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84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CEF7B-4CE5-4F86-8EB6-98C2A0331C2E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D9BE7-B3D6-445C-9A49-2AEA207C6FD7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A17C1D-703E-435D-A599-C46DEFBE4961}" type="slidenum">
              <a:rPr lang="en-US" altLang="ja-JP"/>
              <a:pPr/>
              <a:t>19</a:t>
            </a:fld>
            <a:endParaRPr lang="en-US" altLang="ja-JP"/>
          </a:p>
        </p:txBody>
      </p:sp>
      <p:sp>
        <p:nvSpPr>
          <p:cNvPr id="182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There is Display robot demonstration parts we made.</a:t>
            </a:r>
          </a:p>
          <a:p>
            <a:r>
              <a:rPr lang="en-US" altLang="ja-JP"/>
              <a:t>These parts are looks like agents parts but more light and easy to attach.</a:t>
            </a:r>
          </a:p>
          <a:p>
            <a:r>
              <a:rPr lang="en-US" altLang="ja-JP"/>
              <a:t>All parts has vercro tape in back. </a:t>
            </a:r>
          </a:p>
          <a:p>
            <a:r>
              <a:rPr lang="en-US" altLang="ja-JP"/>
              <a:t>And easy to attach anywhere.</a:t>
            </a:r>
          </a:p>
          <a:p>
            <a:endParaRPr lang="en-US" altLang="ja-JP"/>
          </a:p>
          <a:p>
            <a:r>
              <a:rPr lang="en-US" altLang="ja-JP"/>
              <a:t>An important point is that 	this device can use when users want to use anthropomoprhic agent.</a:t>
            </a:r>
          </a:p>
          <a:p>
            <a:endParaRPr lang="en-US" altLang="ja-JP"/>
          </a:p>
          <a:p>
            <a:r>
              <a:rPr lang="en-US" altLang="ja-JP"/>
              <a:t>Some parts has position sensor to detect its position. The display robot users its position to determine target object.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5E5B4E-48B4-42B8-A690-F49178413AF7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7203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62050" y="692150"/>
            <a:ext cx="4522788" cy="3392488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364038"/>
            <a:ext cx="5040313" cy="4086225"/>
          </a:xfrm>
        </p:spPr>
        <p:txBody>
          <a:bodyPr/>
          <a:lstStyle/>
          <a:p>
            <a:r>
              <a:rPr lang="ja-JP" altLang="en-US"/>
              <a:t>省略？</a:t>
            </a:r>
          </a:p>
          <a:p>
            <a:r>
              <a:rPr lang="ja-JP" altLang="en-US"/>
              <a:t>擬人化によって得られる身体範囲はどこか？</a:t>
            </a:r>
          </a:p>
          <a:p>
            <a:r>
              <a:rPr lang="ja-JP" altLang="en-US"/>
              <a:t>「指示を行う元」をユーザがどう受け取るか？</a:t>
            </a:r>
          </a:p>
          <a:p>
            <a:pPr lvl="1"/>
            <a:r>
              <a:rPr lang="ja-JP" altLang="en-US"/>
              <a:t>たとえば「右」といった指示語が、「どこから」と受け取られるか測定すれば判断できるのでは？</a:t>
            </a:r>
          </a:p>
          <a:p>
            <a:endParaRPr lang="ja-JP" altLang="en-US"/>
          </a:p>
          <a:p>
            <a:endParaRPr lang="en-US" alt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3824D-65E2-4342-B6E0-FBEA3445EA56}" type="slidenum">
              <a:rPr lang="en-US" altLang="ja-JP"/>
              <a:pPr/>
              <a:t>24</a:t>
            </a:fld>
            <a:endParaRPr lang="en-US" altLang="ja-JP"/>
          </a:p>
        </p:txBody>
      </p:sp>
      <p:sp>
        <p:nvSpPr>
          <p:cNvPr id="18432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62050" y="692150"/>
            <a:ext cx="4522788" cy="3392488"/>
          </a:xfrm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364038"/>
            <a:ext cx="5040313" cy="4086225"/>
          </a:xfrm>
        </p:spPr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タイトル、テキスト、メディア クリッ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メディア プレースホルダ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192E873-B42A-44B1-92B6-CA8B56AAB66A}" type="slidenum">
              <a:rPr lang="en-US" altLang="ja-JP"/>
              <a:pPr/>
              <a:t>&lt;#&gt;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A1447-974E-4889-84EE-A8E9ACBEF01F}" type="datetimeFigureOut">
              <a:rPr kumimoji="1" lang="ja-JP" altLang="en-US" smtClean="0"/>
              <a:t>2011/10/22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BEF50-966B-461D-B286-1C8AE1653D86}" type="slidenum">
              <a:rPr kumimoji="1" lang="ja-JP" altLang="en-US" smtClean="0"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cygwin\home\osawa\movie\HRI2008low.m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cygwin\home\osawa\work\FUN-AI\psensor2.mp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1219200"/>
            <a:ext cx="8496300" cy="1933575"/>
          </a:xfrm>
        </p:spPr>
        <p:txBody>
          <a:bodyPr/>
          <a:lstStyle/>
          <a:p>
            <a:r>
              <a:rPr lang="en-US" altLang="ja-JP" sz="4000" b="1"/>
              <a:t>Development of Information-Providing Method from Anthropomorphized Objects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505200"/>
            <a:ext cx="7773987" cy="1752600"/>
          </a:xfrm>
        </p:spPr>
        <p:txBody>
          <a:bodyPr/>
          <a:lstStyle/>
          <a:p>
            <a:r>
              <a:rPr lang="en-GB" altLang="ja-JP" sz="2800" dirty="0" err="1">
                <a:solidFill>
                  <a:srgbClr val="663300"/>
                </a:solidFill>
                <a:ea typeface="ＭＳ ゴシック" pitchFamily="49" charset="-128"/>
              </a:rPr>
              <a:t>Hirotaka</a:t>
            </a:r>
            <a:r>
              <a:rPr lang="en-GB" altLang="ja-JP" sz="2800" dirty="0">
                <a:solidFill>
                  <a:srgbClr val="663300"/>
                </a:solidFill>
                <a:ea typeface="ＭＳ ゴシック" pitchFamily="49" charset="-128"/>
              </a:rPr>
              <a:t> </a:t>
            </a:r>
            <a:r>
              <a:rPr lang="en-GB" altLang="ja-JP" sz="2800" dirty="0" err="1" smtClean="0">
                <a:solidFill>
                  <a:srgbClr val="663300"/>
                </a:solidFill>
                <a:ea typeface="ＭＳ ゴシック" pitchFamily="49" charset="-128"/>
              </a:rPr>
              <a:t>Osawa</a:t>
            </a:r>
            <a:endParaRPr lang="en-GB" altLang="ja-JP" sz="2800" dirty="0">
              <a:solidFill>
                <a:srgbClr val="663300"/>
              </a:solidFill>
              <a:ea typeface="ＭＳ ゴシック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My study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931150" cy="4421188"/>
          </a:xfrm>
        </p:spPr>
        <p:txBody>
          <a:bodyPr/>
          <a:lstStyle/>
          <a:p>
            <a:r>
              <a:rPr lang="en-US" altLang="ja-JP" sz="2800"/>
              <a:t>Explanatory home-appliances in intelligent environment.</a:t>
            </a:r>
          </a:p>
          <a:p>
            <a:pPr lvl="1"/>
            <a:r>
              <a:rPr lang="en-US" altLang="ja-JP" sz="2300"/>
              <a:t>Attaching human-like appearance to home-appliances.</a:t>
            </a:r>
          </a:p>
          <a:p>
            <a:pPr lvl="1"/>
            <a:r>
              <a:rPr lang="en-US" altLang="ja-JP" sz="2300"/>
              <a:t>Making understandable interaction between a human and an object.</a:t>
            </a:r>
          </a:p>
        </p:txBody>
      </p:sp>
      <p:pic>
        <p:nvPicPr>
          <p:cNvPr id="168964" name="Picture 4" descr="graph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4292600"/>
            <a:ext cx="37084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4292600"/>
            <a:ext cx="2808287" cy="2106613"/>
          </a:xfrm>
          <a:prstGeom prst="rect">
            <a:avLst/>
          </a:prstGeom>
          <a:noFill/>
          <a:ln w="508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1116013" y="6491288"/>
            <a:ext cx="2990850" cy="366712"/>
          </a:xfrm>
          <a:prstGeom prst="rect">
            <a:avLst/>
          </a:prstGeom>
          <a:noFill/>
          <a:ln w="50800" algn="ctr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800"/>
              <a:t>Anthropomorphized cleaner</a:t>
            </a: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4978400" y="6491288"/>
            <a:ext cx="3524250" cy="366712"/>
          </a:xfrm>
          <a:prstGeom prst="rect">
            <a:avLst/>
          </a:prstGeom>
          <a:noFill/>
          <a:ln w="50800" algn="ctr">
            <a:noFill/>
            <a:prstDash val="sysDot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800"/>
              <a:t>Anthropomorphized electric oven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ja-JP" altLang="ja-JP"/>
          </a:p>
        </p:txBody>
      </p:sp>
      <p:pic>
        <p:nvPicPr>
          <p:cNvPr id="165892" name="HRI2008low.mpg">
            <a:hlinkClick r:id="" action="ppaction://media"/>
          </p:cNvPr>
          <p:cNvPicPr>
            <a:picLocks noRot="1" noChangeAspect="1" noChangeArrowheads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63" fill="hold"/>
                                        <p:tgtEl>
                                          <p:spTgt spid="1658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58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58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58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89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75613" cy="4530725"/>
          </a:xfrm>
        </p:spPr>
        <p:txBody>
          <a:bodyPr/>
          <a:lstStyle/>
          <a:p>
            <a:r>
              <a:rPr lang="en-US" altLang="ja-JP"/>
              <a:t>Many anthropomorphic agents are used for information service in society</a:t>
            </a:r>
          </a:p>
          <a:p>
            <a:pPr lvl="1"/>
            <a:r>
              <a:rPr lang="en-US" altLang="ja-JP"/>
              <a:t>CG agents, Robots …</a:t>
            </a:r>
          </a:p>
          <a:p>
            <a:pPr lvl="1"/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Background(1/2)</a:t>
            </a:r>
          </a:p>
        </p:txBody>
      </p:sp>
      <p:pic>
        <p:nvPicPr>
          <p:cNvPr id="151624" name="Picture 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49725"/>
            <a:ext cx="3240088" cy="2152650"/>
          </a:xfrm>
          <a:prstGeom prst="rect">
            <a:avLst/>
          </a:prstGeom>
          <a:noFill/>
        </p:spPr>
      </p:pic>
      <p:pic>
        <p:nvPicPr>
          <p:cNvPr id="151625" name="Picture 7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213" y="4437063"/>
            <a:ext cx="2952750" cy="1885950"/>
          </a:xfrm>
          <a:prstGeom prst="rect">
            <a:avLst/>
          </a:prstGeom>
          <a:noFill/>
        </p:spPr>
      </p:pic>
      <p:pic>
        <p:nvPicPr>
          <p:cNvPr id="151627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425" y="4005263"/>
            <a:ext cx="3008313" cy="2628900"/>
          </a:xfrm>
          <a:prstGeom prst="rect">
            <a:avLst/>
          </a:prstGeom>
          <a:noFill/>
        </p:spPr>
      </p:pic>
      <p:sp>
        <p:nvSpPr>
          <p:cNvPr id="151628" name="Oval 76"/>
          <p:cNvSpPr>
            <a:spLocks noChangeArrowheads="1"/>
          </p:cNvSpPr>
          <p:nvPr/>
        </p:nvSpPr>
        <p:spPr bwMode="auto">
          <a:xfrm>
            <a:off x="1476375" y="3357563"/>
            <a:ext cx="2449513" cy="863600"/>
          </a:xfrm>
          <a:prstGeom prst="ellipse">
            <a:avLst/>
          </a:prstGeom>
          <a:solidFill>
            <a:srgbClr val="FF0000">
              <a:alpha val="16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2400"/>
              <a:t>CG Agent</a:t>
            </a:r>
          </a:p>
        </p:txBody>
      </p:sp>
      <p:sp>
        <p:nvSpPr>
          <p:cNvPr id="151629" name="Oval 77"/>
          <p:cNvSpPr>
            <a:spLocks noChangeArrowheads="1"/>
          </p:cNvSpPr>
          <p:nvPr/>
        </p:nvSpPr>
        <p:spPr bwMode="auto">
          <a:xfrm>
            <a:off x="5797550" y="3357563"/>
            <a:ext cx="2449513" cy="863600"/>
          </a:xfrm>
          <a:prstGeom prst="ellipse">
            <a:avLst/>
          </a:prstGeom>
          <a:solidFill>
            <a:srgbClr val="FF0000">
              <a:alpha val="16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2400"/>
              <a:t>Robot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724525" y="3716338"/>
            <a:ext cx="1625600" cy="1298575"/>
            <a:chOff x="3534" y="2568"/>
            <a:chExt cx="625" cy="499"/>
          </a:xfrm>
        </p:grpSpPr>
        <p:sp>
          <p:nvSpPr>
            <p:cNvPr id="157729" name="Freeform 33"/>
            <p:cNvSpPr>
              <a:spLocks/>
            </p:cNvSpPr>
            <p:nvPr/>
          </p:nvSpPr>
          <p:spPr bwMode="auto">
            <a:xfrm>
              <a:off x="3534" y="2735"/>
              <a:ext cx="478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901" y="0"/>
                </a:cxn>
                <a:cxn ang="0">
                  <a:pos x="6122" y="4246"/>
                </a:cxn>
                <a:cxn ang="0">
                  <a:pos x="547" y="4246"/>
                </a:cxn>
                <a:cxn ang="0">
                  <a:pos x="0" y="0"/>
                </a:cxn>
              </a:cxnLst>
              <a:rect l="0" t="0" r="r" b="b"/>
              <a:pathLst>
                <a:path w="6122" h="4246">
                  <a:moveTo>
                    <a:pt x="0" y="0"/>
                  </a:moveTo>
                  <a:lnTo>
                    <a:pt x="5901" y="0"/>
                  </a:lnTo>
                  <a:lnTo>
                    <a:pt x="6122" y="4246"/>
                  </a:lnTo>
                  <a:lnTo>
                    <a:pt x="547" y="4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0" name="Freeform 34"/>
            <p:cNvSpPr>
              <a:spLocks/>
            </p:cNvSpPr>
            <p:nvPr/>
          </p:nvSpPr>
          <p:spPr bwMode="auto">
            <a:xfrm>
              <a:off x="3962" y="27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1" name="Freeform 35"/>
            <p:cNvSpPr>
              <a:spLocks/>
            </p:cNvSpPr>
            <p:nvPr/>
          </p:nvSpPr>
          <p:spPr bwMode="auto">
            <a:xfrm>
              <a:off x="3583" y="2927"/>
              <a:ext cx="398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8"/>
                </a:cxn>
                <a:cxn ang="0">
                  <a:pos x="77" y="888"/>
                </a:cxn>
                <a:cxn ang="0">
                  <a:pos x="0" y="0"/>
                </a:cxn>
              </a:cxnLst>
              <a:rect l="0" t="0" r="r" b="b"/>
              <a:pathLst>
                <a:path w="5091" h="888">
                  <a:moveTo>
                    <a:pt x="0" y="0"/>
                  </a:moveTo>
                  <a:lnTo>
                    <a:pt x="5014" y="0"/>
                  </a:lnTo>
                  <a:lnTo>
                    <a:pt x="5091" y="888"/>
                  </a:lnTo>
                  <a:lnTo>
                    <a:pt x="77" y="8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2" name="Freeform 36"/>
            <p:cNvSpPr>
              <a:spLocks/>
            </p:cNvSpPr>
            <p:nvPr/>
          </p:nvSpPr>
          <p:spPr bwMode="auto">
            <a:xfrm>
              <a:off x="3692" y="2941"/>
              <a:ext cx="164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8" y="260"/>
                </a:cxn>
                <a:cxn ang="0">
                  <a:pos x="22" y="260"/>
                </a:cxn>
                <a:cxn ang="0">
                  <a:pos x="0" y="0"/>
                </a:cxn>
              </a:cxnLst>
              <a:rect l="0" t="0" r="r" b="b"/>
              <a:pathLst>
                <a:path w="2098" h="260">
                  <a:moveTo>
                    <a:pt x="0" y="0"/>
                  </a:moveTo>
                  <a:lnTo>
                    <a:pt x="2076" y="0"/>
                  </a:lnTo>
                  <a:lnTo>
                    <a:pt x="2098" y="260"/>
                  </a:lnTo>
                  <a:lnTo>
                    <a:pt x="22" y="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3" name="Freeform 37"/>
            <p:cNvSpPr>
              <a:spLocks/>
            </p:cNvSpPr>
            <p:nvPr/>
          </p:nvSpPr>
          <p:spPr bwMode="auto">
            <a:xfrm>
              <a:off x="3585" y="2784"/>
              <a:ext cx="368" cy="1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11" y="0"/>
                </a:cxn>
                <a:cxn ang="0">
                  <a:pos x="4715" y="1446"/>
                </a:cxn>
                <a:cxn ang="0">
                  <a:pos x="103" y="1446"/>
                </a:cxn>
                <a:cxn ang="0">
                  <a:pos x="0" y="0"/>
                </a:cxn>
              </a:cxnLst>
              <a:rect l="0" t="0" r="r" b="b"/>
              <a:pathLst>
                <a:path w="4715" h="1446">
                  <a:moveTo>
                    <a:pt x="0" y="0"/>
                  </a:moveTo>
                  <a:lnTo>
                    <a:pt x="4611" y="0"/>
                  </a:lnTo>
                  <a:lnTo>
                    <a:pt x="4715" y="1446"/>
                  </a:lnTo>
                  <a:lnTo>
                    <a:pt x="103" y="14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4" name="Freeform 38"/>
            <p:cNvSpPr>
              <a:spLocks/>
            </p:cNvSpPr>
            <p:nvPr/>
          </p:nvSpPr>
          <p:spPr bwMode="auto">
            <a:xfrm>
              <a:off x="3996" y="2569"/>
              <a:ext cx="162" cy="496"/>
            </a:xfrm>
            <a:custGeom>
              <a:avLst/>
              <a:gdLst/>
              <a:ahLst/>
              <a:cxnLst>
                <a:cxn ang="0">
                  <a:pos x="2073" y="0"/>
                </a:cxn>
                <a:cxn ang="0">
                  <a:pos x="0" y="2128"/>
                </a:cxn>
                <a:cxn ang="0">
                  <a:pos x="190" y="6357"/>
                </a:cxn>
                <a:cxn ang="0">
                  <a:pos x="2016" y="4105"/>
                </a:cxn>
                <a:cxn ang="0">
                  <a:pos x="2073" y="0"/>
                </a:cxn>
              </a:cxnLst>
              <a:rect l="0" t="0" r="r" b="b"/>
              <a:pathLst>
                <a:path w="2073" h="6357">
                  <a:moveTo>
                    <a:pt x="2073" y="0"/>
                  </a:moveTo>
                  <a:lnTo>
                    <a:pt x="0" y="2128"/>
                  </a:lnTo>
                  <a:lnTo>
                    <a:pt x="190" y="6357"/>
                  </a:lnTo>
                  <a:lnTo>
                    <a:pt x="2016" y="4105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5" name="Freeform 39"/>
            <p:cNvSpPr>
              <a:spLocks/>
            </p:cNvSpPr>
            <p:nvPr/>
          </p:nvSpPr>
          <p:spPr bwMode="auto">
            <a:xfrm>
              <a:off x="3534" y="2568"/>
              <a:ext cx="625" cy="167"/>
            </a:xfrm>
            <a:custGeom>
              <a:avLst/>
              <a:gdLst/>
              <a:ahLst/>
              <a:cxnLst>
                <a:cxn ang="0">
                  <a:pos x="3122" y="0"/>
                </a:cxn>
                <a:cxn ang="0">
                  <a:pos x="2286" y="397"/>
                </a:cxn>
                <a:cxn ang="0">
                  <a:pos x="0" y="2115"/>
                </a:cxn>
                <a:cxn ang="0">
                  <a:pos x="5896" y="2130"/>
                </a:cxn>
                <a:cxn ang="0">
                  <a:pos x="7792" y="486"/>
                </a:cxn>
                <a:cxn ang="0">
                  <a:pos x="7996" y="0"/>
                </a:cxn>
                <a:cxn ang="0">
                  <a:pos x="3122" y="0"/>
                </a:cxn>
              </a:cxnLst>
              <a:rect l="0" t="0" r="r" b="b"/>
              <a:pathLst>
                <a:path w="7996" h="2130">
                  <a:moveTo>
                    <a:pt x="3122" y="0"/>
                  </a:moveTo>
                  <a:lnTo>
                    <a:pt x="2286" y="397"/>
                  </a:lnTo>
                  <a:lnTo>
                    <a:pt x="0" y="2115"/>
                  </a:lnTo>
                  <a:lnTo>
                    <a:pt x="5896" y="2130"/>
                  </a:lnTo>
                  <a:lnTo>
                    <a:pt x="7792" y="486"/>
                  </a:lnTo>
                  <a:lnTo>
                    <a:pt x="7996" y="0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6" name="Freeform 40"/>
            <p:cNvSpPr>
              <a:spLocks/>
            </p:cNvSpPr>
            <p:nvPr/>
          </p:nvSpPr>
          <p:spPr bwMode="auto">
            <a:xfrm>
              <a:off x="3642" y="2605"/>
              <a:ext cx="459" cy="77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5868" y="0"/>
                </a:cxn>
                <a:cxn ang="0">
                  <a:pos x="4610" y="997"/>
                </a:cxn>
                <a:cxn ang="0">
                  <a:pos x="0" y="997"/>
                </a:cxn>
                <a:cxn ang="0">
                  <a:pos x="1259" y="0"/>
                </a:cxn>
              </a:cxnLst>
              <a:rect l="0" t="0" r="r" b="b"/>
              <a:pathLst>
                <a:path w="5868" h="997">
                  <a:moveTo>
                    <a:pt x="1259" y="0"/>
                  </a:moveTo>
                  <a:lnTo>
                    <a:pt x="5868" y="0"/>
                  </a:lnTo>
                  <a:lnTo>
                    <a:pt x="4610" y="997"/>
                  </a:lnTo>
                  <a:lnTo>
                    <a:pt x="0" y="997"/>
                  </a:lnTo>
                  <a:lnTo>
                    <a:pt x="1259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7" name="Rectangle 41"/>
            <p:cNvSpPr>
              <a:spLocks noChangeArrowheads="1"/>
            </p:cNvSpPr>
            <p:nvPr/>
          </p:nvSpPr>
          <p:spPr bwMode="auto">
            <a:xfrm>
              <a:off x="3881" y="2706"/>
              <a:ext cx="83" cy="33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8" name="Freeform 42"/>
            <p:cNvSpPr>
              <a:spLocks/>
            </p:cNvSpPr>
            <p:nvPr/>
          </p:nvSpPr>
          <p:spPr bwMode="auto">
            <a:xfrm>
              <a:off x="3589" y="2997"/>
              <a:ext cx="39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7"/>
                </a:cxn>
                <a:cxn ang="0">
                  <a:pos x="77" y="887"/>
                </a:cxn>
                <a:cxn ang="0">
                  <a:pos x="0" y="0"/>
                </a:cxn>
              </a:cxnLst>
              <a:rect l="0" t="0" r="r" b="b"/>
              <a:pathLst>
                <a:path w="5091" h="887">
                  <a:moveTo>
                    <a:pt x="0" y="0"/>
                  </a:moveTo>
                  <a:lnTo>
                    <a:pt x="5014" y="0"/>
                  </a:lnTo>
                  <a:lnTo>
                    <a:pt x="5091" y="887"/>
                  </a:lnTo>
                  <a:lnTo>
                    <a:pt x="77" y="8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739" name="Freeform 43"/>
            <p:cNvSpPr>
              <a:spLocks/>
            </p:cNvSpPr>
            <p:nvPr/>
          </p:nvSpPr>
          <p:spPr bwMode="auto">
            <a:xfrm>
              <a:off x="3698" y="3011"/>
              <a:ext cx="163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9" y="259"/>
                </a:cxn>
                <a:cxn ang="0">
                  <a:pos x="23" y="259"/>
                </a:cxn>
                <a:cxn ang="0">
                  <a:pos x="0" y="0"/>
                </a:cxn>
              </a:cxnLst>
              <a:rect l="0" t="0" r="r" b="b"/>
              <a:pathLst>
                <a:path w="2099" h="259">
                  <a:moveTo>
                    <a:pt x="0" y="0"/>
                  </a:moveTo>
                  <a:lnTo>
                    <a:pt x="2076" y="0"/>
                  </a:lnTo>
                  <a:lnTo>
                    <a:pt x="2099" y="259"/>
                  </a:lnTo>
                  <a:lnTo>
                    <a:pt x="23" y="2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7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530725"/>
          </a:xfrm>
        </p:spPr>
        <p:txBody>
          <a:bodyPr/>
          <a:lstStyle/>
          <a:p>
            <a:r>
              <a:rPr lang="en-US" altLang="ja-JP"/>
              <a:t>However, these agents often prevents information service because of its attractiveness.</a:t>
            </a:r>
          </a:p>
          <a:p>
            <a:endParaRPr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157727" name="Picture 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3284538"/>
            <a:ext cx="1555750" cy="2016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57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Background(2/2)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492500" y="4868863"/>
            <a:ext cx="879475" cy="1989137"/>
            <a:chOff x="4876" y="17625"/>
            <a:chExt cx="895" cy="1830"/>
          </a:xfrm>
        </p:grpSpPr>
        <p:sp>
          <p:nvSpPr>
            <p:cNvPr id="157711" name="Oval 15"/>
            <p:cNvSpPr>
              <a:spLocks noChangeArrowheads="1"/>
            </p:cNvSpPr>
            <p:nvPr/>
          </p:nvSpPr>
          <p:spPr bwMode="auto">
            <a:xfrm flipH="1">
              <a:off x="4967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4876" y="17625"/>
              <a:ext cx="895" cy="1149"/>
              <a:chOff x="11952" y="11138"/>
              <a:chExt cx="2586" cy="3856"/>
            </a:xfrm>
          </p:grpSpPr>
          <p:sp>
            <p:nvSpPr>
              <p:cNvPr id="157713" name="Oval 17"/>
              <p:cNvSpPr>
                <a:spLocks noChangeArrowheads="1"/>
              </p:cNvSpPr>
              <p:nvPr/>
            </p:nvSpPr>
            <p:spPr bwMode="auto">
              <a:xfrm>
                <a:off x="12587" y="11138"/>
                <a:ext cx="1316" cy="140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4" name="Oval 18"/>
              <p:cNvSpPr>
                <a:spLocks noChangeArrowheads="1"/>
              </p:cNvSpPr>
              <p:nvPr/>
            </p:nvSpPr>
            <p:spPr bwMode="auto">
              <a:xfrm>
                <a:off x="12360" y="12635"/>
                <a:ext cx="1769" cy="545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5" name="Rectangle 19"/>
              <p:cNvSpPr>
                <a:spLocks noChangeArrowheads="1"/>
              </p:cNvSpPr>
              <p:nvPr/>
            </p:nvSpPr>
            <p:spPr bwMode="auto">
              <a:xfrm>
                <a:off x="13041" y="12454"/>
                <a:ext cx="408" cy="499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6" name="AutoShape 20"/>
              <p:cNvSpPr>
                <a:spLocks noChangeArrowheads="1"/>
              </p:cNvSpPr>
              <p:nvPr/>
            </p:nvSpPr>
            <p:spPr bwMode="auto">
              <a:xfrm flipV="1">
                <a:off x="12406" y="12998"/>
                <a:ext cx="1678" cy="1996"/>
              </a:xfrm>
              <a:custGeom>
                <a:avLst/>
                <a:gdLst>
                  <a:gd name="G0" fmla="+- 1760 0 0"/>
                  <a:gd name="G1" fmla="+- 21600 0 1760"/>
                  <a:gd name="G2" fmla="*/ 1760 1 2"/>
                  <a:gd name="G3" fmla="+- 21600 0 G2"/>
                  <a:gd name="G4" fmla="+/ 1760 21600 2"/>
                  <a:gd name="G5" fmla="+/ G1 0 2"/>
                  <a:gd name="G6" fmla="*/ 21600 21600 1760"/>
                  <a:gd name="G7" fmla="*/ G6 1 2"/>
                  <a:gd name="G8" fmla="+- 21600 0 G7"/>
                  <a:gd name="G9" fmla="*/ 21600 1 2"/>
                  <a:gd name="G10" fmla="+- 1760 0 G9"/>
                  <a:gd name="G11" fmla="?: G10 G8 0"/>
                  <a:gd name="G12" fmla="?: G10 G7 21600"/>
                  <a:gd name="T0" fmla="*/ 20720 w 21600"/>
                  <a:gd name="T1" fmla="*/ 10800 h 21600"/>
                  <a:gd name="T2" fmla="*/ 10800 w 21600"/>
                  <a:gd name="T3" fmla="*/ 21600 h 21600"/>
                  <a:gd name="T4" fmla="*/ 880 w 21600"/>
                  <a:gd name="T5" fmla="*/ 10800 h 21600"/>
                  <a:gd name="T6" fmla="*/ 10800 w 21600"/>
                  <a:gd name="T7" fmla="*/ 0 h 21600"/>
                  <a:gd name="T8" fmla="*/ 2680 w 21600"/>
                  <a:gd name="T9" fmla="*/ 2680 h 21600"/>
                  <a:gd name="T10" fmla="*/ 18920 w 21600"/>
                  <a:gd name="T11" fmla="*/ 189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760" y="21600"/>
                    </a:lnTo>
                    <a:lnTo>
                      <a:pt x="198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7" name="Oval 21"/>
              <p:cNvSpPr>
                <a:spLocks noChangeArrowheads="1"/>
              </p:cNvSpPr>
              <p:nvPr/>
            </p:nvSpPr>
            <p:spPr bwMode="auto">
              <a:xfrm rot="771367">
                <a:off x="12043" y="12817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8" name="Oval 22"/>
              <p:cNvSpPr>
                <a:spLocks noChangeArrowheads="1"/>
              </p:cNvSpPr>
              <p:nvPr/>
            </p:nvSpPr>
            <p:spPr bwMode="auto">
              <a:xfrm rot="-862792">
                <a:off x="14129" y="12771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19" name="Oval 23"/>
              <p:cNvSpPr>
                <a:spLocks noChangeArrowheads="1"/>
              </p:cNvSpPr>
              <p:nvPr/>
            </p:nvSpPr>
            <p:spPr bwMode="auto">
              <a:xfrm>
                <a:off x="11952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7720" name="Oval 24"/>
              <p:cNvSpPr>
                <a:spLocks noChangeArrowheads="1"/>
              </p:cNvSpPr>
              <p:nvPr/>
            </p:nvSpPr>
            <p:spPr bwMode="auto">
              <a:xfrm>
                <a:off x="14220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57721" name="AutoShape 25"/>
            <p:cNvSpPr>
              <a:spLocks noChangeArrowheads="1"/>
            </p:cNvSpPr>
            <p:nvPr/>
          </p:nvSpPr>
          <p:spPr bwMode="auto">
            <a:xfrm>
              <a:off x="5058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57722" name="AutoShape 26"/>
            <p:cNvSpPr>
              <a:spLocks noChangeArrowheads="1"/>
            </p:cNvSpPr>
            <p:nvPr/>
          </p:nvSpPr>
          <p:spPr bwMode="auto">
            <a:xfrm>
              <a:off x="5330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57723" name="Oval 27"/>
            <p:cNvSpPr>
              <a:spLocks noChangeArrowheads="1"/>
            </p:cNvSpPr>
            <p:nvPr/>
          </p:nvSpPr>
          <p:spPr bwMode="auto">
            <a:xfrm flipH="1">
              <a:off x="5375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57724" name="Line 28"/>
          <p:cNvSpPr>
            <a:spLocks noChangeShapeType="1"/>
          </p:cNvSpPr>
          <p:nvPr/>
        </p:nvSpPr>
        <p:spPr bwMode="auto">
          <a:xfrm flipV="1">
            <a:off x="4067175" y="4076700"/>
            <a:ext cx="217488" cy="792163"/>
          </a:xfrm>
          <a:prstGeom prst="line">
            <a:avLst/>
          </a:prstGeom>
          <a:noFill/>
          <a:ln w="8572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7725" name="Line 29"/>
          <p:cNvSpPr>
            <a:spLocks noChangeShapeType="1"/>
          </p:cNvSpPr>
          <p:nvPr/>
        </p:nvSpPr>
        <p:spPr bwMode="auto">
          <a:xfrm flipV="1">
            <a:off x="4714875" y="4868863"/>
            <a:ext cx="1366838" cy="574675"/>
          </a:xfrm>
          <a:prstGeom prst="line">
            <a:avLst/>
          </a:prstGeom>
          <a:noFill/>
          <a:ln w="8572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7726" name="AutoShape 30"/>
          <p:cNvSpPr>
            <a:spLocks noChangeArrowheads="1"/>
          </p:cNvSpPr>
          <p:nvPr/>
        </p:nvSpPr>
        <p:spPr bwMode="auto">
          <a:xfrm>
            <a:off x="5002213" y="3068638"/>
            <a:ext cx="1225550" cy="865187"/>
          </a:xfrm>
          <a:prstGeom prst="wedgeEllipseCallout">
            <a:avLst>
              <a:gd name="adj1" fmla="val -67745"/>
              <a:gd name="adj2" fmla="val 33486"/>
            </a:avLst>
          </a:prstGeom>
          <a:solidFill>
            <a:schemeClr val="bg1">
              <a:alpha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ja-JP" altLang="ja-JP"/>
          </a:p>
        </p:txBody>
      </p:sp>
      <p:sp>
        <p:nvSpPr>
          <p:cNvPr id="157740" name="AutoShape 44"/>
          <p:cNvSpPr>
            <a:spLocks noChangeArrowheads="1"/>
          </p:cNvSpPr>
          <p:nvPr/>
        </p:nvSpPr>
        <p:spPr bwMode="auto">
          <a:xfrm>
            <a:off x="5148263" y="5849938"/>
            <a:ext cx="1512887" cy="1008062"/>
          </a:xfrm>
          <a:prstGeom prst="cloudCallout">
            <a:avLst>
              <a:gd name="adj1" fmla="val -95542"/>
              <a:gd name="adj2" fmla="val -72519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altLang="ja-JP" sz="4400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24" grpId="0" animBg="1"/>
      <p:bldP spid="157725" grpId="0" animBg="1"/>
      <p:bldP spid="1577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435600" y="3716338"/>
            <a:ext cx="1931988" cy="1549400"/>
            <a:chOff x="756" y="2497"/>
            <a:chExt cx="818" cy="656"/>
          </a:xfrm>
        </p:grpSpPr>
        <p:sp>
          <p:nvSpPr>
            <p:cNvPr id="159780" name="Freeform 36"/>
            <p:cNvSpPr>
              <a:spLocks/>
            </p:cNvSpPr>
            <p:nvPr/>
          </p:nvSpPr>
          <p:spPr bwMode="auto">
            <a:xfrm>
              <a:off x="770" y="2706"/>
              <a:ext cx="179" cy="114"/>
            </a:xfrm>
            <a:custGeom>
              <a:avLst/>
              <a:gdLst/>
              <a:ahLst/>
              <a:cxnLst>
                <a:cxn ang="0">
                  <a:pos x="0" y="898"/>
                </a:cxn>
                <a:cxn ang="0">
                  <a:pos x="208" y="1322"/>
                </a:cxn>
                <a:cxn ang="0">
                  <a:pos x="2070" y="425"/>
                </a:cxn>
                <a:cxn ang="0">
                  <a:pos x="1861" y="0"/>
                </a:cxn>
                <a:cxn ang="0">
                  <a:pos x="0" y="898"/>
                </a:cxn>
              </a:cxnLst>
              <a:rect l="0" t="0" r="r" b="b"/>
              <a:pathLst>
                <a:path w="2070" h="1322">
                  <a:moveTo>
                    <a:pt x="0" y="898"/>
                  </a:moveTo>
                  <a:lnTo>
                    <a:pt x="208" y="1322"/>
                  </a:lnTo>
                  <a:lnTo>
                    <a:pt x="2070" y="425"/>
                  </a:lnTo>
                  <a:lnTo>
                    <a:pt x="1861" y="0"/>
                  </a:lnTo>
                  <a:lnTo>
                    <a:pt x="0" y="898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1" name="Freeform 37"/>
            <p:cNvSpPr>
              <a:spLocks/>
            </p:cNvSpPr>
            <p:nvPr/>
          </p:nvSpPr>
          <p:spPr bwMode="auto">
            <a:xfrm>
              <a:off x="882" y="2681"/>
              <a:ext cx="86" cy="91"/>
            </a:xfrm>
            <a:custGeom>
              <a:avLst/>
              <a:gdLst/>
              <a:ahLst/>
              <a:cxnLst>
                <a:cxn ang="0">
                  <a:pos x="0" y="313"/>
                </a:cxn>
                <a:cxn ang="0">
                  <a:pos x="365" y="1057"/>
                </a:cxn>
                <a:cxn ang="0">
                  <a:pos x="1003" y="744"/>
                </a:cxn>
                <a:cxn ang="0">
                  <a:pos x="638" y="0"/>
                </a:cxn>
                <a:cxn ang="0">
                  <a:pos x="0" y="313"/>
                </a:cxn>
              </a:cxnLst>
              <a:rect l="0" t="0" r="r" b="b"/>
              <a:pathLst>
                <a:path w="1003" h="1057">
                  <a:moveTo>
                    <a:pt x="0" y="313"/>
                  </a:moveTo>
                  <a:lnTo>
                    <a:pt x="365" y="1057"/>
                  </a:lnTo>
                  <a:lnTo>
                    <a:pt x="1003" y="744"/>
                  </a:lnTo>
                  <a:lnTo>
                    <a:pt x="638" y="0"/>
                  </a:lnTo>
                  <a:lnTo>
                    <a:pt x="0" y="31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2" name="Freeform 38"/>
            <p:cNvSpPr>
              <a:spLocks/>
            </p:cNvSpPr>
            <p:nvPr/>
          </p:nvSpPr>
          <p:spPr bwMode="auto">
            <a:xfrm>
              <a:off x="882" y="2681"/>
              <a:ext cx="86" cy="91"/>
            </a:xfrm>
            <a:custGeom>
              <a:avLst/>
              <a:gdLst/>
              <a:ahLst/>
              <a:cxnLst>
                <a:cxn ang="0">
                  <a:pos x="0" y="313"/>
                </a:cxn>
                <a:cxn ang="0">
                  <a:pos x="365" y="1057"/>
                </a:cxn>
                <a:cxn ang="0">
                  <a:pos x="1003" y="744"/>
                </a:cxn>
                <a:cxn ang="0">
                  <a:pos x="638" y="0"/>
                </a:cxn>
                <a:cxn ang="0">
                  <a:pos x="0" y="313"/>
                </a:cxn>
              </a:cxnLst>
              <a:rect l="0" t="0" r="r" b="b"/>
              <a:pathLst>
                <a:path w="1003" h="1057">
                  <a:moveTo>
                    <a:pt x="0" y="313"/>
                  </a:moveTo>
                  <a:lnTo>
                    <a:pt x="365" y="1057"/>
                  </a:lnTo>
                  <a:lnTo>
                    <a:pt x="1003" y="744"/>
                  </a:lnTo>
                  <a:lnTo>
                    <a:pt x="638" y="0"/>
                  </a:lnTo>
                  <a:lnTo>
                    <a:pt x="0" y="313"/>
                  </a:lnTo>
                  <a:close/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3" name="Freeform 39"/>
            <p:cNvSpPr>
              <a:spLocks/>
            </p:cNvSpPr>
            <p:nvPr/>
          </p:nvSpPr>
          <p:spPr bwMode="auto">
            <a:xfrm>
              <a:off x="756" y="2769"/>
              <a:ext cx="57" cy="67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296" y="775"/>
                </a:cxn>
                <a:cxn ang="0">
                  <a:pos x="650" y="602"/>
                </a:cxn>
                <a:cxn ang="0">
                  <a:pos x="355" y="0"/>
                </a:cxn>
                <a:cxn ang="0">
                  <a:pos x="0" y="173"/>
                </a:cxn>
              </a:cxnLst>
              <a:rect l="0" t="0" r="r" b="b"/>
              <a:pathLst>
                <a:path w="650" h="775">
                  <a:moveTo>
                    <a:pt x="0" y="173"/>
                  </a:moveTo>
                  <a:lnTo>
                    <a:pt x="296" y="775"/>
                  </a:lnTo>
                  <a:lnTo>
                    <a:pt x="650" y="602"/>
                  </a:lnTo>
                  <a:lnTo>
                    <a:pt x="355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4" name="Freeform 40"/>
            <p:cNvSpPr>
              <a:spLocks/>
            </p:cNvSpPr>
            <p:nvPr/>
          </p:nvSpPr>
          <p:spPr bwMode="auto">
            <a:xfrm>
              <a:off x="765" y="2773"/>
              <a:ext cx="151" cy="158"/>
            </a:xfrm>
            <a:custGeom>
              <a:avLst/>
              <a:gdLst/>
              <a:ahLst/>
              <a:cxnLst>
                <a:cxn ang="0">
                  <a:pos x="345" y="0"/>
                </a:cxn>
                <a:cxn ang="0">
                  <a:pos x="0" y="325"/>
                </a:cxn>
                <a:cxn ang="0">
                  <a:pos x="1407" y="1839"/>
                </a:cxn>
                <a:cxn ang="0">
                  <a:pos x="1752" y="1514"/>
                </a:cxn>
                <a:cxn ang="0">
                  <a:pos x="345" y="0"/>
                </a:cxn>
              </a:cxnLst>
              <a:rect l="0" t="0" r="r" b="b"/>
              <a:pathLst>
                <a:path w="1752" h="1839">
                  <a:moveTo>
                    <a:pt x="345" y="0"/>
                  </a:moveTo>
                  <a:lnTo>
                    <a:pt x="0" y="325"/>
                  </a:lnTo>
                  <a:lnTo>
                    <a:pt x="1407" y="1839"/>
                  </a:lnTo>
                  <a:lnTo>
                    <a:pt x="1752" y="151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5" name="Freeform 41"/>
            <p:cNvSpPr>
              <a:spLocks/>
            </p:cNvSpPr>
            <p:nvPr/>
          </p:nvSpPr>
          <p:spPr bwMode="auto">
            <a:xfrm>
              <a:off x="756" y="2769"/>
              <a:ext cx="57" cy="67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296" y="775"/>
                </a:cxn>
                <a:cxn ang="0">
                  <a:pos x="650" y="602"/>
                </a:cxn>
                <a:cxn ang="0">
                  <a:pos x="355" y="0"/>
                </a:cxn>
                <a:cxn ang="0">
                  <a:pos x="0" y="173"/>
                </a:cxn>
              </a:cxnLst>
              <a:rect l="0" t="0" r="r" b="b"/>
              <a:pathLst>
                <a:path w="650" h="775">
                  <a:moveTo>
                    <a:pt x="0" y="173"/>
                  </a:moveTo>
                  <a:lnTo>
                    <a:pt x="296" y="775"/>
                  </a:lnTo>
                  <a:lnTo>
                    <a:pt x="650" y="602"/>
                  </a:lnTo>
                  <a:lnTo>
                    <a:pt x="355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6" name="Freeform 42"/>
            <p:cNvSpPr>
              <a:spLocks/>
            </p:cNvSpPr>
            <p:nvPr/>
          </p:nvSpPr>
          <p:spPr bwMode="auto">
            <a:xfrm>
              <a:off x="853" y="2864"/>
              <a:ext cx="62" cy="62"/>
            </a:xfrm>
            <a:custGeom>
              <a:avLst/>
              <a:gdLst/>
              <a:ahLst/>
              <a:cxnLst>
                <a:cxn ang="0">
                  <a:pos x="500" y="643"/>
                </a:cxn>
                <a:cxn ang="0">
                  <a:pos x="77" y="499"/>
                </a:cxn>
                <a:cxn ang="0">
                  <a:pos x="222" y="77"/>
                </a:cxn>
                <a:cxn ang="0">
                  <a:pos x="644" y="221"/>
                </a:cxn>
                <a:cxn ang="0">
                  <a:pos x="500" y="643"/>
                </a:cxn>
              </a:cxnLst>
              <a:rect l="0" t="0" r="r" b="b"/>
              <a:pathLst>
                <a:path w="721" h="720">
                  <a:moveTo>
                    <a:pt x="500" y="643"/>
                  </a:moveTo>
                  <a:cubicBezTo>
                    <a:pt x="343" y="720"/>
                    <a:pt x="154" y="656"/>
                    <a:pt x="77" y="499"/>
                  </a:cubicBezTo>
                  <a:cubicBezTo>
                    <a:pt x="0" y="343"/>
                    <a:pt x="65" y="154"/>
                    <a:pt x="222" y="77"/>
                  </a:cubicBezTo>
                  <a:cubicBezTo>
                    <a:pt x="378" y="0"/>
                    <a:pt x="568" y="65"/>
                    <a:pt x="644" y="221"/>
                  </a:cubicBezTo>
                  <a:cubicBezTo>
                    <a:pt x="721" y="377"/>
                    <a:pt x="656" y="567"/>
                    <a:pt x="500" y="643"/>
                  </a:cubicBezTo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7" name="Freeform 43"/>
            <p:cNvSpPr>
              <a:spLocks/>
            </p:cNvSpPr>
            <p:nvPr/>
          </p:nvSpPr>
          <p:spPr bwMode="auto">
            <a:xfrm>
              <a:off x="884" y="2681"/>
              <a:ext cx="528" cy="3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901" y="0"/>
                </a:cxn>
                <a:cxn ang="0">
                  <a:pos x="6122" y="4246"/>
                </a:cxn>
                <a:cxn ang="0">
                  <a:pos x="547" y="4246"/>
                </a:cxn>
                <a:cxn ang="0">
                  <a:pos x="0" y="0"/>
                </a:cxn>
              </a:cxnLst>
              <a:rect l="0" t="0" r="r" b="b"/>
              <a:pathLst>
                <a:path w="6122" h="4246">
                  <a:moveTo>
                    <a:pt x="0" y="0"/>
                  </a:moveTo>
                  <a:lnTo>
                    <a:pt x="5901" y="0"/>
                  </a:lnTo>
                  <a:lnTo>
                    <a:pt x="6122" y="4246"/>
                  </a:lnTo>
                  <a:lnTo>
                    <a:pt x="547" y="4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8" name="Freeform 44"/>
            <p:cNvSpPr>
              <a:spLocks/>
            </p:cNvSpPr>
            <p:nvPr/>
          </p:nvSpPr>
          <p:spPr bwMode="auto">
            <a:xfrm>
              <a:off x="1357" y="2651"/>
              <a:ext cx="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89" name="Freeform 45"/>
            <p:cNvSpPr>
              <a:spLocks/>
            </p:cNvSpPr>
            <p:nvPr/>
          </p:nvSpPr>
          <p:spPr bwMode="auto">
            <a:xfrm>
              <a:off x="938" y="2893"/>
              <a:ext cx="439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8"/>
                </a:cxn>
                <a:cxn ang="0">
                  <a:pos x="77" y="888"/>
                </a:cxn>
                <a:cxn ang="0">
                  <a:pos x="0" y="0"/>
                </a:cxn>
              </a:cxnLst>
              <a:rect l="0" t="0" r="r" b="b"/>
              <a:pathLst>
                <a:path w="5091" h="888">
                  <a:moveTo>
                    <a:pt x="0" y="0"/>
                  </a:moveTo>
                  <a:lnTo>
                    <a:pt x="5014" y="0"/>
                  </a:lnTo>
                  <a:lnTo>
                    <a:pt x="5091" y="888"/>
                  </a:lnTo>
                  <a:lnTo>
                    <a:pt x="77" y="8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0" name="Freeform 46"/>
            <p:cNvSpPr>
              <a:spLocks/>
            </p:cNvSpPr>
            <p:nvPr/>
          </p:nvSpPr>
          <p:spPr bwMode="auto">
            <a:xfrm>
              <a:off x="1058" y="2908"/>
              <a:ext cx="181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8" y="260"/>
                </a:cxn>
                <a:cxn ang="0">
                  <a:pos x="22" y="260"/>
                </a:cxn>
                <a:cxn ang="0">
                  <a:pos x="0" y="0"/>
                </a:cxn>
              </a:cxnLst>
              <a:rect l="0" t="0" r="r" b="b"/>
              <a:pathLst>
                <a:path w="2098" h="260">
                  <a:moveTo>
                    <a:pt x="0" y="0"/>
                  </a:moveTo>
                  <a:lnTo>
                    <a:pt x="2076" y="0"/>
                  </a:lnTo>
                  <a:lnTo>
                    <a:pt x="2098" y="260"/>
                  </a:lnTo>
                  <a:lnTo>
                    <a:pt x="22" y="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1" name="Freeform 47"/>
            <p:cNvSpPr>
              <a:spLocks/>
            </p:cNvSpPr>
            <p:nvPr/>
          </p:nvSpPr>
          <p:spPr bwMode="auto">
            <a:xfrm>
              <a:off x="941" y="2735"/>
              <a:ext cx="406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11" y="0"/>
                </a:cxn>
                <a:cxn ang="0">
                  <a:pos x="4715" y="1446"/>
                </a:cxn>
                <a:cxn ang="0">
                  <a:pos x="103" y="1446"/>
                </a:cxn>
                <a:cxn ang="0">
                  <a:pos x="0" y="0"/>
                </a:cxn>
              </a:cxnLst>
              <a:rect l="0" t="0" r="r" b="b"/>
              <a:pathLst>
                <a:path w="4715" h="1446">
                  <a:moveTo>
                    <a:pt x="0" y="0"/>
                  </a:moveTo>
                  <a:lnTo>
                    <a:pt x="4611" y="0"/>
                  </a:lnTo>
                  <a:lnTo>
                    <a:pt x="4715" y="1446"/>
                  </a:lnTo>
                  <a:lnTo>
                    <a:pt x="103" y="14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2" name="Freeform 48"/>
            <p:cNvSpPr>
              <a:spLocks/>
            </p:cNvSpPr>
            <p:nvPr/>
          </p:nvSpPr>
          <p:spPr bwMode="auto">
            <a:xfrm>
              <a:off x="1394" y="2497"/>
              <a:ext cx="179" cy="549"/>
            </a:xfrm>
            <a:custGeom>
              <a:avLst/>
              <a:gdLst/>
              <a:ahLst/>
              <a:cxnLst>
                <a:cxn ang="0">
                  <a:pos x="2073" y="0"/>
                </a:cxn>
                <a:cxn ang="0">
                  <a:pos x="0" y="2128"/>
                </a:cxn>
                <a:cxn ang="0">
                  <a:pos x="190" y="6357"/>
                </a:cxn>
                <a:cxn ang="0">
                  <a:pos x="2016" y="4105"/>
                </a:cxn>
                <a:cxn ang="0">
                  <a:pos x="2073" y="0"/>
                </a:cxn>
              </a:cxnLst>
              <a:rect l="0" t="0" r="r" b="b"/>
              <a:pathLst>
                <a:path w="2073" h="6357">
                  <a:moveTo>
                    <a:pt x="2073" y="0"/>
                  </a:moveTo>
                  <a:lnTo>
                    <a:pt x="0" y="2128"/>
                  </a:lnTo>
                  <a:lnTo>
                    <a:pt x="190" y="6357"/>
                  </a:lnTo>
                  <a:lnTo>
                    <a:pt x="2016" y="4105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3" name="Freeform 49"/>
            <p:cNvSpPr>
              <a:spLocks/>
            </p:cNvSpPr>
            <p:nvPr/>
          </p:nvSpPr>
          <p:spPr bwMode="auto">
            <a:xfrm>
              <a:off x="884" y="2497"/>
              <a:ext cx="690" cy="184"/>
            </a:xfrm>
            <a:custGeom>
              <a:avLst/>
              <a:gdLst/>
              <a:ahLst/>
              <a:cxnLst>
                <a:cxn ang="0">
                  <a:pos x="3122" y="0"/>
                </a:cxn>
                <a:cxn ang="0">
                  <a:pos x="2286" y="397"/>
                </a:cxn>
                <a:cxn ang="0">
                  <a:pos x="0" y="2115"/>
                </a:cxn>
                <a:cxn ang="0">
                  <a:pos x="5896" y="2130"/>
                </a:cxn>
                <a:cxn ang="0">
                  <a:pos x="7792" y="486"/>
                </a:cxn>
                <a:cxn ang="0">
                  <a:pos x="7996" y="0"/>
                </a:cxn>
                <a:cxn ang="0">
                  <a:pos x="3122" y="0"/>
                </a:cxn>
              </a:cxnLst>
              <a:rect l="0" t="0" r="r" b="b"/>
              <a:pathLst>
                <a:path w="7996" h="2130">
                  <a:moveTo>
                    <a:pt x="3122" y="0"/>
                  </a:moveTo>
                  <a:lnTo>
                    <a:pt x="2286" y="397"/>
                  </a:lnTo>
                  <a:lnTo>
                    <a:pt x="0" y="2115"/>
                  </a:lnTo>
                  <a:lnTo>
                    <a:pt x="5896" y="2130"/>
                  </a:lnTo>
                  <a:lnTo>
                    <a:pt x="7792" y="486"/>
                  </a:lnTo>
                  <a:lnTo>
                    <a:pt x="7996" y="0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4" name="Freeform 50"/>
            <p:cNvSpPr>
              <a:spLocks/>
            </p:cNvSpPr>
            <p:nvPr/>
          </p:nvSpPr>
          <p:spPr bwMode="auto">
            <a:xfrm>
              <a:off x="1003" y="2537"/>
              <a:ext cx="507" cy="86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5868" y="0"/>
                </a:cxn>
                <a:cxn ang="0">
                  <a:pos x="4610" y="997"/>
                </a:cxn>
                <a:cxn ang="0">
                  <a:pos x="0" y="997"/>
                </a:cxn>
                <a:cxn ang="0">
                  <a:pos x="1259" y="0"/>
                </a:cxn>
              </a:cxnLst>
              <a:rect l="0" t="0" r="r" b="b"/>
              <a:pathLst>
                <a:path w="5868" h="997">
                  <a:moveTo>
                    <a:pt x="1259" y="0"/>
                  </a:moveTo>
                  <a:lnTo>
                    <a:pt x="5868" y="0"/>
                  </a:lnTo>
                  <a:lnTo>
                    <a:pt x="4610" y="997"/>
                  </a:lnTo>
                  <a:lnTo>
                    <a:pt x="0" y="997"/>
                  </a:lnTo>
                  <a:lnTo>
                    <a:pt x="1259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5" name="Rectangle 51"/>
            <p:cNvSpPr>
              <a:spLocks noChangeArrowheads="1"/>
            </p:cNvSpPr>
            <p:nvPr/>
          </p:nvSpPr>
          <p:spPr bwMode="auto">
            <a:xfrm>
              <a:off x="1268" y="2649"/>
              <a:ext cx="91" cy="36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6" name="Freeform 52"/>
            <p:cNvSpPr>
              <a:spLocks noEditPoints="1"/>
            </p:cNvSpPr>
            <p:nvPr/>
          </p:nvSpPr>
          <p:spPr bwMode="auto">
            <a:xfrm>
              <a:off x="1049" y="2696"/>
              <a:ext cx="20" cy="31"/>
            </a:xfrm>
            <a:custGeom>
              <a:avLst/>
              <a:gdLst/>
              <a:ahLst/>
              <a:cxnLst>
                <a:cxn ang="0">
                  <a:pos x="73" y="62"/>
                </a:cxn>
                <a:cxn ang="0">
                  <a:pos x="74" y="170"/>
                </a:cxn>
                <a:cxn ang="0">
                  <a:pos x="104" y="170"/>
                </a:cxn>
                <a:cxn ang="0">
                  <a:pos x="154" y="158"/>
                </a:cxn>
                <a:cxn ang="0">
                  <a:pos x="169" y="116"/>
                </a:cxn>
                <a:cxn ang="0">
                  <a:pos x="154" y="74"/>
                </a:cxn>
                <a:cxn ang="0">
                  <a:pos x="103" y="62"/>
                </a:cxn>
                <a:cxn ang="0">
                  <a:pos x="73" y="62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211" y="28"/>
                </a:cxn>
                <a:cxn ang="0">
                  <a:pos x="245" y="116"/>
                </a:cxn>
                <a:cxn ang="0">
                  <a:pos x="211" y="205"/>
                </a:cxn>
                <a:cxn ang="0">
                  <a:pos x="101" y="232"/>
                </a:cxn>
                <a:cxn ang="0">
                  <a:pos x="74" y="232"/>
                </a:cxn>
                <a:cxn ang="0">
                  <a:pos x="74" y="370"/>
                </a:cxn>
                <a:cxn ang="0">
                  <a:pos x="1" y="370"/>
                </a:cxn>
                <a:cxn ang="0">
                  <a:pos x="0" y="0"/>
                </a:cxn>
              </a:cxnLst>
              <a:rect l="0" t="0" r="r" b="b"/>
              <a:pathLst>
                <a:path w="245" h="370">
                  <a:moveTo>
                    <a:pt x="73" y="62"/>
                  </a:moveTo>
                  <a:lnTo>
                    <a:pt x="74" y="170"/>
                  </a:lnTo>
                  <a:lnTo>
                    <a:pt x="104" y="170"/>
                  </a:lnTo>
                  <a:cubicBezTo>
                    <a:pt x="128" y="170"/>
                    <a:pt x="145" y="166"/>
                    <a:pt x="154" y="158"/>
                  </a:cubicBezTo>
                  <a:cubicBezTo>
                    <a:pt x="164" y="150"/>
                    <a:pt x="169" y="136"/>
                    <a:pt x="169" y="116"/>
                  </a:cubicBezTo>
                  <a:cubicBezTo>
                    <a:pt x="168" y="96"/>
                    <a:pt x="164" y="82"/>
                    <a:pt x="154" y="74"/>
                  </a:cubicBezTo>
                  <a:cubicBezTo>
                    <a:pt x="144" y="66"/>
                    <a:pt x="127" y="62"/>
                    <a:pt x="103" y="62"/>
                  </a:cubicBezTo>
                  <a:lnTo>
                    <a:pt x="73" y="62"/>
                  </a:lnTo>
                  <a:close/>
                  <a:moveTo>
                    <a:pt x="0" y="0"/>
                  </a:moveTo>
                  <a:lnTo>
                    <a:pt x="101" y="0"/>
                  </a:lnTo>
                  <a:cubicBezTo>
                    <a:pt x="152" y="0"/>
                    <a:pt x="188" y="9"/>
                    <a:pt x="211" y="28"/>
                  </a:cubicBezTo>
                  <a:cubicBezTo>
                    <a:pt x="233" y="46"/>
                    <a:pt x="245" y="75"/>
                    <a:pt x="245" y="116"/>
                  </a:cubicBezTo>
                  <a:cubicBezTo>
                    <a:pt x="245" y="157"/>
                    <a:pt x="234" y="186"/>
                    <a:pt x="211" y="205"/>
                  </a:cubicBezTo>
                  <a:cubicBezTo>
                    <a:pt x="189" y="223"/>
                    <a:pt x="152" y="232"/>
                    <a:pt x="101" y="232"/>
                  </a:cubicBezTo>
                  <a:lnTo>
                    <a:pt x="74" y="232"/>
                  </a:lnTo>
                  <a:lnTo>
                    <a:pt x="74" y="370"/>
                  </a:lnTo>
                  <a:lnTo>
                    <a:pt x="1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7" name="Freeform 53"/>
            <p:cNvSpPr>
              <a:spLocks/>
            </p:cNvSpPr>
            <p:nvPr/>
          </p:nvSpPr>
          <p:spPr bwMode="auto">
            <a:xfrm>
              <a:off x="1077" y="2703"/>
              <a:ext cx="18" cy="24"/>
            </a:xfrm>
            <a:custGeom>
              <a:avLst/>
              <a:gdLst/>
              <a:ahLst/>
              <a:cxnLst>
                <a:cxn ang="0">
                  <a:pos x="213" y="83"/>
                </a:cxn>
                <a:cxn ang="0">
                  <a:pos x="185" y="67"/>
                </a:cxn>
                <a:cxn ang="0">
                  <a:pos x="150" y="62"/>
                </a:cxn>
                <a:cxn ang="0">
                  <a:pos x="110" y="70"/>
                </a:cxn>
                <a:cxn ang="0">
                  <a:pos x="83" y="93"/>
                </a:cxn>
                <a:cxn ang="0">
                  <a:pos x="75" y="116"/>
                </a:cxn>
                <a:cxn ang="0">
                  <a:pos x="73" y="156"/>
                </a:cxn>
                <a:cxn ang="0">
                  <a:pos x="73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2" y="7"/>
                </a:cxn>
                <a:cxn ang="0">
                  <a:pos x="72" y="50"/>
                </a:cxn>
                <a:cxn ang="0">
                  <a:pos x="105" y="13"/>
                </a:cxn>
                <a:cxn ang="0">
                  <a:pos x="157" y="0"/>
                </a:cxn>
                <a:cxn ang="0">
                  <a:pos x="186" y="4"/>
                </a:cxn>
                <a:cxn ang="0">
                  <a:pos x="213" y="14"/>
                </a:cxn>
                <a:cxn ang="0">
                  <a:pos x="213" y="83"/>
                </a:cxn>
              </a:cxnLst>
              <a:rect l="0" t="0" r="r" b="b"/>
              <a:pathLst>
                <a:path w="213" h="284">
                  <a:moveTo>
                    <a:pt x="213" y="83"/>
                  </a:moveTo>
                  <a:cubicBezTo>
                    <a:pt x="205" y="76"/>
                    <a:pt x="196" y="71"/>
                    <a:pt x="185" y="67"/>
                  </a:cubicBezTo>
                  <a:cubicBezTo>
                    <a:pt x="174" y="63"/>
                    <a:pt x="163" y="62"/>
                    <a:pt x="150" y="62"/>
                  </a:cubicBezTo>
                  <a:cubicBezTo>
                    <a:pt x="135" y="62"/>
                    <a:pt x="121" y="64"/>
                    <a:pt x="110" y="70"/>
                  </a:cubicBezTo>
                  <a:cubicBezTo>
                    <a:pt x="98" y="75"/>
                    <a:pt x="89" y="83"/>
                    <a:pt x="83" y="93"/>
                  </a:cubicBezTo>
                  <a:cubicBezTo>
                    <a:pt x="79" y="99"/>
                    <a:pt x="77" y="107"/>
                    <a:pt x="75" y="116"/>
                  </a:cubicBezTo>
                  <a:cubicBezTo>
                    <a:pt x="73" y="125"/>
                    <a:pt x="73" y="138"/>
                    <a:pt x="73" y="156"/>
                  </a:cubicBezTo>
                  <a:lnTo>
                    <a:pt x="73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2" y="7"/>
                  </a:lnTo>
                  <a:lnTo>
                    <a:pt x="72" y="50"/>
                  </a:lnTo>
                  <a:cubicBezTo>
                    <a:pt x="80" y="34"/>
                    <a:pt x="90" y="22"/>
                    <a:pt x="105" y="13"/>
                  </a:cubicBezTo>
                  <a:cubicBezTo>
                    <a:pt x="120" y="4"/>
                    <a:pt x="137" y="0"/>
                    <a:pt x="157" y="0"/>
                  </a:cubicBezTo>
                  <a:cubicBezTo>
                    <a:pt x="166" y="0"/>
                    <a:pt x="176" y="1"/>
                    <a:pt x="186" y="4"/>
                  </a:cubicBezTo>
                  <a:cubicBezTo>
                    <a:pt x="195" y="6"/>
                    <a:pt x="204" y="10"/>
                    <a:pt x="213" y="14"/>
                  </a:cubicBezTo>
                  <a:lnTo>
                    <a:pt x="213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8" name="Freeform 54"/>
            <p:cNvSpPr>
              <a:spLocks noEditPoints="1"/>
            </p:cNvSpPr>
            <p:nvPr/>
          </p:nvSpPr>
          <p:spPr bwMode="auto">
            <a:xfrm>
              <a:off x="1101" y="2692"/>
              <a:ext cx="21" cy="35"/>
            </a:xfrm>
            <a:custGeom>
              <a:avLst/>
              <a:gdLst/>
              <a:ahLst/>
              <a:cxnLst>
                <a:cxn ang="0">
                  <a:pos x="19" y="135"/>
                </a:cxn>
                <a:cxn ang="0">
                  <a:pos x="162" y="135"/>
                </a:cxn>
                <a:cxn ang="0">
                  <a:pos x="163" y="357"/>
                </a:cxn>
                <a:cxn ang="0">
                  <a:pos x="253" y="357"/>
                </a:cxn>
                <a:cxn ang="0">
                  <a:pos x="253" y="412"/>
                </a:cxn>
                <a:cxn ang="0">
                  <a:pos x="0" y="412"/>
                </a:cxn>
                <a:cxn ang="0">
                  <a:pos x="0" y="357"/>
                </a:cxn>
                <a:cxn ang="0">
                  <a:pos x="90" y="357"/>
                </a:cxn>
                <a:cxn ang="0">
                  <a:pos x="90" y="191"/>
                </a:cxn>
                <a:cxn ang="0">
                  <a:pos x="19" y="191"/>
                </a:cxn>
                <a:cxn ang="0">
                  <a:pos x="19" y="135"/>
                </a:cxn>
                <a:cxn ang="0">
                  <a:pos x="89" y="0"/>
                </a:cxn>
                <a:cxn ang="0">
                  <a:pos x="162" y="0"/>
                </a:cxn>
                <a:cxn ang="0">
                  <a:pos x="162" y="84"/>
                </a:cxn>
                <a:cxn ang="0">
                  <a:pos x="90" y="84"/>
                </a:cxn>
                <a:cxn ang="0">
                  <a:pos x="89" y="0"/>
                </a:cxn>
              </a:cxnLst>
              <a:rect l="0" t="0" r="r" b="b"/>
              <a:pathLst>
                <a:path w="253" h="412">
                  <a:moveTo>
                    <a:pt x="19" y="135"/>
                  </a:moveTo>
                  <a:lnTo>
                    <a:pt x="162" y="135"/>
                  </a:lnTo>
                  <a:lnTo>
                    <a:pt x="163" y="357"/>
                  </a:lnTo>
                  <a:lnTo>
                    <a:pt x="253" y="357"/>
                  </a:lnTo>
                  <a:lnTo>
                    <a:pt x="253" y="412"/>
                  </a:lnTo>
                  <a:lnTo>
                    <a:pt x="0" y="412"/>
                  </a:lnTo>
                  <a:lnTo>
                    <a:pt x="0" y="357"/>
                  </a:lnTo>
                  <a:lnTo>
                    <a:pt x="90" y="357"/>
                  </a:lnTo>
                  <a:lnTo>
                    <a:pt x="90" y="191"/>
                  </a:lnTo>
                  <a:lnTo>
                    <a:pt x="19" y="191"/>
                  </a:lnTo>
                  <a:lnTo>
                    <a:pt x="19" y="135"/>
                  </a:lnTo>
                  <a:close/>
                  <a:moveTo>
                    <a:pt x="89" y="0"/>
                  </a:moveTo>
                  <a:lnTo>
                    <a:pt x="162" y="0"/>
                  </a:lnTo>
                  <a:lnTo>
                    <a:pt x="162" y="84"/>
                  </a:lnTo>
                  <a:lnTo>
                    <a:pt x="90" y="8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799" name="Freeform 55"/>
            <p:cNvSpPr>
              <a:spLocks/>
            </p:cNvSpPr>
            <p:nvPr/>
          </p:nvSpPr>
          <p:spPr bwMode="auto">
            <a:xfrm>
              <a:off x="1127" y="2703"/>
              <a:ext cx="20" cy="24"/>
            </a:xfrm>
            <a:custGeom>
              <a:avLst/>
              <a:gdLst/>
              <a:ahLst/>
              <a:cxnLst>
                <a:cxn ang="0">
                  <a:pos x="223" y="104"/>
                </a:cxn>
                <a:cxn ang="0">
                  <a:pos x="223" y="284"/>
                </a:cxn>
                <a:cxn ang="0">
                  <a:pos x="151" y="284"/>
                </a:cxn>
                <a:cxn ang="0">
                  <a:pos x="151" y="115"/>
                </a:cxn>
                <a:cxn ang="0">
                  <a:pos x="142" y="72"/>
                </a:cxn>
                <a:cxn ang="0">
                  <a:pos x="114" y="59"/>
                </a:cxn>
                <a:cxn ang="0">
                  <a:pos x="83" y="77"/>
                </a:cxn>
                <a:cxn ang="0">
                  <a:pos x="72" y="125"/>
                </a:cxn>
                <a:cxn ang="0">
                  <a:pos x="73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2" y="7"/>
                </a:cxn>
                <a:cxn ang="0">
                  <a:pos x="72" y="48"/>
                </a:cxn>
                <a:cxn ang="0">
                  <a:pos x="98" y="13"/>
                </a:cxn>
                <a:cxn ang="0">
                  <a:pos x="143" y="0"/>
                </a:cxn>
                <a:cxn ang="0">
                  <a:pos x="203" y="26"/>
                </a:cxn>
                <a:cxn ang="0">
                  <a:pos x="223" y="104"/>
                </a:cxn>
                <a:cxn ang="0">
                  <a:pos x="223" y="104"/>
                </a:cxn>
              </a:cxnLst>
              <a:rect l="0" t="0" r="r" b="b"/>
              <a:pathLst>
                <a:path w="223" h="284">
                  <a:moveTo>
                    <a:pt x="223" y="104"/>
                  </a:moveTo>
                  <a:lnTo>
                    <a:pt x="223" y="284"/>
                  </a:lnTo>
                  <a:lnTo>
                    <a:pt x="151" y="284"/>
                  </a:lnTo>
                  <a:lnTo>
                    <a:pt x="151" y="115"/>
                  </a:lnTo>
                  <a:cubicBezTo>
                    <a:pt x="151" y="95"/>
                    <a:pt x="148" y="81"/>
                    <a:pt x="142" y="72"/>
                  </a:cubicBezTo>
                  <a:cubicBezTo>
                    <a:pt x="136" y="63"/>
                    <a:pt x="127" y="59"/>
                    <a:pt x="114" y="59"/>
                  </a:cubicBezTo>
                  <a:cubicBezTo>
                    <a:pt x="101" y="59"/>
                    <a:pt x="91" y="65"/>
                    <a:pt x="83" y="77"/>
                  </a:cubicBezTo>
                  <a:cubicBezTo>
                    <a:pt x="76" y="88"/>
                    <a:pt x="72" y="105"/>
                    <a:pt x="72" y="125"/>
                  </a:cubicBezTo>
                  <a:lnTo>
                    <a:pt x="73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2" y="7"/>
                  </a:lnTo>
                  <a:lnTo>
                    <a:pt x="72" y="48"/>
                  </a:lnTo>
                  <a:cubicBezTo>
                    <a:pt x="77" y="33"/>
                    <a:pt x="86" y="21"/>
                    <a:pt x="98" y="13"/>
                  </a:cubicBezTo>
                  <a:cubicBezTo>
                    <a:pt x="111" y="4"/>
                    <a:pt x="126" y="0"/>
                    <a:pt x="143" y="0"/>
                  </a:cubicBezTo>
                  <a:cubicBezTo>
                    <a:pt x="169" y="0"/>
                    <a:pt x="189" y="9"/>
                    <a:pt x="203" y="26"/>
                  </a:cubicBezTo>
                  <a:cubicBezTo>
                    <a:pt x="216" y="44"/>
                    <a:pt x="223" y="70"/>
                    <a:pt x="223" y="104"/>
                  </a:cubicBezTo>
                  <a:lnTo>
                    <a:pt x="223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0" name="Freeform 56"/>
            <p:cNvSpPr>
              <a:spLocks/>
            </p:cNvSpPr>
            <p:nvPr/>
          </p:nvSpPr>
          <p:spPr bwMode="auto">
            <a:xfrm>
              <a:off x="1153" y="2697"/>
              <a:ext cx="20" cy="3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44" y="79"/>
                </a:cxn>
                <a:cxn ang="0">
                  <a:pos x="238" y="79"/>
                </a:cxn>
                <a:cxn ang="0">
                  <a:pos x="239" y="135"/>
                </a:cxn>
                <a:cxn ang="0">
                  <a:pos x="144" y="135"/>
                </a:cxn>
                <a:cxn ang="0">
                  <a:pos x="144" y="266"/>
                </a:cxn>
                <a:cxn ang="0">
                  <a:pos x="153" y="292"/>
                </a:cxn>
                <a:cxn ang="0">
                  <a:pos x="183" y="301"/>
                </a:cxn>
                <a:cxn ang="0">
                  <a:pos x="239" y="301"/>
                </a:cxn>
                <a:cxn ang="0">
                  <a:pos x="239" y="356"/>
                </a:cxn>
                <a:cxn ang="0">
                  <a:pos x="178" y="356"/>
                </a:cxn>
                <a:cxn ang="0">
                  <a:pos x="94" y="336"/>
                </a:cxn>
                <a:cxn ang="0">
                  <a:pos x="71" y="262"/>
                </a:cxn>
                <a:cxn ang="0">
                  <a:pos x="71" y="135"/>
                </a:cxn>
                <a:cxn ang="0">
                  <a:pos x="0" y="135"/>
                </a:cxn>
                <a:cxn ang="0">
                  <a:pos x="0" y="79"/>
                </a:cxn>
                <a:cxn ang="0">
                  <a:pos x="71" y="79"/>
                </a:cxn>
                <a:cxn ang="0">
                  <a:pos x="71" y="0"/>
                </a:cxn>
                <a:cxn ang="0">
                  <a:pos x="143" y="0"/>
                </a:cxn>
              </a:cxnLst>
              <a:rect l="0" t="0" r="r" b="b"/>
              <a:pathLst>
                <a:path w="239" h="356">
                  <a:moveTo>
                    <a:pt x="143" y="0"/>
                  </a:moveTo>
                  <a:lnTo>
                    <a:pt x="144" y="79"/>
                  </a:lnTo>
                  <a:lnTo>
                    <a:pt x="238" y="79"/>
                  </a:lnTo>
                  <a:lnTo>
                    <a:pt x="239" y="135"/>
                  </a:lnTo>
                  <a:lnTo>
                    <a:pt x="144" y="135"/>
                  </a:lnTo>
                  <a:lnTo>
                    <a:pt x="144" y="266"/>
                  </a:lnTo>
                  <a:cubicBezTo>
                    <a:pt x="144" y="278"/>
                    <a:pt x="147" y="287"/>
                    <a:pt x="153" y="292"/>
                  </a:cubicBezTo>
                  <a:cubicBezTo>
                    <a:pt x="159" y="298"/>
                    <a:pt x="169" y="301"/>
                    <a:pt x="183" y="301"/>
                  </a:cubicBezTo>
                  <a:lnTo>
                    <a:pt x="239" y="301"/>
                  </a:lnTo>
                  <a:lnTo>
                    <a:pt x="239" y="356"/>
                  </a:lnTo>
                  <a:lnTo>
                    <a:pt x="178" y="356"/>
                  </a:lnTo>
                  <a:cubicBezTo>
                    <a:pt x="137" y="356"/>
                    <a:pt x="108" y="350"/>
                    <a:pt x="94" y="336"/>
                  </a:cubicBezTo>
                  <a:cubicBezTo>
                    <a:pt x="79" y="323"/>
                    <a:pt x="72" y="298"/>
                    <a:pt x="71" y="262"/>
                  </a:cubicBezTo>
                  <a:lnTo>
                    <a:pt x="71" y="135"/>
                  </a:lnTo>
                  <a:lnTo>
                    <a:pt x="0" y="135"/>
                  </a:lnTo>
                  <a:lnTo>
                    <a:pt x="0" y="79"/>
                  </a:lnTo>
                  <a:lnTo>
                    <a:pt x="71" y="79"/>
                  </a:lnTo>
                  <a:lnTo>
                    <a:pt x="71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1" name="Freeform 57"/>
            <p:cNvSpPr>
              <a:spLocks noEditPoints="1"/>
            </p:cNvSpPr>
            <p:nvPr/>
          </p:nvSpPr>
          <p:spPr bwMode="auto">
            <a:xfrm>
              <a:off x="1179" y="2703"/>
              <a:ext cx="22" cy="25"/>
            </a:xfrm>
            <a:custGeom>
              <a:avLst/>
              <a:gdLst/>
              <a:ahLst/>
              <a:cxnLst>
                <a:cxn ang="0">
                  <a:pos x="251" y="271"/>
                </a:cxn>
                <a:cxn ang="0">
                  <a:pos x="199" y="286"/>
                </a:cxn>
                <a:cxn ang="0">
                  <a:pos x="144" y="291"/>
                </a:cxn>
                <a:cxn ang="0">
                  <a:pos x="37" y="254"/>
                </a:cxn>
                <a:cxn ang="0">
                  <a:pos x="0" y="147"/>
                </a:cxn>
                <a:cxn ang="0">
                  <a:pos x="35" y="39"/>
                </a:cxn>
                <a:cxn ang="0">
                  <a:pos x="132" y="0"/>
                </a:cxn>
                <a:cxn ang="0">
                  <a:pos x="228" y="37"/>
                </a:cxn>
                <a:cxn ang="0">
                  <a:pos x="262" y="140"/>
                </a:cxn>
                <a:cxn ang="0">
                  <a:pos x="262" y="169"/>
                </a:cxn>
                <a:cxn ang="0">
                  <a:pos x="74" y="169"/>
                </a:cxn>
                <a:cxn ang="0">
                  <a:pos x="93" y="218"/>
                </a:cxn>
                <a:cxn ang="0">
                  <a:pos x="150" y="234"/>
                </a:cxn>
                <a:cxn ang="0">
                  <a:pos x="200" y="227"/>
                </a:cxn>
                <a:cxn ang="0">
                  <a:pos x="250" y="204"/>
                </a:cxn>
                <a:cxn ang="0">
                  <a:pos x="251" y="271"/>
                </a:cxn>
                <a:cxn ang="0">
                  <a:pos x="189" y="115"/>
                </a:cxn>
                <a:cxn ang="0">
                  <a:pos x="174" y="71"/>
                </a:cxn>
                <a:cxn ang="0">
                  <a:pos x="132" y="56"/>
                </a:cxn>
                <a:cxn ang="0">
                  <a:pos x="92" y="72"/>
                </a:cxn>
                <a:cxn ang="0">
                  <a:pos x="75" y="115"/>
                </a:cxn>
                <a:cxn ang="0">
                  <a:pos x="189" y="115"/>
                </a:cxn>
              </a:cxnLst>
              <a:rect l="0" t="0" r="r" b="b"/>
              <a:pathLst>
                <a:path w="262" h="291">
                  <a:moveTo>
                    <a:pt x="251" y="271"/>
                  </a:moveTo>
                  <a:cubicBezTo>
                    <a:pt x="234" y="278"/>
                    <a:pt x="217" y="283"/>
                    <a:pt x="199" y="286"/>
                  </a:cubicBezTo>
                  <a:cubicBezTo>
                    <a:pt x="182" y="290"/>
                    <a:pt x="163" y="291"/>
                    <a:pt x="144" y="291"/>
                  </a:cubicBezTo>
                  <a:cubicBezTo>
                    <a:pt x="97" y="291"/>
                    <a:pt x="62" y="279"/>
                    <a:pt x="37" y="254"/>
                  </a:cubicBezTo>
                  <a:cubicBezTo>
                    <a:pt x="13" y="229"/>
                    <a:pt x="0" y="194"/>
                    <a:pt x="0" y="147"/>
                  </a:cubicBezTo>
                  <a:cubicBezTo>
                    <a:pt x="0" y="101"/>
                    <a:pt x="12" y="66"/>
                    <a:pt x="35" y="39"/>
                  </a:cubicBezTo>
                  <a:cubicBezTo>
                    <a:pt x="59" y="13"/>
                    <a:pt x="91" y="0"/>
                    <a:pt x="132" y="0"/>
                  </a:cubicBezTo>
                  <a:cubicBezTo>
                    <a:pt x="173" y="0"/>
                    <a:pt x="205" y="12"/>
                    <a:pt x="228" y="37"/>
                  </a:cubicBezTo>
                  <a:cubicBezTo>
                    <a:pt x="250" y="61"/>
                    <a:pt x="262" y="95"/>
                    <a:pt x="262" y="140"/>
                  </a:cubicBezTo>
                  <a:lnTo>
                    <a:pt x="262" y="169"/>
                  </a:lnTo>
                  <a:lnTo>
                    <a:pt x="74" y="169"/>
                  </a:lnTo>
                  <a:cubicBezTo>
                    <a:pt x="74" y="191"/>
                    <a:pt x="81" y="207"/>
                    <a:pt x="93" y="218"/>
                  </a:cubicBezTo>
                  <a:cubicBezTo>
                    <a:pt x="106" y="229"/>
                    <a:pt x="125" y="234"/>
                    <a:pt x="150" y="234"/>
                  </a:cubicBezTo>
                  <a:cubicBezTo>
                    <a:pt x="167" y="234"/>
                    <a:pt x="184" y="232"/>
                    <a:pt x="200" y="227"/>
                  </a:cubicBezTo>
                  <a:cubicBezTo>
                    <a:pt x="216" y="222"/>
                    <a:pt x="233" y="214"/>
                    <a:pt x="250" y="204"/>
                  </a:cubicBezTo>
                  <a:lnTo>
                    <a:pt x="251" y="271"/>
                  </a:lnTo>
                  <a:close/>
                  <a:moveTo>
                    <a:pt x="189" y="115"/>
                  </a:moveTo>
                  <a:cubicBezTo>
                    <a:pt x="188" y="95"/>
                    <a:pt x="183" y="81"/>
                    <a:pt x="174" y="71"/>
                  </a:cubicBezTo>
                  <a:cubicBezTo>
                    <a:pt x="164" y="61"/>
                    <a:pt x="150" y="56"/>
                    <a:pt x="132" y="56"/>
                  </a:cubicBezTo>
                  <a:cubicBezTo>
                    <a:pt x="115" y="56"/>
                    <a:pt x="102" y="61"/>
                    <a:pt x="92" y="72"/>
                  </a:cubicBezTo>
                  <a:cubicBezTo>
                    <a:pt x="82" y="82"/>
                    <a:pt x="76" y="96"/>
                    <a:pt x="75" y="115"/>
                  </a:cubicBezTo>
                  <a:lnTo>
                    <a:pt x="189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2" name="Freeform 58"/>
            <p:cNvSpPr>
              <a:spLocks/>
            </p:cNvSpPr>
            <p:nvPr/>
          </p:nvSpPr>
          <p:spPr bwMode="auto">
            <a:xfrm>
              <a:off x="1209" y="2703"/>
              <a:ext cx="18" cy="24"/>
            </a:xfrm>
            <a:custGeom>
              <a:avLst/>
              <a:gdLst/>
              <a:ahLst/>
              <a:cxnLst>
                <a:cxn ang="0">
                  <a:pos x="214" y="83"/>
                </a:cxn>
                <a:cxn ang="0">
                  <a:pos x="186" y="67"/>
                </a:cxn>
                <a:cxn ang="0">
                  <a:pos x="151" y="62"/>
                </a:cxn>
                <a:cxn ang="0">
                  <a:pos x="110" y="70"/>
                </a:cxn>
                <a:cxn ang="0">
                  <a:pos x="84" y="93"/>
                </a:cxn>
                <a:cxn ang="0">
                  <a:pos x="76" y="116"/>
                </a:cxn>
                <a:cxn ang="0">
                  <a:pos x="73" y="156"/>
                </a:cxn>
                <a:cxn ang="0">
                  <a:pos x="74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3" y="7"/>
                </a:cxn>
                <a:cxn ang="0">
                  <a:pos x="73" y="50"/>
                </a:cxn>
                <a:cxn ang="0">
                  <a:pos x="106" y="13"/>
                </a:cxn>
                <a:cxn ang="0">
                  <a:pos x="157" y="0"/>
                </a:cxn>
                <a:cxn ang="0">
                  <a:pos x="186" y="4"/>
                </a:cxn>
                <a:cxn ang="0">
                  <a:pos x="213" y="14"/>
                </a:cxn>
                <a:cxn ang="0">
                  <a:pos x="214" y="83"/>
                </a:cxn>
              </a:cxnLst>
              <a:rect l="0" t="0" r="r" b="b"/>
              <a:pathLst>
                <a:path w="214" h="284">
                  <a:moveTo>
                    <a:pt x="214" y="83"/>
                  </a:moveTo>
                  <a:cubicBezTo>
                    <a:pt x="206" y="76"/>
                    <a:pt x="196" y="71"/>
                    <a:pt x="186" y="67"/>
                  </a:cubicBezTo>
                  <a:cubicBezTo>
                    <a:pt x="175" y="63"/>
                    <a:pt x="163" y="62"/>
                    <a:pt x="151" y="62"/>
                  </a:cubicBezTo>
                  <a:cubicBezTo>
                    <a:pt x="135" y="62"/>
                    <a:pt x="122" y="64"/>
                    <a:pt x="110" y="70"/>
                  </a:cubicBezTo>
                  <a:cubicBezTo>
                    <a:pt x="99" y="75"/>
                    <a:pt x="90" y="83"/>
                    <a:pt x="84" y="93"/>
                  </a:cubicBezTo>
                  <a:cubicBezTo>
                    <a:pt x="80" y="99"/>
                    <a:pt x="77" y="107"/>
                    <a:pt x="76" y="116"/>
                  </a:cubicBezTo>
                  <a:cubicBezTo>
                    <a:pt x="74" y="125"/>
                    <a:pt x="73" y="138"/>
                    <a:pt x="73" y="156"/>
                  </a:cubicBezTo>
                  <a:lnTo>
                    <a:pt x="74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3" y="7"/>
                  </a:lnTo>
                  <a:lnTo>
                    <a:pt x="73" y="50"/>
                  </a:lnTo>
                  <a:cubicBezTo>
                    <a:pt x="80" y="34"/>
                    <a:pt x="91" y="22"/>
                    <a:pt x="106" y="13"/>
                  </a:cubicBezTo>
                  <a:cubicBezTo>
                    <a:pt x="120" y="4"/>
                    <a:pt x="137" y="0"/>
                    <a:pt x="157" y="0"/>
                  </a:cubicBezTo>
                  <a:cubicBezTo>
                    <a:pt x="167" y="0"/>
                    <a:pt x="177" y="1"/>
                    <a:pt x="186" y="4"/>
                  </a:cubicBezTo>
                  <a:cubicBezTo>
                    <a:pt x="196" y="6"/>
                    <a:pt x="205" y="10"/>
                    <a:pt x="213" y="14"/>
                  </a:cubicBezTo>
                  <a:lnTo>
                    <a:pt x="214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3" name="Freeform 59"/>
            <p:cNvSpPr>
              <a:spLocks/>
            </p:cNvSpPr>
            <p:nvPr/>
          </p:nvSpPr>
          <p:spPr bwMode="auto">
            <a:xfrm>
              <a:off x="945" y="2970"/>
              <a:ext cx="439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7"/>
                </a:cxn>
                <a:cxn ang="0">
                  <a:pos x="77" y="887"/>
                </a:cxn>
                <a:cxn ang="0">
                  <a:pos x="0" y="0"/>
                </a:cxn>
              </a:cxnLst>
              <a:rect l="0" t="0" r="r" b="b"/>
              <a:pathLst>
                <a:path w="5091" h="887">
                  <a:moveTo>
                    <a:pt x="0" y="0"/>
                  </a:moveTo>
                  <a:lnTo>
                    <a:pt x="5014" y="0"/>
                  </a:lnTo>
                  <a:lnTo>
                    <a:pt x="5091" y="887"/>
                  </a:lnTo>
                  <a:lnTo>
                    <a:pt x="77" y="8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4" name="Freeform 60"/>
            <p:cNvSpPr>
              <a:spLocks/>
            </p:cNvSpPr>
            <p:nvPr/>
          </p:nvSpPr>
          <p:spPr bwMode="auto">
            <a:xfrm>
              <a:off x="1064" y="2985"/>
              <a:ext cx="181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9" y="259"/>
                </a:cxn>
                <a:cxn ang="0">
                  <a:pos x="23" y="259"/>
                </a:cxn>
                <a:cxn ang="0">
                  <a:pos x="0" y="0"/>
                </a:cxn>
              </a:cxnLst>
              <a:rect l="0" t="0" r="r" b="b"/>
              <a:pathLst>
                <a:path w="2099" h="259">
                  <a:moveTo>
                    <a:pt x="0" y="0"/>
                  </a:moveTo>
                  <a:lnTo>
                    <a:pt x="2076" y="0"/>
                  </a:lnTo>
                  <a:lnTo>
                    <a:pt x="2099" y="259"/>
                  </a:lnTo>
                  <a:lnTo>
                    <a:pt x="23" y="2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5" name="Freeform 61"/>
            <p:cNvSpPr>
              <a:spLocks/>
            </p:cNvSpPr>
            <p:nvPr/>
          </p:nvSpPr>
          <p:spPr bwMode="auto">
            <a:xfrm>
              <a:off x="909" y="2684"/>
              <a:ext cx="164" cy="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774" y="0"/>
                </a:cxn>
                <a:cxn ang="0">
                  <a:pos x="1903" y="130"/>
                </a:cxn>
                <a:cxn ang="0">
                  <a:pos x="1903" y="973"/>
                </a:cxn>
                <a:cxn ang="0">
                  <a:pos x="1774" y="1102"/>
                </a:cxn>
                <a:cxn ang="0">
                  <a:pos x="129" y="1102"/>
                </a:cxn>
                <a:cxn ang="0">
                  <a:pos x="0" y="973"/>
                </a:cxn>
                <a:cxn ang="0">
                  <a:pos x="0" y="130"/>
                </a:cxn>
                <a:cxn ang="0">
                  <a:pos x="129" y="0"/>
                </a:cxn>
              </a:cxnLst>
              <a:rect l="0" t="0" r="r" b="b"/>
              <a:pathLst>
                <a:path w="1903" h="1102">
                  <a:moveTo>
                    <a:pt x="129" y="0"/>
                  </a:moveTo>
                  <a:lnTo>
                    <a:pt x="1774" y="0"/>
                  </a:lnTo>
                  <a:cubicBezTo>
                    <a:pt x="1845" y="0"/>
                    <a:pt x="1903" y="58"/>
                    <a:pt x="1903" y="130"/>
                  </a:cubicBezTo>
                  <a:lnTo>
                    <a:pt x="1903" y="973"/>
                  </a:lnTo>
                  <a:cubicBezTo>
                    <a:pt x="1903" y="1044"/>
                    <a:pt x="1845" y="1102"/>
                    <a:pt x="1774" y="1102"/>
                  </a:cubicBezTo>
                  <a:lnTo>
                    <a:pt x="129" y="1102"/>
                  </a:lnTo>
                  <a:cubicBezTo>
                    <a:pt x="57" y="1102"/>
                    <a:pt x="0" y="1044"/>
                    <a:pt x="0" y="973"/>
                  </a:cubicBezTo>
                  <a:lnTo>
                    <a:pt x="0" y="130"/>
                  </a:lnTo>
                  <a:cubicBezTo>
                    <a:pt x="0" y="58"/>
                    <a:pt x="57" y="0"/>
                    <a:pt x="129" y="0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6" name="Freeform 62"/>
            <p:cNvSpPr>
              <a:spLocks/>
            </p:cNvSpPr>
            <p:nvPr/>
          </p:nvSpPr>
          <p:spPr bwMode="auto">
            <a:xfrm>
              <a:off x="1201" y="2684"/>
              <a:ext cx="164" cy="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774" y="0"/>
                </a:cxn>
                <a:cxn ang="0">
                  <a:pos x="1903" y="130"/>
                </a:cxn>
                <a:cxn ang="0">
                  <a:pos x="1903" y="973"/>
                </a:cxn>
                <a:cxn ang="0">
                  <a:pos x="1774" y="1102"/>
                </a:cxn>
                <a:cxn ang="0">
                  <a:pos x="129" y="1102"/>
                </a:cxn>
                <a:cxn ang="0">
                  <a:pos x="0" y="973"/>
                </a:cxn>
                <a:cxn ang="0">
                  <a:pos x="0" y="130"/>
                </a:cxn>
                <a:cxn ang="0">
                  <a:pos x="129" y="0"/>
                </a:cxn>
              </a:cxnLst>
              <a:rect l="0" t="0" r="r" b="b"/>
              <a:pathLst>
                <a:path w="1903" h="1102">
                  <a:moveTo>
                    <a:pt x="129" y="0"/>
                  </a:moveTo>
                  <a:lnTo>
                    <a:pt x="1774" y="0"/>
                  </a:lnTo>
                  <a:cubicBezTo>
                    <a:pt x="1845" y="0"/>
                    <a:pt x="1903" y="58"/>
                    <a:pt x="1903" y="130"/>
                  </a:cubicBezTo>
                  <a:lnTo>
                    <a:pt x="1903" y="973"/>
                  </a:lnTo>
                  <a:cubicBezTo>
                    <a:pt x="1903" y="1044"/>
                    <a:pt x="1845" y="1102"/>
                    <a:pt x="1774" y="1102"/>
                  </a:cubicBezTo>
                  <a:lnTo>
                    <a:pt x="129" y="1102"/>
                  </a:lnTo>
                  <a:cubicBezTo>
                    <a:pt x="58" y="1102"/>
                    <a:pt x="0" y="1044"/>
                    <a:pt x="0" y="973"/>
                  </a:cubicBezTo>
                  <a:lnTo>
                    <a:pt x="0" y="130"/>
                  </a:lnTo>
                  <a:cubicBezTo>
                    <a:pt x="0" y="58"/>
                    <a:pt x="58" y="0"/>
                    <a:pt x="129" y="0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7" name="Oval 63"/>
            <p:cNvSpPr>
              <a:spLocks noChangeArrowheads="1"/>
            </p:cNvSpPr>
            <p:nvPr/>
          </p:nvSpPr>
          <p:spPr bwMode="auto">
            <a:xfrm>
              <a:off x="911" y="2684"/>
              <a:ext cx="161" cy="9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8" name="Oval 64"/>
            <p:cNvSpPr>
              <a:spLocks noChangeArrowheads="1"/>
            </p:cNvSpPr>
            <p:nvPr/>
          </p:nvSpPr>
          <p:spPr bwMode="auto">
            <a:xfrm>
              <a:off x="1205" y="2684"/>
              <a:ext cx="160" cy="9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09" name="Oval 65"/>
            <p:cNvSpPr>
              <a:spLocks noChangeArrowheads="1"/>
            </p:cNvSpPr>
            <p:nvPr/>
          </p:nvSpPr>
          <p:spPr bwMode="auto">
            <a:xfrm>
              <a:off x="968" y="2718"/>
              <a:ext cx="51" cy="54"/>
            </a:xfrm>
            <a:prstGeom prst="ellipse">
              <a:avLst/>
            </a:pr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0" name="Oval 66"/>
            <p:cNvSpPr>
              <a:spLocks noChangeArrowheads="1"/>
            </p:cNvSpPr>
            <p:nvPr/>
          </p:nvSpPr>
          <p:spPr bwMode="auto">
            <a:xfrm>
              <a:off x="1242" y="2718"/>
              <a:ext cx="52" cy="54"/>
            </a:xfrm>
            <a:prstGeom prst="ellipse">
              <a:avLst/>
            </a:pr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1" name="Freeform 67"/>
            <p:cNvSpPr>
              <a:spLocks/>
            </p:cNvSpPr>
            <p:nvPr/>
          </p:nvSpPr>
          <p:spPr bwMode="auto">
            <a:xfrm>
              <a:off x="1355" y="2743"/>
              <a:ext cx="156" cy="368"/>
            </a:xfrm>
            <a:custGeom>
              <a:avLst/>
              <a:gdLst/>
              <a:ahLst/>
              <a:cxnLst>
                <a:cxn ang="0">
                  <a:pos x="449" y="4256"/>
                </a:cxn>
                <a:cxn ang="0">
                  <a:pos x="0" y="4108"/>
                </a:cxn>
                <a:cxn ang="0">
                  <a:pos x="1351" y="0"/>
                </a:cxn>
                <a:cxn ang="0">
                  <a:pos x="1800" y="148"/>
                </a:cxn>
                <a:cxn ang="0">
                  <a:pos x="449" y="4256"/>
                </a:cxn>
              </a:cxnLst>
              <a:rect l="0" t="0" r="r" b="b"/>
              <a:pathLst>
                <a:path w="1800" h="4256">
                  <a:moveTo>
                    <a:pt x="449" y="4256"/>
                  </a:moveTo>
                  <a:lnTo>
                    <a:pt x="0" y="4108"/>
                  </a:lnTo>
                  <a:lnTo>
                    <a:pt x="1351" y="0"/>
                  </a:lnTo>
                  <a:lnTo>
                    <a:pt x="1800" y="148"/>
                  </a:lnTo>
                  <a:lnTo>
                    <a:pt x="449" y="4256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2" name="Freeform 68"/>
            <p:cNvSpPr>
              <a:spLocks/>
            </p:cNvSpPr>
            <p:nvPr/>
          </p:nvSpPr>
          <p:spPr bwMode="auto">
            <a:xfrm>
              <a:off x="1355" y="2743"/>
              <a:ext cx="156" cy="368"/>
            </a:xfrm>
            <a:custGeom>
              <a:avLst/>
              <a:gdLst/>
              <a:ahLst/>
              <a:cxnLst>
                <a:cxn ang="0">
                  <a:pos x="449" y="4256"/>
                </a:cxn>
                <a:cxn ang="0">
                  <a:pos x="0" y="4108"/>
                </a:cxn>
                <a:cxn ang="0">
                  <a:pos x="1351" y="0"/>
                </a:cxn>
                <a:cxn ang="0">
                  <a:pos x="1800" y="148"/>
                </a:cxn>
                <a:cxn ang="0">
                  <a:pos x="449" y="4256"/>
                </a:cxn>
              </a:cxnLst>
              <a:rect l="0" t="0" r="r" b="b"/>
              <a:pathLst>
                <a:path w="1800" h="4256">
                  <a:moveTo>
                    <a:pt x="449" y="4256"/>
                  </a:moveTo>
                  <a:lnTo>
                    <a:pt x="0" y="4108"/>
                  </a:lnTo>
                  <a:lnTo>
                    <a:pt x="1351" y="0"/>
                  </a:lnTo>
                  <a:lnTo>
                    <a:pt x="1800" y="148"/>
                  </a:lnTo>
                  <a:lnTo>
                    <a:pt x="449" y="4256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3" name="Freeform 69"/>
            <p:cNvSpPr>
              <a:spLocks/>
            </p:cNvSpPr>
            <p:nvPr/>
          </p:nvSpPr>
          <p:spPr bwMode="auto">
            <a:xfrm>
              <a:off x="1446" y="2722"/>
              <a:ext cx="90" cy="88"/>
            </a:xfrm>
            <a:custGeom>
              <a:avLst/>
              <a:gdLst/>
              <a:ahLst/>
              <a:cxnLst>
                <a:cxn ang="0">
                  <a:pos x="787" y="1022"/>
                </a:cxn>
                <a:cxn ang="0">
                  <a:pos x="0" y="763"/>
                </a:cxn>
                <a:cxn ang="0">
                  <a:pos x="251" y="0"/>
                </a:cxn>
                <a:cxn ang="0">
                  <a:pos x="1038" y="259"/>
                </a:cxn>
                <a:cxn ang="0">
                  <a:pos x="787" y="1022"/>
                </a:cxn>
              </a:cxnLst>
              <a:rect l="0" t="0" r="r" b="b"/>
              <a:pathLst>
                <a:path w="1038" h="1022">
                  <a:moveTo>
                    <a:pt x="787" y="1022"/>
                  </a:moveTo>
                  <a:lnTo>
                    <a:pt x="0" y="763"/>
                  </a:lnTo>
                  <a:lnTo>
                    <a:pt x="251" y="0"/>
                  </a:lnTo>
                  <a:lnTo>
                    <a:pt x="1038" y="259"/>
                  </a:lnTo>
                  <a:lnTo>
                    <a:pt x="787" y="1022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4" name="Freeform 70"/>
            <p:cNvSpPr>
              <a:spLocks/>
            </p:cNvSpPr>
            <p:nvPr/>
          </p:nvSpPr>
          <p:spPr bwMode="auto">
            <a:xfrm>
              <a:off x="1446" y="2722"/>
              <a:ext cx="90" cy="88"/>
            </a:xfrm>
            <a:custGeom>
              <a:avLst/>
              <a:gdLst/>
              <a:ahLst/>
              <a:cxnLst>
                <a:cxn ang="0">
                  <a:pos x="787" y="1022"/>
                </a:cxn>
                <a:cxn ang="0">
                  <a:pos x="0" y="763"/>
                </a:cxn>
                <a:cxn ang="0">
                  <a:pos x="251" y="0"/>
                </a:cxn>
                <a:cxn ang="0">
                  <a:pos x="1038" y="259"/>
                </a:cxn>
                <a:cxn ang="0">
                  <a:pos x="787" y="1022"/>
                </a:cxn>
              </a:cxnLst>
              <a:rect l="0" t="0" r="r" b="b"/>
              <a:pathLst>
                <a:path w="1038" h="1022">
                  <a:moveTo>
                    <a:pt x="787" y="1022"/>
                  </a:moveTo>
                  <a:lnTo>
                    <a:pt x="0" y="763"/>
                  </a:lnTo>
                  <a:lnTo>
                    <a:pt x="251" y="0"/>
                  </a:lnTo>
                  <a:lnTo>
                    <a:pt x="1038" y="259"/>
                  </a:lnTo>
                  <a:lnTo>
                    <a:pt x="787" y="1022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5" name="Freeform 71"/>
            <p:cNvSpPr>
              <a:spLocks/>
            </p:cNvSpPr>
            <p:nvPr/>
          </p:nvSpPr>
          <p:spPr bwMode="auto">
            <a:xfrm>
              <a:off x="1395" y="2908"/>
              <a:ext cx="67" cy="55"/>
            </a:xfrm>
            <a:custGeom>
              <a:avLst/>
              <a:gdLst/>
              <a:ahLst/>
              <a:cxnLst>
                <a:cxn ang="0">
                  <a:pos x="637" y="633"/>
                </a:cxn>
                <a:cxn ang="0">
                  <a:pos x="0" y="424"/>
                </a:cxn>
                <a:cxn ang="0">
                  <a:pos x="140" y="0"/>
                </a:cxn>
                <a:cxn ang="0">
                  <a:pos x="777" y="210"/>
                </a:cxn>
                <a:cxn ang="0">
                  <a:pos x="637" y="633"/>
                </a:cxn>
              </a:cxnLst>
              <a:rect l="0" t="0" r="r" b="b"/>
              <a:pathLst>
                <a:path w="777" h="633">
                  <a:moveTo>
                    <a:pt x="637" y="633"/>
                  </a:moveTo>
                  <a:lnTo>
                    <a:pt x="0" y="424"/>
                  </a:lnTo>
                  <a:lnTo>
                    <a:pt x="140" y="0"/>
                  </a:lnTo>
                  <a:lnTo>
                    <a:pt x="777" y="210"/>
                  </a:lnTo>
                  <a:lnTo>
                    <a:pt x="637" y="63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6" name="Freeform 72"/>
            <p:cNvSpPr>
              <a:spLocks/>
            </p:cNvSpPr>
            <p:nvPr/>
          </p:nvSpPr>
          <p:spPr bwMode="auto">
            <a:xfrm>
              <a:off x="1395" y="2908"/>
              <a:ext cx="67" cy="55"/>
            </a:xfrm>
            <a:custGeom>
              <a:avLst/>
              <a:gdLst/>
              <a:ahLst/>
              <a:cxnLst>
                <a:cxn ang="0">
                  <a:pos x="637" y="633"/>
                </a:cxn>
                <a:cxn ang="0">
                  <a:pos x="0" y="424"/>
                </a:cxn>
                <a:cxn ang="0">
                  <a:pos x="140" y="0"/>
                </a:cxn>
                <a:cxn ang="0">
                  <a:pos x="777" y="210"/>
                </a:cxn>
                <a:cxn ang="0">
                  <a:pos x="637" y="633"/>
                </a:cxn>
              </a:cxnLst>
              <a:rect l="0" t="0" r="r" b="b"/>
              <a:pathLst>
                <a:path w="777" h="633">
                  <a:moveTo>
                    <a:pt x="637" y="633"/>
                  </a:moveTo>
                  <a:lnTo>
                    <a:pt x="0" y="424"/>
                  </a:lnTo>
                  <a:lnTo>
                    <a:pt x="140" y="0"/>
                  </a:lnTo>
                  <a:lnTo>
                    <a:pt x="777" y="210"/>
                  </a:lnTo>
                  <a:lnTo>
                    <a:pt x="637" y="633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7" name="Freeform 73"/>
            <p:cNvSpPr>
              <a:spLocks/>
            </p:cNvSpPr>
            <p:nvPr/>
          </p:nvSpPr>
          <p:spPr bwMode="auto">
            <a:xfrm>
              <a:off x="1338" y="3085"/>
              <a:ext cx="63" cy="68"/>
            </a:xfrm>
            <a:custGeom>
              <a:avLst/>
              <a:gdLst/>
              <a:ahLst/>
              <a:cxnLst>
                <a:cxn ang="0">
                  <a:pos x="62" y="295"/>
                </a:cxn>
                <a:cxn ang="0">
                  <a:pos x="250" y="732"/>
                </a:cxn>
                <a:cxn ang="0">
                  <a:pos x="662" y="492"/>
                </a:cxn>
                <a:cxn ang="0">
                  <a:pos x="473" y="54"/>
                </a:cxn>
                <a:cxn ang="0">
                  <a:pos x="62" y="295"/>
                </a:cxn>
              </a:cxnLst>
              <a:rect l="0" t="0" r="r" b="b"/>
              <a:pathLst>
                <a:path w="723" h="786">
                  <a:moveTo>
                    <a:pt x="62" y="295"/>
                  </a:moveTo>
                  <a:cubicBezTo>
                    <a:pt x="0" y="482"/>
                    <a:pt x="85" y="678"/>
                    <a:pt x="250" y="732"/>
                  </a:cubicBezTo>
                  <a:cubicBezTo>
                    <a:pt x="416" y="786"/>
                    <a:pt x="600" y="679"/>
                    <a:pt x="662" y="492"/>
                  </a:cubicBezTo>
                  <a:cubicBezTo>
                    <a:pt x="723" y="305"/>
                    <a:pt x="639" y="109"/>
                    <a:pt x="473" y="54"/>
                  </a:cubicBezTo>
                  <a:cubicBezTo>
                    <a:pt x="308" y="0"/>
                    <a:pt x="124" y="107"/>
                    <a:pt x="62" y="295"/>
                  </a:cubicBezTo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818" name="Freeform 74"/>
            <p:cNvSpPr>
              <a:spLocks/>
            </p:cNvSpPr>
            <p:nvPr/>
          </p:nvSpPr>
          <p:spPr bwMode="auto">
            <a:xfrm>
              <a:off x="1338" y="3085"/>
              <a:ext cx="63" cy="68"/>
            </a:xfrm>
            <a:custGeom>
              <a:avLst/>
              <a:gdLst/>
              <a:ahLst/>
              <a:cxnLst>
                <a:cxn ang="0">
                  <a:pos x="62" y="295"/>
                </a:cxn>
                <a:cxn ang="0">
                  <a:pos x="250" y="732"/>
                </a:cxn>
                <a:cxn ang="0">
                  <a:pos x="662" y="492"/>
                </a:cxn>
                <a:cxn ang="0">
                  <a:pos x="473" y="54"/>
                </a:cxn>
                <a:cxn ang="0">
                  <a:pos x="62" y="295"/>
                </a:cxn>
              </a:cxnLst>
              <a:rect l="0" t="0" r="r" b="b"/>
              <a:pathLst>
                <a:path w="723" h="786">
                  <a:moveTo>
                    <a:pt x="62" y="295"/>
                  </a:moveTo>
                  <a:cubicBezTo>
                    <a:pt x="0" y="482"/>
                    <a:pt x="85" y="678"/>
                    <a:pt x="250" y="732"/>
                  </a:cubicBezTo>
                  <a:cubicBezTo>
                    <a:pt x="416" y="786"/>
                    <a:pt x="600" y="679"/>
                    <a:pt x="662" y="492"/>
                  </a:cubicBezTo>
                  <a:cubicBezTo>
                    <a:pt x="723" y="305"/>
                    <a:pt x="639" y="109"/>
                    <a:pt x="473" y="54"/>
                  </a:cubicBezTo>
                  <a:cubicBezTo>
                    <a:pt x="308" y="0"/>
                    <a:pt x="124" y="107"/>
                    <a:pt x="62" y="295"/>
                  </a:cubicBezTo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9758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530725"/>
          </a:xfrm>
        </p:spPr>
        <p:txBody>
          <a:bodyPr/>
          <a:lstStyle/>
          <a:p>
            <a:r>
              <a:rPr lang="en-US" altLang="ja-JP"/>
              <a:t>Change object as an agent directly</a:t>
            </a:r>
          </a:p>
          <a:p>
            <a:pPr lvl="1"/>
            <a:r>
              <a:rPr lang="en-US" altLang="ja-JP"/>
              <a:t>avoid additional agent in interaction</a:t>
            </a:r>
            <a:endParaRPr lang="en-US" altLang="ja-JP" i="1"/>
          </a:p>
          <a:p>
            <a:endParaRPr lang="en-US" altLang="ja-JP"/>
          </a:p>
          <a:p>
            <a:endParaRPr lang="en-US" altLang="ja-JP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sp>
        <p:nvSpPr>
          <p:cNvPr id="15976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Achievement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492500" y="4868863"/>
            <a:ext cx="879475" cy="1989137"/>
            <a:chOff x="4876" y="17625"/>
            <a:chExt cx="895" cy="1830"/>
          </a:xfrm>
        </p:grpSpPr>
        <p:sp>
          <p:nvSpPr>
            <p:cNvPr id="159762" name="Oval 18"/>
            <p:cNvSpPr>
              <a:spLocks noChangeArrowheads="1"/>
            </p:cNvSpPr>
            <p:nvPr/>
          </p:nvSpPr>
          <p:spPr bwMode="auto">
            <a:xfrm flipH="1">
              <a:off x="4967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4876" y="17625"/>
              <a:ext cx="895" cy="1149"/>
              <a:chOff x="11952" y="11138"/>
              <a:chExt cx="2586" cy="3856"/>
            </a:xfrm>
          </p:grpSpPr>
          <p:sp>
            <p:nvSpPr>
              <p:cNvPr id="159764" name="Oval 20"/>
              <p:cNvSpPr>
                <a:spLocks noChangeArrowheads="1"/>
              </p:cNvSpPr>
              <p:nvPr/>
            </p:nvSpPr>
            <p:spPr bwMode="auto">
              <a:xfrm>
                <a:off x="12587" y="11138"/>
                <a:ext cx="1316" cy="140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65" name="Oval 21"/>
              <p:cNvSpPr>
                <a:spLocks noChangeArrowheads="1"/>
              </p:cNvSpPr>
              <p:nvPr/>
            </p:nvSpPr>
            <p:spPr bwMode="auto">
              <a:xfrm>
                <a:off x="12360" y="12635"/>
                <a:ext cx="1769" cy="545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66" name="Rectangle 22"/>
              <p:cNvSpPr>
                <a:spLocks noChangeArrowheads="1"/>
              </p:cNvSpPr>
              <p:nvPr/>
            </p:nvSpPr>
            <p:spPr bwMode="auto">
              <a:xfrm>
                <a:off x="13041" y="12454"/>
                <a:ext cx="408" cy="499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67" name="AutoShape 23"/>
              <p:cNvSpPr>
                <a:spLocks noChangeArrowheads="1"/>
              </p:cNvSpPr>
              <p:nvPr/>
            </p:nvSpPr>
            <p:spPr bwMode="auto">
              <a:xfrm flipV="1">
                <a:off x="12406" y="12998"/>
                <a:ext cx="1678" cy="1996"/>
              </a:xfrm>
              <a:custGeom>
                <a:avLst/>
                <a:gdLst>
                  <a:gd name="G0" fmla="+- 1760 0 0"/>
                  <a:gd name="G1" fmla="+- 21600 0 1760"/>
                  <a:gd name="G2" fmla="*/ 1760 1 2"/>
                  <a:gd name="G3" fmla="+- 21600 0 G2"/>
                  <a:gd name="G4" fmla="+/ 1760 21600 2"/>
                  <a:gd name="G5" fmla="+/ G1 0 2"/>
                  <a:gd name="G6" fmla="*/ 21600 21600 1760"/>
                  <a:gd name="G7" fmla="*/ G6 1 2"/>
                  <a:gd name="G8" fmla="+- 21600 0 G7"/>
                  <a:gd name="G9" fmla="*/ 21600 1 2"/>
                  <a:gd name="G10" fmla="+- 1760 0 G9"/>
                  <a:gd name="G11" fmla="?: G10 G8 0"/>
                  <a:gd name="G12" fmla="?: G10 G7 21600"/>
                  <a:gd name="T0" fmla="*/ 20720 w 21600"/>
                  <a:gd name="T1" fmla="*/ 10800 h 21600"/>
                  <a:gd name="T2" fmla="*/ 10800 w 21600"/>
                  <a:gd name="T3" fmla="*/ 21600 h 21600"/>
                  <a:gd name="T4" fmla="*/ 880 w 21600"/>
                  <a:gd name="T5" fmla="*/ 10800 h 21600"/>
                  <a:gd name="T6" fmla="*/ 10800 w 21600"/>
                  <a:gd name="T7" fmla="*/ 0 h 21600"/>
                  <a:gd name="T8" fmla="*/ 2680 w 21600"/>
                  <a:gd name="T9" fmla="*/ 2680 h 21600"/>
                  <a:gd name="T10" fmla="*/ 18920 w 21600"/>
                  <a:gd name="T11" fmla="*/ 189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760" y="21600"/>
                    </a:lnTo>
                    <a:lnTo>
                      <a:pt x="198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68" name="Oval 24"/>
              <p:cNvSpPr>
                <a:spLocks noChangeArrowheads="1"/>
              </p:cNvSpPr>
              <p:nvPr/>
            </p:nvSpPr>
            <p:spPr bwMode="auto">
              <a:xfrm rot="771367">
                <a:off x="12043" y="12817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69" name="Oval 25"/>
              <p:cNvSpPr>
                <a:spLocks noChangeArrowheads="1"/>
              </p:cNvSpPr>
              <p:nvPr/>
            </p:nvSpPr>
            <p:spPr bwMode="auto">
              <a:xfrm rot="-862792">
                <a:off x="14129" y="12771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70" name="Oval 26"/>
              <p:cNvSpPr>
                <a:spLocks noChangeArrowheads="1"/>
              </p:cNvSpPr>
              <p:nvPr/>
            </p:nvSpPr>
            <p:spPr bwMode="auto">
              <a:xfrm>
                <a:off x="11952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59771" name="Oval 27"/>
              <p:cNvSpPr>
                <a:spLocks noChangeArrowheads="1"/>
              </p:cNvSpPr>
              <p:nvPr/>
            </p:nvSpPr>
            <p:spPr bwMode="auto">
              <a:xfrm>
                <a:off x="14220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59772" name="AutoShape 28"/>
            <p:cNvSpPr>
              <a:spLocks noChangeArrowheads="1"/>
            </p:cNvSpPr>
            <p:nvPr/>
          </p:nvSpPr>
          <p:spPr bwMode="auto">
            <a:xfrm>
              <a:off x="5058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59773" name="AutoShape 29"/>
            <p:cNvSpPr>
              <a:spLocks noChangeArrowheads="1"/>
            </p:cNvSpPr>
            <p:nvPr/>
          </p:nvSpPr>
          <p:spPr bwMode="auto">
            <a:xfrm>
              <a:off x="5330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59774" name="Oval 30"/>
            <p:cNvSpPr>
              <a:spLocks noChangeArrowheads="1"/>
            </p:cNvSpPr>
            <p:nvPr/>
          </p:nvSpPr>
          <p:spPr bwMode="auto">
            <a:xfrm flipH="1">
              <a:off x="5375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59776" name="Line 32"/>
          <p:cNvSpPr>
            <a:spLocks noChangeShapeType="1"/>
          </p:cNvSpPr>
          <p:nvPr/>
        </p:nvSpPr>
        <p:spPr bwMode="auto">
          <a:xfrm flipV="1">
            <a:off x="4714875" y="4868863"/>
            <a:ext cx="1366838" cy="574675"/>
          </a:xfrm>
          <a:prstGeom prst="line">
            <a:avLst/>
          </a:prstGeom>
          <a:noFill/>
          <a:ln w="8572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9777" name="AutoShape 33"/>
          <p:cNvSpPr>
            <a:spLocks noChangeArrowheads="1"/>
          </p:cNvSpPr>
          <p:nvPr/>
        </p:nvSpPr>
        <p:spPr bwMode="auto">
          <a:xfrm>
            <a:off x="4427538" y="3213100"/>
            <a:ext cx="1225550" cy="865188"/>
          </a:xfrm>
          <a:prstGeom prst="wedgeEllipseCallout">
            <a:avLst>
              <a:gd name="adj1" fmla="val 69301"/>
              <a:gd name="adj2" fmla="val 50736"/>
            </a:avLst>
          </a:prstGeom>
          <a:solidFill>
            <a:schemeClr val="bg1">
              <a:alpha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ja-JP" altLang="ja-JP"/>
          </a:p>
        </p:txBody>
      </p:sp>
      <p:sp>
        <p:nvSpPr>
          <p:cNvPr id="159778" name="AutoShape 34"/>
          <p:cNvSpPr>
            <a:spLocks noChangeArrowheads="1"/>
          </p:cNvSpPr>
          <p:nvPr/>
        </p:nvSpPr>
        <p:spPr bwMode="auto">
          <a:xfrm>
            <a:off x="5148263" y="5849938"/>
            <a:ext cx="1512887" cy="1008062"/>
          </a:xfrm>
          <a:prstGeom prst="cloudCallout">
            <a:avLst>
              <a:gd name="adj1" fmla="val -95542"/>
              <a:gd name="adj2" fmla="val -72519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altLang="ja-JP" sz="4400" b="1"/>
              <a:t>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76" grpId="0" animBg="1"/>
      <p:bldP spid="1597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Design and Implementation (1/2)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i="1"/>
              <a:t>Divide </a:t>
            </a:r>
            <a:r>
              <a:rPr lang="en-US" altLang="ja-JP"/>
              <a:t>anthropomorphic aspect of an agent and </a:t>
            </a:r>
            <a:r>
              <a:rPr lang="en-US" altLang="ja-JP" i="1"/>
              <a:t>attach</a:t>
            </a:r>
            <a:r>
              <a:rPr lang="en-US" altLang="ja-JP"/>
              <a:t> it to an object directly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6963" y="4659313"/>
            <a:ext cx="1874837" cy="576262"/>
          </a:xfrm>
          <a:prstGeom prst="rect">
            <a:avLst/>
          </a:prstGeom>
          <a:noFill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863" y="5307013"/>
            <a:ext cx="1409700" cy="449262"/>
          </a:xfrm>
          <a:prstGeom prst="rect">
            <a:avLst/>
          </a:prstGeom>
          <a:noFill/>
        </p:spPr>
      </p:pic>
      <p:pic>
        <p:nvPicPr>
          <p:cNvPr id="155654" name="Picture 6" descr="DSC0556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788" y="4225925"/>
            <a:ext cx="2058987" cy="2520950"/>
          </a:xfrm>
          <a:prstGeom prst="rect">
            <a:avLst/>
          </a:prstGeom>
          <a:noFill/>
        </p:spPr>
      </p:pic>
      <p:sp>
        <p:nvSpPr>
          <p:cNvPr id="155655" name="AutoShape 7"/>
          <p:cNvSpPr>
            <a:spLocks noChangeArrowheads="1"/>
          </p:cNvSpPr>
          <p:nvPr/>
        </p:nvSpPr>
        <p:spPr bwMode="auto">
          <a:xfrm rot="16200000">
            <a:off x="5364956" y="4731544"/>
            <a:ext cx="1019175" cy="1017588"/>
          </a:xfrm>
          <a:prstGeom prst="downArrow">
            <a:avLst>
              <a:gd name="adj1" fmla="val 51991"/>
              <a:gd name="adj2" fmla="val 504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ja-JP" altLang="en-US"/>
          </a:p>
        </p:txBody>
      </p:sp>
      <p:pic>
        <p:nvPicPr>
          <p:cNvPr id="1556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0475" y="3603625"/>
            <a:ext cx="1408113" cy="325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5657" name="AutoShape 9"/>
          <p:cNvSpPr>
            <a:spLocks noChangeArrowheads="1"/>
          </p:cNvSpPr>
          <p:nvPr/>
        </p:nvSpPr>
        <p:spPr bwMode="auto">
          <a:xfrm rot="16200000">
            <a:off x="2699544" y="4731544"/>
            <a:ext cx="1019175" cy="1017587"/>
          </a:xfrm>
          <a:prstGeom prst="downArrow">
            <a:avLst>
              <a:gd name="adj1" fmla="val 51991"/>
              <a:gd name="adj2" fmla="val 504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155658" name="Oval 10"/>
          <p:cNvSpPr>
            <a:spLocks noChangeArrowheads="1"/>
          </p:cNvSpPr>
          <p:nvPr/>
        </p:nvSpPr>
        <p:spPr bwMode="auto">
          <a:xfrm>
            <a:off x="1189038" y="3506788"/>
            <a:ext cx="1614487" cy="803275"/>
          </a:xfrm>
          <a:prstGeom prst="ellipse">
            <a:avLst/>
          </a:prstGeom>
          <a:solidFill>
            <a:srgbClr val="FF0000">
              <a:alpha val="8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ja-JP" altLang="en-US" sz="1200"/>
              <a:t>　　　　　     </a:t>
            </a:r>
            <a:r>
              <a:rPr lang="en-US" altLang="ja-JP" sz="1200"/>
              <a:t>Functional</a:t>
            </a:r>
          </a:p>
          <a:p>
            <a:r>
              <a:rPr lang="en-US" altLang="ja-JP" sz="1200"/>
              <a:t>             aspect</a:t>
            </a:r>
          </a:p>
        </p:txBody>
      </p:sp>
      <p:sp>
        <p:nvSpPr>
          <p:cNvPr id="155659" name="Text Box 11"/>
          <p:cNvSpPr txBox="1">
            <a:spLocks noChangeArrowheads="1"/>
          </p:cNvSpPr>
          <p:nvPr/>
        </p:nvSpPr>
        <p:spPr bwMode="auto">
          <a:xfrm>
            <a:off x="1549400" y="3194050"/>
            <a:ext cx="581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ja-JP" sz="1200"/>
              <a:t>Agent</a:t>
            </a:r>
          </a:p>
        </p:txBody>
      </p:sp>
      <p:sp>
        <p:nvSpPr>
          <p:cNvPr id="155660" name="AutoShape 12"/>
          <p:cNvSpPr>
            <a:spLocks noChangeArrowheads="1"/>
          </p:cNvSpPr>
          <p:nvPr/>
        </p:nvSpPr>
        <p:spPr bwMode="auto">
          <a:xfrm>
            <a:off x="1189038" y="3506788"/>
            <a:ext cx="828675" cy="803275"/>
          </a:xfrm>
          <a:prstGeom prst="moon">
            <a:avLst>
              <a:gd name="adj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1200"/>
              <a:t>Anthropomorphic                </a:t>
            </a:r>
          </a:p>
          <a:p>
            <a:r>
              <a:rPr lang="en-US" altLang="ja-JP" sz="1200"/>
              <a:t>aspect  </a:t>
            </a:r>
          </a:p>
        </p:txBody>
      </p:sp>
      <p:sp>
        <p:nvSpPr>
          <p:cNvPr id="155661" name="AutoShape 13"/>
          <p:cNvSpPr>
            <a:spLocks noChangeArrowheads="1"/>
          </p:cNvSpPr>
          <p:nvPr/>
        </p:nvSpPr>
        <p:spPr bwMode="auto">
          <a:xfrm>
            <a:off x="3924300" y="3506788"/>
            <a:ext cx="828675" cy="803275"/>
          </a:xfrm>
          <a:prstGeom prst="moon">
            <a:avLst>
              <a:gd name="adj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1200"/>
              <a:t>Anthropomorphic                </a:t>
            </a:r>
          </a:p>
          <a:p>
            <a:r>
              <a:rPr lang="en-US" altLang="ja-JP" sz="1200"/>
              <a:t>aspect  </a:t>
            </a:r>
          </a:p>
        </p:txBody>
      </p:sp>
      <p:sp>
        <p:nvSpPr>
          <p:cNvPr id="155662" name="Rectangle 14"/>
          <p:cNvSpPr>
            <a:spLocks noChangeArrowheads="1"/>
          </p:cNvSpPr>
          <p:nvPr/>
        </p:nvSpPr>
        <p:spPr bwMode="auto">
          <a:xfrm>
            <a:off x="6948488" y="3500438"/>
            <a:ext cx="850900" cy="798512"/>
          </a:xfrm>
          <a:prstGeom prst="rect">
            <a:avLst/>
          </a:prstGeom>
          <a:solidFill>
            <a:srgbClr val="0000FF">
              <a:alpha val="80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1200"/>
              <a:t>Object</a:t>
            </a:r>
          </a:p>
        </p:txBody>
      </p:sp>
      <p:sp>
        <p:nvSpPr>
          <p:cNvPr id="155663" name="AutoShape 15"/>
          <p:cNvSpPr>
            <a:spLocks noChangeArrowheads="1"/>
          </p:cNvSpPr>
          <p:nvPr/>
        </p:nvSpPr>
        <p:spPr bwMode="auto">
          <a:xfrm>
            <a:off x="6300788" y="3506788"/>
            <a:ext cx="828675" cy="803275"/>
          </a:xfrm>
          <a:prstGeom prst="moon">
            <a:avLst>
              <a:gd name="adj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ja-JP" sz="1200"/>
              <a:t>Anthropomorphic                </a:t>
            </a:r>
          </a:p>
          <a:p>
            <a:r>
              <a:rPr lang="en-US" altLang="ja-JP" sz="1200"/>
              <a:t>aspect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Design and Implementation (2/2)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609975" cy="4530725"/>
          </a:xfrm>
        </p:spPr>
        <p:txBody>
          <a:bodyPr/>
          <a:lstStyle/>
          <a:p>
            <a:r>
              <a:rPr lang="en-US" altLang="ja-JP" sz="2400"/>
              <a:t>I developed each output parts</a:t>
            </a:r>
          </a:p>
          <a:p>
            <a:pPr lvl="1"/>
            <a:r>
              <a:rPr lang="en-US" altLang="ja-JP" sz="2100"/>
              <a:t>Eye-like parts, arm-like parts, mouth-like parts, camera, voice recognition, skin sensor</a:t>
            </a:r>
            <a:endParaRPr lang="en-US" altLang="ja-JP" sz="2100">
              <a:solidFill>
                <a:srgbClr val="FF0000"/>
              </a:solidFill>
            </a:endParaRPr>
          </a:p>
          <a:p>
            <a:r>
              <a:rPr lang="en-US" altLang="ja-JP" sz="2400">
                <a:solidFill>
                  <a:srgbClr val="FF0000"/>
                </a:solidFill>
              </a:rPr>
              <a:t>wireless </a:t>
            </a:r>
            <a:r>
              <a:rPr lang="en-US" altLang="ja-JP" sz="2400"/>
              <a:t>(by Bluetooth)</a:t>
            </a:r>
          </a:p>
          <a:p>
            <a:r>
              <a:rPr lang="en-US" altLang="ja-JP" sz="2400">
                <a:solidFill>
                  <a:srgbClr val="FF0000"/>
                </a:solidFill>
              </a:rPr>
              <a:t>light and easy to attach everywhere</a:t>
            </a:r>
            <a:br>
              <a:rPr lang="en-US" altLang="ja-JP" sz="2400">
                <a:solidFill>
                  <a:srgbClr val="FF0000"/>
                </a:solidFill>
              </a:rPr>
            </a:br>
            <a:r>
              <a:rPr lang="en-US" altLang="ja-JP" sz="2400">
                <a:solidFill>
                  <a:srgbClr val="FF0000"/>
                </a:solidFill>
              </a:rPr>
              <a:t> </a:t>
            </a:r>
            <a:r>
              <a:rPr lang="en-US" altLang="ja-JP" sz="2400"/>
              <a:t>(by Vercro tape)</a:t>
            </a:r>
          </a:p>
          <a:p>
            <a:endParaRPr lang="en-US" altLang="ja-JP" sz="2400"/>
          </a:p>
        </p:txBody>
      </p:sp>
      <p:pic>
        <p:nvPicPr>
          <p:cNvPr id="181252" name="Picture 4" descr="part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1700213"/>
            <a:ext cx="5003800" cy="2797175"/>
          </a:xfrm>
          <a:prstGeom prst="rect">
            <a:avLst/>
          </a:prstGeom>
          <a:noFill/>
        </p:spPr>
      </p:pic>
      <p:pic>
        <p:nvPicPr>
          <p:cNvPr id="181253" name="psensor2.mpg">
            <a:hlinkClick r:id="" action="ppaction://media"/>
          </p:cNvPr>
          <p:cNvPicPr>
            <a:picLocks noRot="1" noChangeAspect="1" noChangeArrowheads="1"/>
          </p:cNvPicPr>
          <p:nvPr>
            <p:ph sz="half" idx="2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59338" y="4572000"/>
            <a:ext cx="3048000" cy="22860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1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1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AutoShape 2"/>
          <p:cNvSpPr>
            <a:spLocks noChangeArrowheads="1"/>
          </p:cNvSpPr>
          <p:nvPr/>
        </p:nvSpPr>
        <p:spPr bwMode="auto">
          <a:xfrm>
            <a:off x="4716463" y="4508500"/>
            <a:ext cx="4176712" cy="2349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9507" name="AutoShape 3"/>
          <p:cNvSpPr>
            <a:spLocks noChangeArrowheads="1"/>
          </p:cNvSpPr>
          <p:nvPr/>
        </p:nvSpPr>
        <p:spPr bwMode="auto">
          <a:xfrm>
            <a:off x="431800" y="4508500"/>
            <a:ext cx="4176713" cy="2349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Validation method</a:t>
            </a:r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050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ja-JP" sz="2400"/>
              <a:t>Experiment: Compare numbers of remembered functions after information providing </a:t>
            </a:r>
          </a:p>
          <a:p>
            <a:pPr lvl="1">
              <a:lnSpc>
                <a:spcPct val="80000"/>
              </a:lnSpc>
            </a:pPr>
            <a:r>
              <a:rPr lang="en-US" altLang="ja-JP" sz="2000"/>
              <a:t>by anthropomorphized object</a:t>
            </a:r>
          </a:p>
          <a:p>
            <a:pPr lvl="1">
              <a:lnSpc>
                <a:spcPct val="80000"/>
              </a:lnSpc>
            </a:pPr>
            <a:r>
              <a:rPr lang="en-US" altLang="ja-JP" sz="2000"/>
              <a:t>by independent agent (humanoid robot Robovie)</a:t>
            </a:r>
          </a:p>
          <a:p>
            <a:pPr>
              <a:lnSpc>
                <a:spcPct val="80000"/>
              </a:lnSpc>
            </a:pPr>
            <a:r>
              <a:rPr lang="en-US" altLang="ja-JP" sz="2400"/>
              <a:t>Hypothesis: </a:t>
            </a:r>
            <a:r>
              <a:rPr lang="en-US" altLang="ja-JP" sz="2400" b="1"/>
              <a:t>If target is anthropomorphized and no other provider is there, users can remember more functions.</a:t>
            </a:r>
          </a:p>
        </p:txBody>
      </p:sp>
      <p:sp>
        <p:nvSpPr>
          <p:cNvPr id="149511" name="Freeform 7"/>
          <p:cNvSpPr>
            <a:spLocks/>
          </p:cNvSpPr>
          <p:nvPr/>
        </p:nvSpPr>
        <p:spPr bwMode="auto">
          <a:xfrm>
            <a:off x="7204075" y="8675688"/>
            <a:ext cx="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3" name="Freeform 9"/>
          <p:cNvSpPr>
            <a:spLocks/>
          </p:cNvSpPr>
          <p:nvPr/>
        </p:nvSpPr>
        <p:spPr bwMode="auto">
          <a:xfrm>
            <a:off x="7450138" y="4443413"/>
            <a:ext cx="73025" cy="803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4"/>
              </a:cxn>
              <a:cxn ang="0">
                <a:pos x="577" y="5916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4">
                <a:moveTo>
                  <a:pt x="0" y="0"/>
                </a:moveTo>
                <a:lnTo>
                  <a:pt x="0" y="6464"/>
                </a:lnTo>
                <a:lnTo>
                  <a:pt x="577" y="5916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5718175" y="4443413"/>
            <a:ext cx="69850" cy="800100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5" name="Freeform 11"/>
          <p:cNvSpPr>
            <a:spLocks/>
          </p:cNvSpPr>
          <p:nvPr/>
        </p:nvSpPr>
        <p:spPr bwMode="auto">
          <a:xfrm>
            <a:off x="5784850" y="4443413"/>
            <a:ext cx="71438" cy="803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4"/>
              </a:cxn>
              <a:cxn ang="0">
                <a:pos x="577" y="5916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4">
                <a:moveTo>
                  <a:pt x="0" y="0"/>
                </a:moveTo>
                <a:lnTo>
                  <a:pt x="0" y="6464"/>
                </a:lnTo>
                <a:lnTo>
                  <a:pt x="577" y="5916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6886575" y="4926013"/>
            <a:ext cx="68263" cy="798512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7" name="Freeform 13"/>
          <p:cNvSpPr>
            <a:spLocks/>
          </p:cNvSpPr>
          <p:nvPr/>
        </p:nvSpPr>
        <p:spPr bwMode="auto">
          <a:xfrm>
            <a:off x="6951663" y="4926013"/>
            <a:ext cx="73025" cy="801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3"/>
              </a:cxn>
              <a:cxn ang="0">
                <a:pos x="577" y="5915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3">
                <a:moveTo>
                  <a:pt x="0" y="0"/>
                </a:moveTo>
                <a:lnTo>
                  <a:pt x="0" y="6463"/>
                </a:lnTo>
                <a:lnTo>
                  <a:pt x="577" y="5915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8" name="Rectangle 14"/>
          <p:cNvSpPr>
            <a:spLocks noChangeArrowheads="1"/>
          </p:cNvSpPr>
          <p:nvPr/>
        </p:nvSpPr>
        <p:spPr bwMode="auto">
          <a:xfrm>
            <a:off x="5219700" y="4926013"/>
            <a:ext cx="69850" cy="798512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19" name="Freeform 15"/>
          <p:cNvSpPr>
            <a:spLocks/>
          </p:cNvSpPr>
          <p:nvPr/>
        </p:nvSpPr>
        <p:spPr bwMode="auto">
          <a:xfrm>
            <a:off x="5286375" y="4926013"/>
            <a:ext cx="71438" cy="801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3"/>
              </a:cxn>
              <a:cxn ang="0">
                <a:pos x="577" y="5915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3">
                <a:moveTo>
                  <a:pt x="0" y="0"/>
                </a:moveTo>
                <a:lnTo>
                  <a:pt x="0" y="6463"/>
                </a:lnTo>
                <a:lnTo>
                  <a:pt x="577" y="5915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20" name="Freeform 16"/>
          <p:cNvSpPr>
            <a:spLocks/>
          </p:cNvSpPr>
          <p:nvPr/>
        </p:nvSpPr>
        <p:spPr bwMode="auto">
          <a:xfrm>
            <a:off x="5219700" y="4392613"/>
            <a:ext cx="2311400" cy="530225"/>
          </a:xfrm>
          <a:custGeom>
            <a:avLst/>
            <a:gdLst/>
            <a:ahLst/>
            <a:cxnLst>
              <a:cxn ang="0">
                <a:pos x="4502" y="0"/>
              </a:cxn>
              <a:cxn ang="0">
                <a:pos x="2251" y="2138"/>
              </a:cxn>
              <a:cxn ang="0">
                <a:pos x="0" y="4276"/>
              </a:cxn>
              <a:cxn ang="0">
                <a:pos x="14146" y="4276"/>
              </a:cxn>
              <a:cxn ang="0">
                <a:pos x="16397" y="2138"/>
              </a:cxn>
              <a:cxn ang="0">
                <a:pos x="18648" y="0"/>
              </a:cxn>
              <a:cxn ang="0">
                <a:pos x="4502" y="0"/>
              </a:cxn>
            </a:cxnLst>
            <a:rect l="0" t="0" r="r" b="b"/>
            <a:pathLst>
              <a:path w="18648" h="4276">
                <a:moveTo>
                  <a:pt x="4502" y="0"/>
                </a:moveTo>
                <a:cubicBezTo>
                  <a:pt x="2251" y="2138"/>
                  <a:pt x="2251" y="2138"/>
                  <a:pt x="2251" y="2138"/>
                </a:cubicBezTo>
                <a:cubicBezTo>
                  <a:pt x="0" y="4276"/>
                  <a:pt x="0" y="4276"/>
                  <a:pt x="0" y="4276"/>
                </a:cubicBezTo>
                <a:lnTo>
                  <a:pt x="14146" y="4276"/>
                </a:lnTo>
                <a:lnTo>
                  <a:pt x="16397" y="2138"/>
                </a:lnTo>
                <a:lnTo>
                  <a:pt x="18648" y="0"/>
                </a:lnTo>
                <a:lnTo>
                  <a:pt x="4502" y="0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21" name="Freeform 17"/>
          <p:cNvSpPr>
            <a:spLocks/>
          </p:cNvSpPr>
          <p:nvPr/>
        </p:nvSpPr>
        <p:spPr bwMode="auto">
          <a:xfrm>
            <a:off x="6973888" y="4392613"/>
            <a:ext cx="558800" cy="596900"/>
          </a:xfrm>
          <a:custGeom>
            <a:avLst/>
            <a:gdLst/>
            <a:ahLst/>
            <a:cxnLst>
              <a:cxn ang="0">
                <a:pos x="4502" y="0"/>
              </a:cxn>
              <a:cxn ang="0">
                <a:pos x="2251" y="2138"/>
              </a:cxn>
              <a:cxn ang="0">
                <a:pos x="0" y="4276"/>
              </a:cxn>
              <a:cxn ang="0">
                <a:pos x="0" y="4811"/>
              </a:cxn>
              <a:cxn ang="0">
                <a:pos x="2251" y="2673"/>
              </a:cxn>
              <a:cxn ang="0">
                <a:pos x="4502" y="535"/>
              </a:cxn>
              <a:cxn ang="0">
                <a:pos x="4502" y="0"/>
              </a:cxn>
            </a:cxnLst>
            <a:rect l="0" t="0" r="r" b="b"/>
            <a:pathLst>
              <a:path w="4502" h="4811">
                <a:moveTo>
                  <a:pt x="4502" y="0"/>
                </a:moveTo>
                <a:lnTo>
                  <a:pt x="2251" y="2138"/>
                </a:lnTo>
                <a:lnTo>
                  <a:pt x="0" y="4276"/>
                </a:lnTo>
                <a:lnTo>
                  <a:pt x="0" y="4811"/>
                </a:lnTo>
                <a:lnTo>
                  <a:pt x="2251" y="2673"/>
                </a:lnTo>
                <a:lnTo>
                  <a:pt x="4502" y="535"/>
                </a:lnTo>
                <a:lnTo>
                  <a:pt x="4502" y="0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5221288" y="4924425"/>
            <a:ext cx="1754187" cy="63500"/>
          </a:xfrm>
          <a:prstGeom prst="rect">
            <a:avLst/>
          </a:prstGeom>
          <a:solidFill>
            <a:srgbClr val="CCCCCC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5610225" y="4076700"/>
            <a:ext cx="992188" cy="792163"/>
            <a:chOff x="3534" y="2568"/>
            <a:chExt cx="625" cy="499"/>
          </a:xfrm>
        </p:grpSpPr>
        <p:sp>
          <p:nvSpPr>
            <p:cNvPr id="149523" name="Freeform 19"/>
            <p:cNvSpPr>
              <a:spLocks/>
            </p:cNvSpPr>
            <p:nvPr/>
          </p:nvSpPr>
          <p:spPr bwMode="auto">
            <a:xfrm>
              <a:off x="3534" y="2735"/>
              <a:ext cx="478" cy="3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901" y="0"/>
                </a:cxn>
                <a:cxn ang="0">
                  <a:pos x="6122" y="4246"/>
                </a:cxn>
                <a:cxn ang="0">
                  <a:pos x="547" y="4246"/>
                </a:cxn>
                <a:cxn ang="0">
                  <a:pos x="0" y="0"/>
                </a:cxn>
              </a:cxnLst>
              <a:rect l="0" t="0" r="r" b="b"/>
              <a:pathLst>
                <a:path w="6122" h="4246">
                  <a:moveTo>
                    <a:pt x="0" y="0"/>
                  </a:moveTo>
                  <a:lnTo>
                    <a:pt x="5901" y="0"/>
                  </a:lnTo>
                  <a:lnTo>
                    <a:pt x="6122" y="4246"/>
                  </a:lnTo>
                  <a:lnTo>
                    <a:pt x="547" y="4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4" name="Freeform 20"/>
            <p:cNvSpPr>
              <a:spLocks/>
            </p:cNvSpPr>
            <p:nvPr/>
          </p:nvSpPr>
          <p:spPr bwMode="auto">
            <a:xfrm>
              <a:off x="3962" y="27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5" name="Freeform 21"/>
            <p:cNvSpPr>
              <a:spLocks/>
            </p:cNvSpPr>
            <p:nvPr/>
          </p:nvSpPr>
          <p:spPr bwMode="auto">
            <a:xfrm>
              <a:off x="3583" y="2927"/>
              <a:ext cx="398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8"/>
                </a:cxn>
                <a:cxn ang="0">
                  <a:pos x="77" y="888"/>
                </a:cxn>
                <a:cxn ang="0">
                  <a:pos x="0" y="0"/>
                </a:cxn>
              </a:cxnLst>
              <a:rect l="0" t="0" r="r" b="b"/>
              <a:pathLst>
                <a:path w="5091" h="888">
                  <a:moveTo>
                    <a:pt x="0" y="0"/>
                  </a:moveTo>
                  <a:lnTo>
                    <a:pt x="5014" y="0"/>
                  </a:lnTo>
                  <a:lnTo>
                    <a:pt x="5091" y="888"/>
                  </a:lnTo>
                  <a:lnTo>
                    <a:pt x="77" y="8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6" name="Freeform 22"/>
            <p:cNvSpPr>
              <a:spLocks/>
            </p:cNvSpPr>
            <p:nvPr/>
          </p:nvSpPr>
          <p:spPr bwMode="auto">
            <a:xfrm>
              <a:off x="3692" y="2941"/>
              <a:ext cx="164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8" y="260"/>
                </a:cxn>
                <a:cxn ang="0">
                  <a:pos x="22" y="260"/>
                </a:cxn>
                <a:cxn ang="0">
                  <a:pos x="0" y="0"/>
                </a:cxn>
              </a:cxnLst>
              <a:rect l="0" t="0" r="r" b="b"/>
              <a:pathLst>
                <a:path w="2098" h="260">
                  <a:moveTo>
                    <a:pt x="0" y="0"/>
                  </a:moveTo>
                  <a:lnTo>
                    <a:pt x="2076" y="0"/>
                  </a:lnTo>
                  <a:lnTo>
                    <a:pt x="2098" y="260"/>
                  </a:lnTo>
                  <a:lnTo>
                    <a:pt x="22" y="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7" name="Freeform 23"/>
            <p:cNvSpPr>
              <a:spLocks/>
            </p:cNvSpPr>
            <p:nvPr/>
          </p:nvSpPr>
          <p:spPr bwMode="auto">
            <a:xfrm>
              <a:off x="3585" y="2784"/>
              <a:ext cx="368" cy="1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11" y="0"/>
                </a:cxn>
                <a:cxn ang="0">
                  <a:pos x="4715" y="1446"/>
                </a:cxn>
                <a:cxn ang="0">
                  <a:pos x="103" y="1446"/>
                </a:cxn>
                <a:cxn ang="0">
                  <a:pos x="0" y="0"/>
                </a:cxn>
              </a:cxnLst>
              <a:rect l="0" t="0" r="r" b="b"/>
              <a:pathLst>
                <a:path w="4715" h="1446">
                  <a:moveTo>
                    <a:pt x="0" y="0"/>
                  </a:moveTo>
                  <a:lnTo>
                    <a:pt x="4611" y="0"/>
                  </a:lnTo>
                  <a:lnTo>
                    <a:pt x="4715" y="1446"/>
                  </a:lnTo>
                  <a:lnTo>
                    <a:pt x="103" y="14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8" name="Freeform 24"/>
            <p:cNvSpPr>
              <a:spLocks/>
            </p:cNvSpPr>
            <p:nvPr/>
          </p:nvSpPr>
          <p:spPr bwMode="auto">
            <a:xfrm>
              <a:off x="3996" y="2569"/>
              <a:ext cx="162" cy="496"/>
            </a:xfrm>
            <a:custGeom>
              <a:avLst/>
              <a:gdLst/>
              <a:ahLst/>
              <a:cxnLst>
                <a:cxn ang="0">
                  <a:pos x="2073" y="0"/>
                </a:cxn>
                <a:cxn ang="0">
                  <a:pos x="0" y="2128"/>
                </a:cxn>
                <a:cxn ang="0">
                  <a:pos x="190" y="6357"/>
                </a:cxn>
                <a:cxn ang="0">
                  <a:pos x="2016" y="4105"/>
                </a:cxn>
                <a:cxn ang="0">
                  <a:pos x="2073" y="0"/>
                </a:cxn>
              </a:cxnLst>
              <a:rect l="0" t="0" r="r" b="b"/>
              <a:pathLst>
                <a:path w="2073" h="6357">
                  <a:moveTo>
                    <a:pt x="2073" y="0"/>
                  </a:moveTo>
                  <a:lnTo>
                    <a:pt x="0" y="2128"/>
                  </a:lnTo>
                  <a:lnTo>
                    <a:pt x="190" y="6357"/>
                  </a:lnTo>
                  <a:lnTo>
                    <a:pt x="2016" y="4105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29" name="Freeform 25"/>
            <p:cNvSpPr>
              <a:spLocks/>
            </p:cNvSpPr>
            <p:nvPr/>
          </p:nvSpPr>
          <p:spPr bwMode="auto">
            <a:xfrm>
              <a:off x="3534" y="2568"/>
              <a:ext cx="625" cy="167"/>
            </a:xfrm>
            <a:custGeom>
              <a:avLst/>
              <a:gdLst/>
              <a:ahLst/>
              <a:cxnLst>
                <a:cxn ang="0">
                  <a:pos x="3122" y="0"/>
                </a:cxn>
                <a:cxn ang="0">
                  <a:pos x="2286" y="397"/>
                </a:cxn>
                <a:cxn ang="0">
                  <a:pos x="0" y="2115"/>
                </a:cxn>
                <a:cxn ang="0">
                  <a:pos x="5896" y="2130"/>
                </a:cxn>
                <a:cxn ang="0">
                  <a:pos x="7792" y="486"/>
                </a:cxn>
                <a:cxn ang="0">
                  <a:pos x="7996" y="0"/>
                </a:cxn>
                <a:cxn ang="0">
                  <a:pos x="3122" y="0"/>
                </a:cxn>
              </a:cxnLst>
              <a:rect l="0" t="0" r="r" b="b"/>
              <a:pathLst>
                <a:path w="7996" h="2130">
                  <a:moveTo>
                    <a:pt x="3122" y="0"/>
                  </a:moveTo>
                  <a:lnTo>
                    <a:pt x="2286" y="397"/>
                  </a:lnTo>
                  <a:lnTo>
                    <a:pt x="0" y="2115"/>
                  </a:lnTo>
                  <a:lnTo>
                    <a:pt x="5896" y="2130"/>
                  </a:lnTo>
                  <a:lnTo>
                    <a:pt x="7792" y="486"/>
                  </a:lnTo>
                  <a:lnTo>
                    <a:pt x="7996" y="0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30" name="Freeform 26"/>
            <p:cNvSpPr>
              <a:spLocks/>
            </p:cNvSpPr>
            <p:nvPr/>
          </p:nvSpPr>
          <p:spPr bwMode="auto">
            <a:xfrm>
              <a:off x="3642" y="2605"/>
              <a:ext cx="459" cy="77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5868" y="0"/>
                </a:cxn>
                <a:cxn ang="0">
                  <a:pos x="4610" y="997"/>
                </a:cxn>
                <a:cxn ang="0">
                  <a:pos x="0" y="997"/>
                </a:cxn>
                <a:cxn ang="0">
                  <a:pos x="1259" y="0"/>
                </a:cxn>
              </a:cxnLst>
              <a:rect l="0" t="0" r="r" b="b"/>
              <a:pathLst>
                <a:path w="5868" h="997">
                  <a:moveTo>
                    <a:pt x="1259" y="0"/>
                  </a:moveTo>
                  <a:lnTo>
                    <a:pt x="5868" y="0"/>
                  </a:lnTo>
                  <a:lnTo>
                    <a:pt x="4610" y="997"/>
                  </a:lnTo>
                  <a:lnTo>
                    <a:pt x="0" y="997"/>
                  </a:lnTo>
                  <a:lnTo>
                    <a:pt x="1259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31" name="Rectangle 27"/>
            <p:cNvSpPr>
              <a:spLocks noChangeArrowheads="1"/>
            </p:cNvSpPr>
            <p:nvPr/>
          </p:nvSpPr>
          <p:spPr bwMode="auto">
            <a:xfrm>
              <a:off x="3881" y="2706"/>
              <a:ext cx="83" cy="33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32" name="Freeform 28"/>
            <p:cNvSpPr>
              <a:spLocks/>
            </p:cNvSpPr>
            <p:nvPr/>
          </p:nvSpPr>
          <p:spPr bwMode="auto">
            <a:xfrm>
              <a:off x="3589" y="2997"/>
              <a:ext cx="398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7"/>
                </a:cxn>
                <a:cxn ang="0">
                  <a:pos x="77" y="887"/>
                </a:cxn>
                <a:cxn ang="0">
                  <a:pos x="0" y="0"/>
                </a:cxn>
              </a:cxnLst>
              <a:rect l="0" t="0" r="r" b="b"/>
              <a:pathLst>
                <a:path w="5091" h="887">
                  <a:moveTo>
                    <a:pt x="0" y="0"/>
                  </a:moveTo>
                  <a:lnTo>
                    <a:pt x="5014" y="0"/>
                  </a:lnTo>
                  <a:lnTo>
                    <a:pt x="5091" y="887"/>
                  </a:lnTo>
                  <a:lnTo>
                    <a:pt x="77" y="8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33" name="Freeform 29"/>
            <p:cNvSpPr>
              <a:spLocks/>
            </p:cNvSpPr>
            <p:nvPr/>
          </p:nvSpPr>
          <p:spPr bwMode="auto">
            <a:xfrm>
              <a:off x="3698" y="3011"/>
              <a:ext cx="163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9" y="259"/>
                </a:cxn>
                <a:cxn ang="0">
                  <a:pos x="23" y="259"/>
                </a:cxn>
                <a:cxn ang="0">
                  <a:pos x="0" y="0"/>
                </a:cxn>
              </a:cxnLst>
              <a:rect l="0" t="0" r="r" b="b"/>
              <a:pathLst>
                <a:path w="2099" h="259">
                  <a:moveTo>
                    <a:pt x="0" y="0"/>
                  </a:moveTo>
                  <a:lnTo>
                    <a:pt x="2076" y="0"/>
                  </a:lnTo>
                  <a:lnTo>
                    <a:pt x="2099" y="259"/>
                  </a:lnTo>
                  <a:lnTo>
                    <a:pt x="23" y="2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49534" name="Picture 3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7"/>
              </a:clrFrom>
              <a:clrTo>
                <a:srgbClr val="FFFF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5267325"/>
            <a:ext cx="1016000" cy="1739900"/>
          </a:xfrm>
          <a:prstGeom prst="rect">
            <a:avLst/>
          </a:prstGeom>
          <a:noFill/>
        </p:spPr>
      </p:pic>
      <p:sp>
        <p:nvSpPr>
          <p:cNvPr id="149535" name="AutoShape 31"/>
          <p:cNvSpPr>
            <a:spLocks noChangeArrowheads="1"/>
          </p:cNvSpPr>
          <p:nvPr/>
        </p:nvSpPr>
        <p:spPr bwMode="auto">
          <a:xfrm>
            <a:off x="7134225" y="5267325"/>
            <a:ext cx="1552575" cy="5683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ja-JP" sz="1800"/>
              <a:t>This printer has …</a:t>
            </a:r>
          </a:p>
        </p:txBody>
      </p:sp>
      <p:sp>
        <p:nvSpPr>
          <p:cNvPr id="149537" name="Rectangle 33"/>
          <p:cNvSpPr>
            <a:spLocks noChangeArrowheads="1"/>
          </p:cNvSpPr>
          <p:nvPr/>
        </p:nvSpPr>
        <p:spPr bwMode="auto">
          <a:xfrm>
            <a:off x="3363913" y="4368800"/>
            <a:ext cx="76200" cy="882650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38" name="Freeform 34"/>
          <p:cNvSpPr>
            <a:spLocks/>
          </p:cNvSpPr>
          <p:nvPr/>
        </p:nvSpPr>
        <p:spPr bwMode="auto">
          <a:xfrm>
            <a:off x="3436938" y="4368800"/>
            <a:ext cx="79375" cy="885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4"/>
              </a:cxn>
              <a:cxn ang="0">
                <a:pos x="577" y="5916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4">
                <a:moveTo>
                  <a:pt x="0" y="0"/>
                </a:moveTo>
                <a:lnTo>
                  <a:pt x="0" y="6464"/>
                </a:lnTo>
                <a:lnTo>
                  <a:pt x="577" y="5916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39" name="Rectangle 35"/>
          <p:cNvSpPr>
            <a:spLocks noChangeArrowheads="1"/>
          </p:cNvSpPr>
          <p:nvPr/>
        </p:nvSpPr>
        <p:spPr bwMode="auto">
          <a:xfrm>
            <a:off x="1522413" y="4368800"/>
            <a:ext cx="76200" cy="882650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0" name="Freeform 36"/>
          <p:cNvSpPr>
            <a:spLocks/>
          </p:cNvSpPr>
          <p:nvPr/>
        </p:nvSpPr>
        <p:spPr bwMode="auto">
          <a:xfrm>
            <a:off x="1595438" y="4368800"/>
            <a:ext cx="79375" cy="885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4"/>
              </a:cxn>
              <a:cxn ang="0">
                <a:pos x="577" y="5916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4">
                <a:moveTo>
                  <a:pt x="0" y="0"/>
                </a:moveTo>
                <a:lnTo>
                  <a:pt x="0" y="6464"/>
                </a:lnTo>
                <a:lnTo>
                  <a:pt x="577" y="5916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1" name="Rectangle 37"/>
          <p:cNvSpPr>
            <a:spLocks noChangeArrowheads="1"/>
          </p:cNvSpPr>
          <p:nvPr/>
        </p:nvSpPr>
        <p:spPr bwMode="auto">
          <a:xfrm>
            <a:off x="2813050" y="4900613"/>
            <a:ext cx="76200" cy="882650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2" name="Freeform 38"/>
          <p:cNvSpPr>
            <a:spLocks/>
          </p:cNvSpPr>
          <p:nvPr/>
        </p:nvSpPr>
        <p:spPr bwMode="auto">
          <a:xfrm>
            <a:off x="2886075" y="4900613"/>
            <a:ext cx="79375" cy="885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3"/>
              </a:cxn>
              <a:cxn ang="0">
                <a:pos x="577" y="5915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3">
                <a:moveTo>
                  <a:pt x="0" y="0"/>
                </a:moveTo>
                <a:lnTo>
                  <a:pt x="0" y="6463"/>
                </a:lnTo>
                <a:lnTo>
                  <a:pt x="577" y="5915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3" name="Rectangle 39"/>
          <p:cNvSpPr>
            <a:spLocks noChangeArrowheads="1"/>
          </p:cNvSpPr>
          <p:nvPr/>
        </p:nvSpPr>
        <p:spPr bwMode="auto">
          <a:xfrm>
            <a:off x="971550" y="4900613"/>
            <a:ext cx="76200" cy="882650"/>
          </a:xfrm>
          <a:prstGeom prst="rect">
            <a:avLst/>
          </a:prstGeom>
          <a:solidFill>
            <a:srgbClr val="CCCC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4" name="Freeform 40"/>
          <p:cNvSpPr>
            <a:spLocks/>
          </p:cNvSpPr>
          <p:nvPr/>
        </p:nvSpPr>
        <p:spPr bwMode="auto">
          <a:xfrm>
            <a:off x="1044575" y="4900613"/>
            <a:ext cx="79375" cy="885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463"/>
              </a:cxn>
              <a:cxn ang="0">
                <a:pos x="577" y="5915"/>
              </a:cxn>
              <a:cxn ang="0">
                <a:pos x="577" y="0"/>
              </a:cxn>
              <a:cxn ang="0">
                <a:pos x="0" y="0"/>
              </a:cxn>
            </a:cxnLst>
            <a:rect l="0" t="0" r="r" b="b"/>
            <a:pathLst>
              <a:path w="577" h="6463">
                <a:moveTo>
                  <a:pt x="0" y="0"/>
                </a:moveTo>
                <a:lnTo>
                  <a:pt x="0" y="6463"/>
                </a:lnTo>
                <a:lnTo>
                  <a:pt x="577" y="5915"/>
                </a:lnTo>
                <a:lnTo>
                  <a:pt x="5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5" name="Freeform 41"/>
          <p:cNvSpPr>
            <a:spLocks/>
          </p:cNvSpPr>
          <p:nvPr/>
        </p:nvSpPr>
        <p:spPr bwMode="auto">
          <a:xfrm>
            <a:off x="971550" y="4311650"/>
            <a:ext cx="2554288" cy="585788"/>
          </a:xfrm>
          <a:custGeom>
            <a:avLst/>
            <a:gdLst/>
            <a:ahLst/>
            <a:cxnLst>
              <a:cxn ang="0">
                <a:pos x="4502" y="0"/>
              </a:cxn>
              <a:cxn ang="0">
                <a:pos x="2251" y="2138"/>
              </a:cxn>
              <a:cxn ang="0">
                <a:pos x="0" y="4276"/>
              </a:cxn>
              <a:cxn ang="0">
                <a:pos x="14146" y="4276"/>
              </a:cxn>
              <a:cxn ang="0">
                <a:pos x="16397" y="2138"/>
              </a:cxn>
              <a:cxn ang="0">
                <a:pos x="18648" y="0"/>
              </a:cxn>
              <a:cxn ang="0">
                <a:pos x="4502" y="0"/>
              </a:cxn>
            </a:cxnLst>
            <a:rect l="0" t="0" r="r" b="b"/>
            <a:pathLst>
              <a:path w="18648" h="4276">
                <a:moveTo>
                  <a:pt x="4502" y="0"/>
                </a:moveTo>
                <a:cubicBezTo>
                  <a:pt x="2251" y="2138"/>
                  <a:pt x="2251" y="2138"/>
                  <a:pt x="2251" y="2138"/>
                </a:cubicBezTo>
                <a:cubicBezTo>
                  <a:pt x="0" y="4276"/>
                  <a:pt x="0" y="4276"/>
                  <a:pt x="0" y="4276"/>
                </a:cubicBezTo>
                <a:lnTo>
                  <a:pt x="14146" y="4276"/>
                </a:lnTo>
                <a:lnTo>
                  <a:pt x="16397" y="2138"/>
                </a:lnTo>
                <a:lnTo>
                  <a:pt x="18648" y="0"/>
                </a:lnTo>
                <a:lnTo>
                  <a:pt x="4502" y="0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6" name="Freeform 42"/>
          <p:cNvSpPr>
            <a:spLocks/>
          </p:cNvSpPr>
          <p:nvPr/>
        </p:nvSpPr>
        <p:spPr bwMode="auto">
          <a:xfrm>
            <a:off x="2909888" y="4311650"/>
            <a:ext cx="617537" cy="658813"/>
          </a:xfrm>
          <a:custGeom>
            <a:avLst/>
            <a:gdLst/>
            <a:ahLst/>
            <a:cxnLst>
              <a:cxn ang="0">
                <a:pos x="4502" y="0"/>
              </a:cxn>
              <a:cxn ang="0">
                <a:pos x="2251" y="2138"/>
              </a:cxn>
              <a:cxn ang="0">
                <a:pos x="0" y="4276"/>
              </a:cxn>
              <a:cxn ang="0">
                <a:pos x="0" y="4811"/>
              </a:cxn>
              <a:cxn ang="0">
                <a:pos x="2251" y="2673"/>
              </a:cxn>
              <a:cxn ang="0">
                <a:pos x="4502" y="535"/>
              </a:cxn>
              <a:cxn ang="0">
                <a:pos x="4502" y="0"/>
              </a:cxn>
            </a:cxnLst>
            <a:rect l="0" t="0" r="r" b="b"/>
            <a:pathLst>
              <a:path w="4502" h="4811">
                <a:moveTo>
                  <a:pt x="4502" y="0"/>
                </a:moveTo>
                <a:lnTo>
                  <a:pt x="2251" y="2138"/>
                </a:lnTo>
                <a:lnTo>
                  <a:pt x="0" y="4276"/>
                </a:lnTo>
                <a:lnTo>
                  <a:pt x="0" y="4811"/>
                </a:lnTo>
                <a:lnTo>
                  <a:pt x="2251" y="2673"/>
                </a:lnTo>
                <a:lnTo>
                  <a:pt x="4502" y="535"/>
                </a:lnTo>
                <a:lnTo>
                  <a:pt x="4502" y="0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9547" name="Rectangle 43"/>
          <p:cNvSpPr>
            <a:spLocks noChangeArrowheads="1"/>
          </p:cNvSpPr>
          <p:nvPr/>
        </p:nvSpPr>
        <p:spPr bwMode="auto">
          <a:xfrm>
            <a:off x="973138" y="4899025"/>
            <a:ext cx="1938337" cy="71438"/>
          </a:xfrm>
          <a:prstGeom prst="rect">
            <a:avLst/>
          </a:prstGeom>
          <a:solidFill>
            <a:srgbClr val="CCCCCC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113"/>
          <p:cNvGrpSpPr>
            <a:grpSpLocks/>
          </p:cNvGrpSpPr>
          <p:nvPr/>
        </p:nvGrpSpPr>
        <p:grpSpPr bwMode="auto">
          <a:xfrm>
            <a:off x="1200150" y="3963988"/>
            <a:ext cx="1298575" cy="1041400"/>
            <a:chOff x="756" y="2497"/>
            <a:chExt cx="818" cy="656"/>
          </a:xfrm>
        </p:grpSpPr>
        <p:sp>
          <p:nvSpPr>
            <p:cNvPr id="149548" name="Freeform 44"/>
            <p:cNvSpPr>
              <a:spLocks/>
            </p:cNvSpPr>
            <p:nvPr/>
          </p:nvSpPr>
          <p:spPr bwMode="auto">
            <a:xfrm>
              <a:off x="770" y="2706"/>
              <a:ext cx="179" cy="114"/>
            </a:xfrm>
            <a:custGeom>
              <a:avLst/>
              <a:gdLst/>
              <a:ahLst/>
              <a:cxnLst>
                <a:cxn ang="0">
                  <a:pos x="0" y="898"/>
                </a:cxn>
                <a:cxn ang="0">
                  <a:pos x="208" y="1322"/>
                </a:cxn>
                <a:cxn ang="0">
                  <a:pos x="2070" y="425"/>
                </a:cxn>
                <a:cxn ang="0">
                  <a:pos x="1861" y="0"/>
                </a:cxn>
                <a:cxn ang="0">
                  <a:pos x="0" y="898"/>
                </a:cxn>
              </a:cxnLst>
              <a:rect l="0" t="0" r="r" b="b"/>
              <a:pathLst>
                <a:path w="2070" h="1322">
                  <a:moveTo>
                    <a:pt x="0" y="898"/>
                  </a:moveTo>
                  <a:lnTo>
                    <a:pt x="208" y="1322"/>
                  </a:lnTo>
                  <a:lnTo>
                    <a:pt x="2070" y="425"/>
                  </a:lnTo>
                  <a:lnTo>
                    <a:pt x="1861" y="0"/>
                  </a:lnTo>
                  <a:lnTo>
                    <a:pt x="0" y="898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49" name="Freeform 45"/>
            <p:cNvSpPr>
              <a:spLocks/>
            </p:cNvSpPr>
            <p:nvPr/>
          </p:nvSpPr>
          <p:spPr bwMode="auto">
            <a:xfrm>
              <a:off x="882" y="2681"/>
              <a:ext cx="86" cy="91"/>
            </a:xfrm>
            <a:custGeom>
              <a:avLst/>
              <a:gdLst/>
              <a:ahLst/>
              <a:cxnLst>
                <a:cxn ang="0">
                  <a:pos x="0" y="313"/>
                </a:cxn>
                <a:cxn ang="0">
                  <a:pos x="365" y="1057"/>
                </a:cxn>
                <a:cxn ang="0">
                  <a:pos x="1003" y="744"/>
                </a:cxn>
                <a:cxn ang="0">
                  <a:pos x="638" y="0"/>
                </a:cxn>
                <a:cxn ang="0">
                  <a:pos x="0" y="313"/>
                </a:cxn>
              </a:cxnLst>
              <a:rect l="0" t="0" r="r" b="b"/>
              <a:pathLst>
                <a:path w="1003" h="1057">
                  <a:moveTo>
                    <a:pt x="0" y="313"/>
                  </a:moveTo>
                  <a:lnTo>
                    <a:pt x="365" y="1057"/>
                  </a:lnTo>
                  <a:lnTo>
                    <a:pt x="1003" y="744"/>
                  </a:lnTo>
                  <a:lnTo>
                    <a:pt x="638" y="0"/>
                  </a:lnTo>
                  <a:lnTo>
                    <a:pt x="0" y="31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0" name="Freeform 46"/>
            <p:cNvSpPr>
              <a:spLocks/>
            </p:cNvSpPr>
            <p:nvPr/>
          </p:nvSpPr>
          <p:spPr bwMode="auto">
            <a:xfrm>
              <a:off x="882" y="2681"/>
              <a:ext cx="86" cy="91"/>
            </a:xfrm>
            <a:custGeom>
              <a:avLst/>
              <a:gdLst/>
              <a:ahLst/>
              <a:cxnLst>
                <a:cxn ang="0">
                  <a:pos x="0" y="313"/>
                </a:cxn>
                <a:cxn ang="0">
                  <a:pos x="365" y="1057"/>
                </a:cxn>
                <a:cxn ang="0">
                  <a:pos x="1003" y="744"/>
                </a:cxn>
                <a:cxn ang="0">
                  <a:pos x="638" y="0"/>
                </a:cxn>
                <a:cxn ang="0">
                  <a:pos x="0" y="313"/>
                </a:cxn>
              </a:cxnLst>
              <a:rect l="0" t="0" r="r" b="b"/>
              <a:pathLst>
                <a:path w="1003" h="1057">
                  <a:moveTo>
                    <a:pt x="0" y="313"/>
                  </a:moveTo>
                  <a:lnTo>
                    <a:pt x="365" y="1057"/>
                  </a:lnTo>
                  <a:lnTo>
                    <a:pt x="1003" y="744"/>
                  </a:lnTo>
                  <a:lnTo>
                    <a:pt x="638" y="0"/>
                  </a:lnTo>
                  <a:lnTo>
                    <a:pt x="0" y="313"/>
                  </a:lnTo>
                  <a:close/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1" name="Freeform 47"/>
            <p:cNvSpPr>
              <a:spLocks/>
            </p:cNvSpPr>
            <p:nvPr/>
          </p:nvSpPr>
          <p:spPr bwMode="auto">
            <a:xfrm>
              <a:off x="756" y="2769"/>
              <a:ext cx="57" cy="67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296" y="775"/>
                </a:cxn>
                <a:cxn ang="0">
                  <a:pos x="650" y="602"/>
                </a:cxn>
                <a:cxn ang="0">
                  <a:pos x="355" y="0"/>
                </a:cxn>
                <a:cxn ang="0">
                  <a:pos x="0" y="173"/>
                </a:cxn>
              </a:cxnLst>
              <a:rect l="0" t="0" r="r" b="b"/>
              <a:pathLst>
                <a:path w="650" h="775">
                  <a:moveTo>
                    <a:pt x="0" y="173"/>
                  </a:moveTo>
                  <a:lnTo>
                    <a:pt x="296" y="775"/>
                  </a:lnTo>
                  <a:lnTo>
                    <a:pt x="650" y="602"/>
                  </a:lnTo>
                  <a:lnTo>
                    <a:pt x="355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2" name="Freeform 48"/>
            <p:cNvSpPr>
              <a:spLocks/>
            </p:cNvSpPr>
            <p:nvPr/>
          </p:nvSpPr>
          <p:spPr bwMode="auto">
            <a:xfrm>
              <a:off x="765" y="2773"/>
              <a:ext cx="151" cy="158"/>
            </a:xfrm>
            <a:custGeom>
              <a:avLst/>
              <a:gdLst/>
              <a:ahLst/>
              <a:cxnLst>
                <a:cxn ang="0">
                  <a:pos x="345" y="0"/>
                </a:cxn>
                <a:cxn ang="0">
                  <a:pos x="0" y="325"/>
                </a:cxn>
                <a:cxn ang="0">
                  <a:pos x="1407" y="1839"/>
                </a:cxn>
                <a:cxn ang="0">
                  <a:pos x="1752" y="1514"/>
                </a:cxn>
                <a:cxn ang="0">
                  <a:pos x="345" y="0"/>
                </a:cxn>
              </a:cxnLst>
              <a:rect l="0" t="0" r="r" b="b"/>
              <a:pathLst>
                <a:path w="1752" h="1839">
                  <a:moveTo>
                    <a:pt x="345" y="0"/>
                  </a:moveTo>
                  <a:lnTo>
                    <a:pt x="0" y="325"/>
                  </a:lnTo>
                  <a:lnTo>
                    <a:pt x="1407" y="1839"/>
                  </a:lnTo>
                  <a:lnTo>
                    <a:pt x="1752" y="151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3" name="Freeform 49"/>
            <p:cNvSpPr>
              <a:spLocks/>
            </p:cNvSpPr>
            <p:nvPr/>
          </p:nvSpPr>
          <p:spPr bwMode="auto">
            <a:xfrm>
              <a:off x="756" y="2769"/>
              <a:ext cx="57" cy="67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296" y="775"/>
                </a:cxn>
                <a:cxn ang="0">
                  <a:pos x="650" y="602"/>
                </a:cxn>
                <a:cxn ang="0">
                  <a:pos x="355" y="0"/>
                </a:cxn>
                <a:cxn ang="0">
                  <a:pos x="0" y="173"/>
                </a:cxn>
              </a:cxnLst>
              <a:rect l="0" t="0" r="r" b="b"/>
              <a:pathLst>
                <a:path w="650" h="775">
                  <a:moveTo>
                    <a:pt x="0" y="173"/>
                  </a:moveTo>
                  <a:lnTo>
                    <a:pt x="296" y="775"/>
                  </a:lnTo>
                  <a:lnTo>
                    <a:pt x="650" y="602"/>
                  </a:lnTo>
                  <a:lnTo>
                    <a:pt x="355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4" name="Freeform 50"/>
            <p:cNvSpPr>
              <a:spLocks/>
            </p:cNvSpPr>
            <p:nvPr/>
          </p:nvSpPr>
          <p:spPr bwMode="auto">
            <a:xfrm>
              <a:off x="853" y="2864"/>
              <a:ext cx="62" cy="62"/>
            </a:xfrm>
            <a:custGeom>
              <a:avLst/>
              <a:gdLst/>
              <a:ahLst/>
              <a:cxnLst>
                <a:cxn ang="0">
                  <a:pos x="500" y="643"/>
                </a:cxn>
                <a:cxn ang="0">
                  <a:pos x="77" y="499"/>
                </a:cxn>
                <a:cxn ang="0">
                  <a:pos x="222" y="77"/>
                </a:cxn>
                <a:cxn ang="0">
                  <a:pos x="644" y="221"/>
                </a:cxn>
                <a:cxn ang="0">
                  <a:pos x="500" y="643"/>
                </a:cxn>
              </a:cxnLst>
              <a:rect l="0" t="0" r="r" b="b"/>
              <a:pathLst>
                <a:path w="721" h="720">
                  <a:moveTo>
                    <a:pt x="500" y="643"/>
                  </a:moveTo>
                  <a:cubicBezTo>
                    <a:pt x="343" y="720"/>
                    <a:pt x="154" y="656"/>
                    <a:pt x="77" y="499"/>
                  </a:cubicBezTo>
                  <a:cubicBezTo>
                    <a:pt x="0" y="343"/>
                    <a:pt x="65" y="154"/>
                    <a:pt x="222" y="77"/>
                  </a:cubicBezTo>
                  <a:cubicBezTo>
                    <a:pt x="378" y="0"/>
                    <a:pt x="568" y="65"/>
                    <a:pt x="644" y="221"/>
                  </a:cubicBezTo>
                  <a:cubicBezTo>
                    <a:pt x="721" y="377"/>
                    <a:pt x="656" y="567"/>
                    <a:pt x="500" y="643"/>
                  </a:cubicBezTo>
                </a:path>
              </a:pathLst>
            </a:custGeom>
            <a:solidFill>
              <a:srgbClr val="999999"/>
            </a:solidFill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5" name="Freeform 51"/>
            <p:cNvSpPr>
              <a:spLocks/>
            </p:cNvSpPr>
            <p:nvPr/>
          </p:nvSpPr>
          <p:spPr bwMode="auto">
            <a:xfrm>
              <a:off x="884" y="2681"/>
              <a:ext cx="528" cy="3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901" y="0"/>
                </a:cxn>
                <a:cxn ang="0">
                  <a:pos x="6122" y="4246"/>
                </a:cxn>
                <a:cxn ang="0">
                  <a:pos x="547" y="4246"/>
                </a:cxn>
                <a:cxn ang="0">
                  <a:pos x="0" y="0"/>
                </a:cxn>
              </a:cxnLst>
              <a:rect l="0" t="0" r="r" b="b"/>
              <a:pathLst>
                <a:path w="6122" h="4246">
                  <a:moveTo>
                    <a:pt x="0" y="0"/>
                  </a:moveTo>
                  <a:lnTo>
                    <a:pt x="5901" y="0"/>
                  </a:lnTo>
                  <a:lnTo>
                    <a:pt x="6122" y="4246"/>
                  </a:lnTo>
                  <a:lnTo>
                    <a:pt x="547" y="4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288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6" name="Freeform 52"/>
            <p:cNvSpPr>
              <a:spLocks/>
            </p:cNvSpPr>
            <p:nvPr/>
          </p:nvSpPr>
          <p:spPr bwMode="auto">
            <a:xfrm>
              <a:off x="1357" y="2651"/>
              <a:ext cx="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7" name="Freeform 53"/>
            <p:cNvSpPr>
              <a:spLocks/>
            </p:cNvSpPr>
            <p:nvPr/>
          </p:nvSpPr>
          <p:spPr bwMode="auto">
            <a:xfrm>
              <a:off x="938" y="2893"/>
              <a:ext cx="439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8"/>
                </a:cxn>
                <a:cxn ang="0">
                  <a:pos x="77" y="888"/>
                </a:cxn>
                <a:cxn ang="0">
                  <a:pos x="0" y="0"/>
                </a:cxn>
              </a:cxnLst>
              <a:rect l="0" t="0" r="r" b="b"/>
              <a:pathLst>
                <a:path w="5091" h="888">
                  <a:moveTo>
                    <a:pt x="0" y="0"/>
                  </a:moveTo>
                  <a:lnTo>
                    <a:pt x="5014" y="0"/>
                  </a:lnTo>
                  <a:lnTo>
                    <a:pt x="5091" y="888"/>
                  </a:lnTo>
                  <a:lnTo>
                    <a:pt x="77" y="8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8" name="Freeform 54"/>
            <p:cNvSpPr>
              <a:spLocks/>
            </p:cNvSpPr>
            <p:nvPr/>
          </p:nvSpPr>
          <p:spPr bwMode="auto">
            <a:xfrm>
              <a:off x="1058" y="2908"/>
              <a:ext cx="181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8" y="260"/>
                </a:cxn>
                <a:cxn ang="0">
                  <a:pos x="22" y="260"/>
                </a:cxn>
                <a:cxn ang="0">
                  <a:pos x="0" y="0"/>
                </a:cxn>
              </a:cxnLst>
              <a:rect l="0" t="0" r="r" b="b"/>
              <a:pathLst>
                <a:path w="2098" h="260">
                  <a:moveTo>
                    <a:pt x="0" y="0"/>
                  </a:moveTo>
                  <a:lnTo>
                    <a:pt x="2076" y="0"/>
                  </a:lnTo>
                  <a:lnTo>
                    <a:pt x="2098" y="260"/>
                  </a:lnTo>
                  <a:lnTo>
                    <a:pt x="22" y="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59" name="Freeform 55"/>
            <p:cNvSpPr>
              <a:spLocks/>
            </p:cNvSpPr>
            <p:nvPr/>
          </p:nvSpPr>
          <p:spPr bwMode="auto">
            <a:xfrm>
              <a:off x="941" y="2735"/>
              <a:ext cx="406" cy="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611" y="0"/>
                </a:cxn>
                <a:cxn ang="0">
                  <a:pos x="4715" y="1446"/>
                </a:cxn>
                <a:cxn ang="0">
                  <a:pos x="103" y="1446"/>
                </a:cxn>
                <a:cxn ang="0">
                  <a:pos x="0" y="0"/>
                </a:cxn>
              </a:cxnLst>
              <a:rect l="0" t="0" r="r" b="b"/>
              <a:pathLst>
                <a:path w="4715" h="1446">
                  <a:moveTo>
                    <a:pt x="0" y="0"/>
                  </a:moveTo>
                  <a:lnTo>
                    <a:pt x="4611" y="0"/>
                  </a:lnTo>
                  <a:lnTo>
                    <a:pt x="4715" y="1446"/>
                  </a:lnTo>
                  <a:lnTo>
                    <a:pt x="103" y="14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0" name="Freeform 56"/>
            <p:cNvSpPr>
              <a:spLocks/>
            </p:cNvSpPr>
            <p:nvPr/>
          </p:nvSpPr>
          <p:spPr bwMode="auto">
            <a:xfrm>
              <a:off x="1394" y="2497"/>
              <a:ext cx="179" cy="549"/>
            </a:xfrm>
            <a:custGeom>
              <a:avLst/>
              <a:gdLst/>
              <a:ahLst/>
              <a:cxnLst>
                <a:cxn ang="0">
                  <a:pos x="2073" y="0"/>
                </a:cxn>
                <a:cxn ang="0">
                  <a:pos x="0" y="2128"/>
                </a:cxn>
                <a:cxn ang="0">
                  <a:pos x="190" y="6357"/>
                </a:cxn>
                <a:cxn ang="0">
                  <a:pos x="2016" y="4105"/>
                </a:cxn>
                <a:cxn ang="0">
                  <a:pos x="2073" y="0"/>
                </a:cxn>
              </a:cxnLst>
              <a:rect l="0" t="0" r="r" b="b"/>
              <a:pathLst>
                <a:path w="2073" h="6357">
                  <a:moveTo>
                    <a:pt x="2073" y="0"/>
                  </a:moveTo>
                  <a:lnTo>
                    <a:pt x="0" y="2128"/>
                  </a:lnTo>
                  <a:lnTo>
                    <a:pt x="190" y="6357"/>
                  </a:lnTo>
                  <a:lnTo>
                    <a:pt x="2016" y="4105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1" name="Freeform 57"/>
            <p:cNvSpPr>
              <a:spLocks/>
            </p:cNvSpPr>
            <p:nvPr/>
          </p:nvSpPr>
          <p:spPr bwMode="auto">
            <a:xfrm>
              <a:off x="884" y="2497"/>
              <a:ext cx="690" cy="184"/>
            </a:xfrm>
            <a:custGeom>
              <a:avLst/>
              <a:gdLst/>
              <a:ahLst/>
              <a:cxnLst>
                <a:cxn ang="0">
                  <a:pos x="3122" y="0"/>
                </a:cxn>
                <a:cxn ang="0">
                  <a:pos x="2286" y="397"/>
                </a:cxn>
                <a:cxn ang="0">
                  <a:pos x="0" y="2115"/>
                </a:cxn>
                <a:cxn ang="0">
                  <a:pos x="5896" y="2130"/>
                </a:cxn>
                <a:cxn ang="0">
                  <a:pos x="7792" y="486"/>
                </a:cxn>
                <a:cxn ang="0">
                  <a:pos x="7996" y="0"/>
                </a:cxn>
                <a:cxn ang="0">
                  <a:pos x="3122" y="0"/>
                </a:cxn>
              </a:cxnLst>
              <a:rect l="0" t="0" r="r" b="b"/>
              <a:pathLst>
                <a:path w="7996" h="2130">
                  <a:moveTo>
                    <a:pt x="3122" y="0"/>
                  </a:moveTo>
                  <a:lnTo>
                    <a:pt x="2286" y="397"/>
                  </a:lnTo>
                  <a:lnTo>
                    <a:pt x="0" y="2115"/>
                  </a:lnTo>
                  <a:lnTo>
                    <a:pt x="5896" y="2130"/>
                  </a:lnTo>
                  <a:lnTo>
                    <a:pt x="7792" y="486"/>
                  </a:lnTo>
                  <a:lnTo>
                    <a:pt x="7996" y="0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2" name="Freeform 58"/>
            <p:cNvSpPr>
              <a:spLocks/>
            </p:cNvSpPr>
            <p:nvPr/>
          </p:nvSpPr>
          <p:spPr bwMode="auto">
            <a:xfrm>
              <a:off x="1003" y="2537"/>
              <a:ext cx="507" cy="86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5868" y="0"/>
                </a:cxn>
                <a:cxn ang="0">
                  <a:pos x="4610" y="997"/>
                </a:cxn>
                <a:cxn ang="0">
                  <a:pos x="0" y="997"/>
                </a:cxn>
                <a:cxn ang="0">
                  <a:pos x="1259" y="0"/>
                </a:cxn>
              </a:cxnLst>
              <a:rect l="0" t="0" r="r" b="b"/>
              <a:pathLst>
                <a:path w="5868" h="997">
                  <a:moveTo>
                    <a:pt x="1259" y="0"/>
                  </a:moveTo>
                  <a:lnTo>
                    <a:pt x="5868" y="0"/>
                  </a:lnTo>
                  <a:lnTo>
                    <a:pt x="4610" y="997"/>
                  </a:lnTo>
                  <a:lnTo>
                    <a:pt x="0" y="997"/>
                  </a:lnTo>
                  <a:lnTo>
                    <a:pt x="1259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3" name="Rectangle 59"/>
            <p:cNvSpPr>
              <a:spLocks noChangeArrowheads="1"/>
            </p:cNvSpPr>
            <p:nvPr/>
          </p:nvSpPr>
          <p:spPr bwMode="auto">
            <a:xfrm>
              <a:off x="1268" y="2649"/>
              <a:ext cx="91" cy="36"/>
            </a:xfrm>
            <a:prstGeom prst="rect">
              <a:avLst/>
            </a:prstGeom>
            <a:solidFill>
              <a:srgbClr val="CCCCC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4" name="Freeform 60"/>
            <p:cNvSpPr>
              <a:spLocks noEditPoints="1"/>
            </p:cNvSpPr>
            <p:nvPr/>
          </p:nvSpPr>
          <p:spPr bwMode="auto">
            <a:xfrm>
              <a:off x="1049" y="2696"/>
              <a:ext cx="20" cy="31"/>
            </a:xfrm>
            <a:custGeom>
              <a:avLst/>
              <a:gdLst/>
              <a:ahLst/>
              <a:cxnLst>
                <a:cxn ang="0">
                  <a:pos x="73" y="62"/>
                </a:cxn>
                <a:cxn ang="0">
                  <a:pos x="74" y="170"/>
                </a:cxn>
                <a:cxn ang="0">
                  <a:pos x="104" y="170"/>
                </a:cxn>
                <a:cxn ang="0">
                  <a:pos x="154" y="158"/>
                </a:cxn>
                <a:cxn ang="0">
                  <a:pos x="169" y="116"/>
                </a:cxn>
                <a:cxn ang="0">
                  <a:pos x="154" y="74"/>
                </a:cxn>
                <a:cxn ang="0">
                  <a:pos x="103" y="62"/>
                </a:cxn>
                <a:cxn ang="0">
                  <a:pos x="73" y="62"/>
                </a:cxn>
                <a:cxn ang="0">
                  <a:pos x="0" y="0"/>
                </a:cxn>
                <a:cxn ang="0">
                  <a:pos x="101" y="0"/>
                </a:cxn>
                <a:cxn ang="0">
                  <a:pos x="211" y="28"/>
                </a:cxn>
                <a:cxn ang="0">
                  <a:pos x="245" y="116"/>
                </a:cxn>
                <a:cxn ang="0">
                  <a:pos x="211" y="205"/>
                </a:cxn>
                <a:cxn ang="0">
                  <a:pos x="101" y="232"/>
                </a:cxn>
                <a:cxn ang="0">
                  <a:pos x="74" y="232"/>
                </a:cxn>
                <a:cxn ang="0">
                  <a:pos x="74" y="370"/>
                </a:cxn>
                <a:cxn ang="0">
                  <a:pos x="1" y="370"/>
                </a:cxn>
                <a:cxn ang="0">
                  <a:pos x="0" y="0"/>
                </a:cxn>
              </a:cxnLst>
              <a:rect l="0" t="0" r="r" b="b"/>
              <a:pathLst>
                <a:path w="245" h="370">
                  <a:moveTo>
                    <a:pt x="73" y="62"/>
                  </a:moveTo>
                  <a:lnTo>
                    <a:pt x="74" y="170"/>
                  </a:lnTo>
                  <a:lnTo>
                    <a:pt x="104" y="170"/>
                  </a:lnTo>
                  <a:cubicBezTo>
                    <a:pt x="128" y="170"/>
                    <a:pt x="145" y="166"/>
                    <a:pt x="154" y="158"/>
                  </a:cubicBezTo>
                  <a:cubicBezTo>
                    <a:pt x="164" y="150"/>
                    <a:pt x="169" y="136"/>
                    <a:pt x="169" y="116"/>
                  </a:cubicBezTo>
                  <a:cubicBezTo>
                    <a:pt x="168" y="96"/>
                    <a:pt x="164" y="82"/>
                    <a:pt x="154" y="74"/>
                  </a:cubicBezTo>
                  <a:cubicBezTo>
                    <a:pt x="144" y="66"/>
                    <a:pt x="127" y="62"/>
                    <a:pt x="103" y="62"/>
                  </a:cubicBezTo>
                  <a:lnTo>
                    <a:pt x="73" y="62"/>
                  </a:lnTo>
                  <a:close/>
                  <a:moveTo>
                    <a:pt x="0" y="0"/>
                  </a:moveTo>
                  <a:lnTo>
                    <a:pt x="101" y="0"/>
                  </a:lnTo>
                  <a:cubicBezTo>
                    <a:pt x="152" y="0"/>
                    <a:pt x="188" y="9"/>
                    <a:pt x="211" y="28"/>
                  </a:cubicBezTo>
                  <a:cubicBezTo>
                    <a:pt x="233" y="46"/>
                    <a:pt x="245" y="75"/>
                    <a:pt x="245" y="116"/>
                  </a:cubicBezTo>
                  <a:cubicBezTo>
                    <a:pt x="245" y="157"/>
                    <a:pt x="234" y="186"/>
                    <a:pt x="211" y="205"/>
                  </a:cubicBezTo>
                  <a:cubicBezTo>
                    <a:pt x="189" y="223"/>
                    <a:pt x="152" y="232"/>
                    <a:pt x="101" y="232"/>
                  </a:cubicBezTo>
                  <a:lnTo>
                    <a:pt x="74" y="232"/>
                  </a:lnTo>
                  <a:lnTo>
                    <a:pt x="74" y="370"/>
                  </a:lnTo>
                  <a:lnTo>
                    <a:pt x="1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5" name="Freeform 61"/>
            <p:cNvSpPr>
              <a:spLocks/>
            </p:cNvSpPr>
            <p:nvPr/>
          </p:nvSpPr>
          <p:spPr bwMode="auto">
            <a:xfrm>
              <a:off x="1077" y="2703"/>
              <a:ext cx="18" cy="24"/>
            </a:xfrm>
            <a:custGeom>
              <a:avLst/>
              <a:gdLst/>
              <a:ahLst/>
              <a:cxnLst>
                <a:cxn ang="0">
                  <a:pos x="213" y="83"/>
                </a:cxn>
                <a:cxn ang="0">
                  <a:pos x="185" y="67"/>
                </a:cxn>
                <a:cxn ang="0">
                  <a:pos x="150" y="62"/>
                </a:cxn>
                <a:cxn ang="0">
                  <a:pos x="110" y="70"/>
                </a:cxn>
                <a:cxn ang="0">
                  <a:pos x="83" y="93"/>
                </a:cxn>
                <a:cxn ang="0">
                  <a:pos x="75" y="116"/>
                </a:cxn>
                <a:cxn ang="0">
                  <a:pos x="73" y="156"/>
                </a:cxn>
                <a:cxn ang="0">
                  <a:pos x="73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2" y="7"/>
                </a:cxn>
                <a:cxn ang="0">
                  <a:pos x="72" y="50"/>
                </a:cxn>
                <a:cxn ang="0">
                  <a:pos x="105" y="13"/>
                </a:cxn>
                <a:cxn ang="0">
                  <a:pos x="157" y="0"/>
                </a:cxn>
                <a:cxn ang="0">
                  <a:pos x="186" y="4"/>
                </a:cxn>
                <a:cxn ang="0">
                  <a:pos x="213" y="14"/>
                </a:cxn>
                <a:cxn ang="0">
                  <a:pos x="213" y="83"/>
                </a:cxn>
              </a:cxnLst>
              <a:rect l="0" t="0" r="r" b="b"/>
              <a:pathLst>
                <a:path w="213" h="284">
                  <a:moveTo>
                    <a:pt x="213" y="83"/>
                  </a:moveTo>
                  <a:cubicBezTo>
                    <a:pt x="205" y="76"/>
                    <a:pt x="196" y="71"/>
                    <a:pt x="185" y="67"/>
                  </a:cubicBezTo>
                  <a:cubicBezTo>
                    <a:pt x="174" y="63"/>
                    <a:pt x="163" y="62"/>
                    <a:pt x="150" y="62"/>
                  </a:cubicBezTo>
                  <a:cubicBezTo>
                    <a:pt x="135" y="62"/>
                    <a:pt x="121" y="64"/>
                    <a:pt x="110" y="70"/>
                  </a:cubicBezTo>
                  <a:cubicBezTo>
                    <a:pt x="98" y="75"/>
                    <a:pt x="89" y="83"/>
                    <a:pt x="83" y="93"/>
                  </a:cubicBezTo>
                  <a:cubicBezTo>
                    <a:pt x="79" y="99"/>
                    <a:pt x="77" y="107"/>
                    <a:pt x="75" y="116"/>
                  </a:cubicBezTo>
                  <a:cubicBezTo>
                    <a:pt x="73" y="125"/>
                    <a:pt x="73" y="138"/>
                    <a:pt x="73" y="156"/>
                  </a:cubicBezTo>
                  <a:lnTo>
                    <a:pt x="73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2" y="7"/>
                  </a:lnTo>
                  <a:lnTo>
                    <a:pt x="72" y="50"/>
                  </a:lnTo>
                  <a:cubicBezTo>
                    <a:pt x="80" y="34"/>
                    <a:pt x="90" y="22"/>
                    <a:pt x="105" y="13"/>
                  </a:cubicBezTo>
                  <a:cubicBezTo>
                    <a:pt x="120" y="4"/>
                    <a:pt x="137" y="0"/>
                    <a:pt x="157" y="0"/>
                  </a:cubicBezTo>
                  <a:cubicBezTo>
                    <a:pt x="166" y="0"/>
                    <a:pt x="176" y="1"/>
                    <a:pt x="186" y="4"/>
                  </a:cubicBezTo>
                  <a:cubicBezTo>
                    <a:pt x="195" y="6"/>
                    <a:pt x="204" y="10"/>
                    <a:pt x="213" y="14"/>
                  </a:cubicBezTo>
                  <a:lnTo>
                    <a:pt x="213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6" name="Freeform 62"/>
            <p:cNvSpPr>
              <a:spLocks noEditPoints="1"/>
            </p:cNvSpPr>
            <p:nvPr/>
          </p:nvSpPr>
          <p:spPr bwMode="auto">
            <a:xfrm>
              <a:off x="1101" y="2692"/>
              <a:ext cx="21" cy="35"/>
            </a:xfrm>
            <a:custGeom>
              <a:avLst/>
              <a:gdLst/>
              <a:ahLst/>
              <a:cxnLst>
                <a:cxn ang="0">
                  <a:pos x="19" y="135"/>
                </a:cxn>
                <a:cxn ang="0">
                  <a:pos x="162" y="135"/>
                </a:cxn>
                <a:cxn ang="0">
                  <a:pos x="163" y="357"/>
                </a:cxn>
                <a:cxn ang="0">
                  <a:pos x="253" y="357"/>
                </a:cxn>
                <a:cxn ang="0">
                  <a:pos x="253" y="412"/>
                </a:cxn>
                <a:cxn ang="0">
                  <a:pos x="0" y="412"/>
                </a:cxn>
                <a:cxn ang="0">
                  <a:pos x="0" y="357"/>
                </a:cxn>
                <a:cxn ang="0">
                  <a:pos x="90" y="357"/>
                </a:cxn>
                <a:cxn ang="0">
                  <a:pos x="90" y="191"/>
                </a:cxn>
                <a:cxn ang="0">
                  <a:pos x="19" y="191"/>
                </a:cxn>
                <a:cxn ang="0">
                  <a:pos x="19" y="135"/>
                </a:cxn>
                <a:cxn ang="0">
                  <a:pos x="89" y="0"/>
                </a:cxn>
                <a:cxn ang="0">
                  <a:pos x="162" y="0"/>
                </a:cxn>
                <a:cxn ang="0">
                  <a:pos x="162" y="84"/>
                </a:cxn>
                <a:cxn ang="0">
                  <a:pos x="90" y="84"/>
                </a:cxn>
                <a:cxn ang="0">
                  <a:pos x="89" y="0"/>
                </a:cxn>
              </a:cxnLst>
              <a:rect l="0" t="0" r="r" b="b"/>
              <a:pathLst>
                <a:path w="253" h="412">
                  <a:moveTo>
                    <a:pt x="19" y="135"/>
                  </a:moveTo>
                  <a:lnTo>
                    <a:pt x="162" y="135"/>
                  </a:lnTo>
                  <a:lnTo>
                    <a:pt x="163" y="357"/>
                  </a:lnTo>
                  <a:lnTo>
                    <a:pt x="253" y="357"/>
                  </a:lnTo>
                  <a:lnTo>
                    <a:pt x="253" y="412"/>
                  </a:lnTo>
                  <a:lnTo>
                    <a:pt x="0" y="412"/>
                  </a:lnTo>
                  <a:lnTo>
                    <a:pt x="0" y="357"/>
                  </a:lnTo>
                  <a:lnTo>
                    <a:pt x="90" y="357"/>
                  </a:lnTo>
                  <a:lnTo>
                    <a:pt x="90" y="191"/>
                  </a:lnTo>
                  <a:lnTo>
                    <a:pt x="19" y="191"/>
                  </a:lnTo>
                  <a:lnTo>
                    <a:pt x="19" y="135"/>
                  </a:lnTo>
                  <a:close/>
                  <a:moveTo>
                    <a:pt x="89" y="0"/>
                  </a:moveTo>
                  <a:lnTo>
                    <a:pt x="162" y="0"/>
                  </a:lnTo>
                  <a:lnTo>
                    <a:pt x="162" y="84"/>
                  </a:lnTo>
                  <a:lnTo>
                    <a:pt x="90" y="8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7" name="Freeform 63"/>
            <p:cNvSpPr>
              <a:spLocks/>
            </p:cNvSpPr>
            <p:nvPr/>
          </p:nvSpPr>
          <p:spPr bwMode="auto">
            <a:xfrm>
              <a:off x="1127" y="2703"/>
              <a:ext cx="20" cy="24"/>
            </a:xfrm>
            <a:custGeom>
              <a:avLst/>
              <a:gdLst/>
              <a:ahLst/>
              <a:cxnLst>
                <a:cxn ang="0">
                  <a:pos x="223" y="104"/>
                </a:cxn>
                <a:cxn ang="0">
                  <a:pos x="223" y="284"/>
                </a:cxn>
                <a:cxn ang="0">
                  <a:pos x="151" y="284"/>
                </a:cxn>
                <a:cxn ang="0">
                  <a:pos x="151" y="115"/>
                </a:cxn>
                <a:cxn ang="0">
                  <a:pos x="142" y="72"/>
                </a:cxn>
                <a:cxn ang="0">
                  <a:pos x="114" y="59"/>
                </a:cxn>
                <a:cxn ang="0">
                  <a:pos x="83" y="77"/>
                </a:cxn>
                <a:cxn ang="0">
                  <a:pos x="72" y="125"/>
                </a:cxn>
                <a:cxn ang="0">
                  <a:pos x="73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2" y="7"/>
                </a:cxn>
                <a:cxn ang="0">
                  <a:pos x="72" y="48"/>
                </a:cxn>
                <a:cxn ang="0">
                  <a:pos x="98" y="13"/>
                </a:cxn>
                <a:cxn ang="0">
                  <a:pos x="143" y="0"/>
                </a:cxn>
                <a:cxn ang="0">
                  <a:pos x="203" y="26"/>
                </a:cxn>
                <a:cxn ang="0">
                  <a:pos x="223" y="104"/>
                </a:cxn>
                <a:cxn ang="0">
                  <a:pos x="223" y="104"/>
                </a:cxn>
              </a:cxnLst>
              <a:rect l="0" t="0" r="r" b="b"/>
              <a:pathLst>
                <a:path w="223" h="284">
                  <a:moveTo>
                    <a:pt x="223" y="104"/>
                  </a:moveTo>
                  <a:lnTo>
                    <a:pt x="223" y="284"/>
                  </a:lnTo>
                  <a:lnTo>
                    <a:pt x="151" y="284"/>
                  </a:lnTo>
                  <a:lnTo>
                    <a:pt x="151" y="115"/>
                  </a:lnTo>
                  <a:cubicBezTo>
                    <a:pt x="151" y="95"/>
                    <a:pt x="148" y="81"/>
                    <a:pt x="142" y="72"/>
                  </a:cubicBezTo>
                  <a:cubicBezTo>
                    <a:pt x="136" y="63"/>
                    <a:pt x="127" y="59"/>
                    <a:pt x="114" y="59"/>
                  </a:cubicBezTo>
                  <a:cubicBezTo>
                    <a:pt x="101" y="59"/>
                    <a:pt x="91" y="65"/>
                    <a:pt x="83" y="77"/>
                  </a:cubicBezTo>
                  <a:cubicBezTo>
                    <a:pt x="76" y="88"/>
                    <a:pt x="72" y="105"/>
                    <a:pt x="72" y="125"/>
                  </a:cubicBezTo>
                  <a:lnTo>
                    <a:pt x="73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2" y="7"/>
                  </a:lnTo>
                  <a:lnTo>
                    <a:pt x="72" y="48"/>
                  </a:lnTo>
                  <a:cubicBezTo>
                    <a:pt x="77" y="33"/>
                    <a:pt x="86" y="21"/>
                    <a:pt x="98" y="13"/>
                  </a:cubicBezTo>
                  <a:cubicBezTo>
                    <a:pt x="111" y="4"/>
                    <a:pt x="126" y="0"/>
                    <a:pt x="143" y="0"/>
                  </a:cubicBezTo>
                  <a:cubicBezTo>
                    <a:pt x="169" y="0"/>
                    <a:pt x="189" y="9"/>
                    <a:pt x="203" y="26"/>
                  </a:cubicBezTo>
                  <a:cubicBezTo>
                    <a:pt x="216" y="44"/>
                    <a:pt x="223" y="70"/>
                    <a:pt x="223" y="104"/>
                  </a:cubicBezTo>
                  <a:lnTo>
                    <a:pt x="223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8" name="Freeform 64"/>
            <p:cNvSpPr>
              <a:spLocks/>
            </p:cNvSpPr>
            <p:nvPr/>
          </p:nvSpPr>
          <p:spPr bwMode="auto">
            <a:xfrm>
              <a:off x="1153" y="2697"/>
              <a:ext cx="20" cy="3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44" y="79"/>
                </a:cxn>
                <a:cxn ang="0">
                  <a:pos x="238" y="79"/>
                </a:cxn>
                <a:cxn ang="0">
                  <a:pos x="239" y="135"/>
                </a:cxn>
                <a:cxn ang="0">
                  <a:pos x="144" y="135"/>
                </a:cxn>
                <a:cxn ang="0">
                  <a:pos x="144" y="266"/>
                </a:cxn>
                <a:cxn ang="0">
                  <a:pos x="153" y="292"/>
                </a:cxn>
                <a:cxn ang="0">
                  <a:pos x="183" y="301"/>
                </a:cxn>
                <a:cxn ang="0">
                  <a:pos x="239" y="301"/>
                </a:cxn>
                <a:cxn ang="0">
                  <a:pos x="239" y="356"/>
                </a:cxn>
                <a:cxn ang="0">
                  <a:pos x="178" y="356"/>
                </a:cxn>
                <a:cxn ang="0">
                  <a:pos x="94" y="336"/>
                </a:cxn>
                <a:cxn ang="0">
                  <a:pos x="71" y="262"/>
                </a:cxn>
                <a:cxn ang="0">
                  <a:pos x="71" y="135"/>
                </a:cxn>
                <a:cxn ang="0">
                  <a:pos x="0" y="135"/>
                </a:cxn>
                <a:cxn ang="0">
                  <a:pos x="0" y="79"/>
                </a:cxn>
                <a:cxn ang="0">
                  <a:pos x="71" y="79"/>
                </a:cxn>
                <a:cxn ang="0">
                  <a:pos x="71" y="0"/>
                </a:cxn>
                <a:cxn ang="0">
                  <a:pos x="143" y="0"/>
                </a:cxn>
              </a:cxnLst>
              <a:rect l="0" t="0" r="r" b="b"/>
              <a:pathLst>
                <a:path w="239" h="356">
                  <a:moveTo>
                    <a:pt x="143" y="0"/>
                  </a:moveTo>
                  <a:lnTo>
                    <a:pt x="144" y="79"/>
                  </a:lnTo>
                  <a:lnTo>
                    <a:pt x="238" y="79"/>
                  </a:lnTo>
                  <a:lnTo>
                    <a:pt x="239" y="135"/>
                  </a:lnTo>
                  <a:lnTo>
                    <a:pt x="144" y="135"/>
                  </a:lnTo>
                  <a:lnTo>
                    <a:pt x="144" y="266"/>
                  </a:lnTo>
                  <a:cubicBezTo>
                    <a:pt x="144" y="278"/>
                    <a:pt x="147" y="287"/>
                    <a:pt x="153" y="292"/>
                  </a:cubicBezTo>
                  <a:cubicBezTo>
                    <a:pt x="159" y="298"/>
                    <a:pt x="169" y="301"/>
                    <a:pt x="183" y="301"/>
                  </a:cubicBezTo>
                  <a:lnTo>
                    <a:pt x="239" y="301"/>
                  </a:lnTo>
                  <a:lnTo>
                    <a:pt x="239" y="356"/>
                  </a:lnTo>
                  <a:lnTo>
                    <a:pt x="178" y="356"/>
                  </a:lnTo>
                  <a:cubicBezTo>
                    <a:pt x="137" y="356"/>
                    <a:pt x="108" y="350"/>
                    <a:pt x="94" y="336"/>
                  </a:cubicBezTo>
                  <a:cubicBezTo>
                    <a:pt x="79" y="323"/>
                    <a:pt x="72" y="298"/>
                    <a:pt x="71" y="262"/>
                  </a:cubicBezTo>
                  <a:lnTo>
                    <a:pt x="71" y="135"/>
                  </a:lnTo>
                  <a:lnTo>
                    <a:pt x="0" y="135"/>
                  </a:lnTo>
                  <a:lnTo>
                    <a:pt x="0" y="79"/>
                  </a:lnTo>
                  <a:lnTo>
                    <a:pt x="71" y="79"/>
                  </a:lnTo>
                  <a:lnTo>
                    <a:pt x="71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69" name="Freeform 65"/>
            <p:cNvSpPr>
              <a:spLocks noEditPoints="1"/>
            </p:cNvSpPr>
            <p:nvPr/>
          </p:nvSpPr>
          <p:spPr bwMode="auto">
            <a:xfrm>
              <a:off x="1179" y="2703"/>
              <a:ext cx="22" cy="25"/>
            </a:xfrm>
            <a:custGeom>
              <a:avLst/>
              <a:gdLst/>
              <a:ahLst/>
              <a:cxnLst>
                <a:cxn ang="0">
                  <a:pos x="251" y="271"/>
                </a:cxn>
                <a:cxn ang="0">
                  <a:pos x="199" y="286"/>
                </a:cxn>
                <a:cxn ang="0">
                  <a:pos x="144" y="291"/>
                </a:cxn>
                <a:cxn ang="0">
                  <a:pos x="37" y="254"/>
                </a:cxn>
                <a:cxn ang="0">
                  <a:pos x="0" y="147"/>
                </a:cxn>
                <a:cxn ang="0">
                  <a:pos x="35" y="39"/>
                </a:cxn>
                <a:cxn ang="0">
                  <a:pos x="132" y="0"/>
                </a:cxn>
                <a:cxn ang="0">
                  <a:pos x="228" y="37"/>
                </a:cxn>
                <a:cxn ang="0">
                  <a:pos x="262" y="140"/>
                </a:cxn>
                <a:cxn ang="0">
                  <a:pos x="262" y="169"/>
                </a:cxn>
                <a:cxn ang="0">
                  <a:pos x="74" y="169"/>
                </a:cxn>
                <a:cxn ang="0">
                  <a:pos x="93" y="218"/>
                </a:cxn>
                <a:cxn ang="0">
                  <a:pos x="150" y="234"/>
                </a:cxn>
                <a:cxn ang="0">
                  <a:pos x="200" y="227"/>
                </a:cxn>
                <a:cxn ang="0">
                  <a:pos x="250" y="204"/>
                </a:cxn>
                <a:cxn ang="0">
                  <a:pos x="251" y="271"/>
                </a:cxn>
                <a:cxn ang="0">
                  <a:pos x="189" y="115"/>
                </a:cxn>
                <a:cxn ang="0">
                  <a:pos x="174" y="71"/>
                </a:cxn>
                <a:cxn ang="0">
                  <a:pos x="132" y="56"/>
                </a:cxn>
                <a:cxn ang="0">
                  <a:pos x="92" y="72"/>
                </a:cxn>
                <a:cxn ang="0">
                  <a:pos x="75" y="115"/>
                </a:cxn>
                <a:cxn ang="0">
                  <a:pos x="189" y="115"/>
                </a:cxn>
              </a:cxnLst>
              <a:rect l="0" t="0" r="r" b="b"/>
              <a:pathLst>
                <a:path w="262" h="291">
                  <a:moveTo>
                    <a:pt x="251" y="271"/>
                  </a:moveTo>
                  <a:cubicBezTo>
                    <a:pt x="234" y="278"/>
                    <a:pt x="217" y="283"/>
                    <a:pt x="199" y="286"/>
                  </a:cubicBezTo>
                  <a:cubicBezTo>
                    <a:pt x="182" y="290"/>
                    <a:pt x="163" y="291"/>
                    <a:pt x="144" y="291"/>
                  </a:cubicBezTo>
                  <a:cubicBezTo>
                    <a:pt x="97" y="291"/>
                    <a:pt x="62" y="279"/>
                    <a:pt x="37" y="254"/>
                  </a:cubicBezTo>
                  <a:cubicBezTo>
                    <a:pt x="13" y="229"/>
                    <a:pt x="0" y="194"/>
                    <a:pt x="0" y="147"/>
                  </a:cubicBezTo>
                  <a:cubicBezTo>
                    <a:pt x="0" y="101"/>
                    <a:pt x="12" y="66"/>
                    <a:pt x="35" y="39"/>
                  </a:cubicBezTo>
                  <a:cubicBezTo>
                    <a:pt x="59" y="13"/>
                    <a:pt x="91" y="0"/>
                    <a:pt x="132" y="0"/>
                  </a:cubicBezTo>
                  <a:cubicBezTo>
                    <a:pt x="173" y="0"/>
                    <a:pt x="205" y="12"/>
                    <a:pt x="228" y="37"/>
                  </a:cubicBezTo>
                  <a:cubicBezTo>
                    <a:pt x="250" y="61"/>
                    <a:pt x="262" y="95"/>
                    <a:pt x="262" y="140"/>
                  </a:cubicBezTo>
                  <a:lnTo>
                    <a:pt x="262" y="169"/>
                  </a:lnTo>
                  <a:lnTo>
                    <a:pt x="74" y="169"/>
                  </a:lnTo>
                  <a:cubicBezTo>
                    <a:pt x="74" y="191"/>
                    <a:pt x="81" y="207"/>
                    <a:pt x="93" y="218"/>
                  </a:cubicBezTo>
                  <a:cubicBezTo>
                    <a:pt x="106" y="229"/>
                    <a:pt x="125" y="234"/>
                    <a:pt x="150" y="234"/>
                  </a:cubicBezTo>
                  <a:cubicBezTo>
                    <a:pt x="167" y="234"/>
                    <a:pt x="184" y="232"/>
                    <a:pt x="200" y="227"/>
                  </a:cubicBezTo>
                  <a:cubicBezTo>
                    <a:pt x="216" y="222"/>
                    <a:pt x="233" y="214"/>
                    <a:pt x="250" y="204"/>
                  </a:cubicBezTo>
                  <a:lnTo>
                    <a:pt x="251" y="271"/>
                  </a:lnTo>
                  <a:close/>
                  <a:moveTo>
                    <a:pt x="189" y="115"/>
                  </a:moveTo>
                  <a:cubicBezTo>
                    <a:pt x="188" y="95"/>
                    <a:pt x="183" y="81"/>
                    <a:pt x="174" y="71"/>
                  </a:cubicBezTo>
                  <a:cubicBezTo>
                    <a:pt x="164" y="61"/>
                    <a:pt x="150" y="56"/>
                    <a:pt x="132" y="56"/>
                  </a:cubicBezTo>
                  <a:cubicBezTo>
                    <a:pt x="115" y="56"/>
                    <a:pt x="102" y="61"/>
                    <a:pt x="92" y="72"/>
                  </a:cubicBezTo>
                  <a:cubicBezTo>
                    <a:pt x="82" y="82"/>
                    <a:pt x="76" y="96"/>
                    <a:pt x="75" y="115"/>
                  </a:cubicBezTo>
                  <a:lnTo>
                    <a:pt x="189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0" name="Freeform 66"/>
            <p:cNvSpPr>
              <a:spLocks/>
            </p:cNvSpPr>
            <p:nvPr/>
          </p:nvSpPr>
          <p:spPr bwMode="auto">
            <a:xfrm>
              <a:off x="1209" y="2703"/>
              <a:ext cx="18" cy="24"/>
            </a:xfrm>
            <a:custGeom>
              <a:avLst/>
              <a:gdLst/>
              <a:ahLst/>
              <a:cxnLst>
                <a:cxn ang="0">
                  <a:pos x="214" y="83"/>
                </a:cxn>
                <a:cxn ang="0">
                  <a:pos x="186" y="67"/>
                </a:cxn>
                <a:cxn ang="0">
                  <a:pos x="151" y="62"/>
                </a:cxn>
                <a:cxn ang="0">
                  <a:pos x="110" y="70"/>
                </a:cxn>
                <a:cxn ang="0">
                  <a:pos x="84" y="93"/>
                </a:cxn>
                <a:cxn ang="0">
                  <a:pos x="76" y="116"/>
                </a:cxn>
                <a:cxn ang="0">
                  <a:pos x="73" y="156"/>
                </a:cxn>
                <a:cxn ang="0">
                  <a:pos x="74" y="284"/>
                </a:cxn>
                <a:cxn ang="0">
                  <a:pos x="1" y="284"/>
                </a:cxn>
                <a:cxn ang="0">
                  <a:pos x="0" y="7"/>
                </a:cxn>
                <a:cxn ang="0">
                  <a:pos x="73" y="7"/>
                </a:cxn>
                <a:cxn ang="0">
                  <a:pos x="73" y="50"/>
                </a:cxn>
                <a:cxn ang="0">
                  <a:pos x="106" y="13"/>
                </a:cxn>
                <a:cxn ang="0">
                  <a:pos x="157" y="0"/>
                </a:cxn>
                <a:cxn ang="0">
                  <a:pos x="186" y="4"/>
                </a:cxn>
                <a:cxn ang="0">
                  <a:pos x="213" y="14"/>
                </a:cxn>
                <a:cxn ang="0">
                  <a:pos x="214" y="83"/>
                </a:cxn>
              </a:cxnLst>
              <a:rect l="0" t="0" r="r" b="b"/>
              <a:pathLst>
                <a:path w="214" h="284">
                  <a:moveTo>
                    <a:pt x="214" y="83"/>
                  </a:moveTo>
                  <a:cubicBezTo>
                    <a:pt x="206" y="76"/>
                    <a:pt x="196" y="71"/>
                    <a:pt x="186" y="67"/>
                  </a:cubicBezTo>
                  <a:cubicBezTo>
                    <a:pt x="175" y="63"/>
                    <a:pt x="163" y="62"/>
                    <a:pt x="151" y="62"/>
                  </a:cubicBezTo>
                  <a:cubicBezTo>
                    <a:pt x="135" y="62"/>
                    <a:pt x="122" y="64"/>
                    <a:pt x="110" y="70"/>
                  </a:cubicBezTo>
                  <a:cubicBezTo>
                    <a:pt x="99" y="75"/>
                    <a:pt x="90" y="83"/>
                    <a:pt x="84" y="93"/>
                  </a:cubicBezTo>
                  <a:cubicBezTo>
                    <a:pt x="80" y="99"/>
                    <a:pt x="77" y="107"/>
                    <a:pt x="76" y="116"/>
                  </a:cubicBezTo>
                  <a:cubicBezTo>
                    <a:pt x="74" y="125"/>
                    <a:pt x="73" y="138"/>
                    <a:pt x="73" y="156"/>
                  </a:cubicBezTo>
                  <a:lnTo>
                    <a:pt x="74" y="284"/>
                  </a:lnTo>
                  <a:lnTo>
                    <a:pt x="1" y="284"/>
                  </a:lnTo>
                  <a:lnTo>
                    <a:pt x="0" y="7"/>
                  </a:lnTo>
                  <a:lnTo>
                    <a:pt x="73" y="7"/>
                  </a:lnTo>
                  <a:lnTo>
                    <a:pt x="73" y="50"/>
                  </a:lnTo>
                  <a:cubicBezTo>
                    <a:pt x="80" y="34"/>
                    <a:pt x="91" y="22"/>
                    <a:pt x="106" y="13"/>
                  </a:cubicBezTo>
                  <a:cubicBezTo>
                    <a:pt x="120" y="4"/>
                    <a:pt x="137" y="0"/>
                    <a:pt x="157" y="0"/>
                  </a:cubicBezTo>
                  <a:cubicBezTo>
                    <a:pt x="167" y="0"/>
                    <a:pt x="177" y="1"/>
                    <a:pt x="186" y="4"/>
                  </a:cubicBezTo>
                  <a:cubicBezTo>
                    <a:pt x="196" y="6"/>
                    <a:pt x="205" y="10"/>
                    <a:pt x="213" y="14"/>
                  </a:cubicBezTo>
                  <a:lnTo>
                    <a:pt x="214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1" name="Freeform 67"/>
            <p:cNvSpPr>
              <a:spLocks/>
            </p:cNvSpPr>
            <p:nvPr/>
          </p:nvSpPr>
          <p:spPr bwMode="auto">
            <a:xfrm>
              <a:off x="945" y="2970"/>
              <a:ext cx="439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14" y="0"/>
                </a:cxn>
                <a:cxn ang="0">
                  <a:pos x="5091" y="887"/>
                </a:cxn>
                <a:cxn ang="0">
                  <a:pos x="77" y="887"/>
                </a:cxn>
                <a:cxn ang="0">
                  <a:pos x="0" y="0"/>
                </a:cxn>
              </a:cxnLst>
              <a:rect l="0" t="0" r="r" b="b"/>
              <a:pathLst>
                <a:path w="5091" h="887">
                  <a:moveTo>
                    <a:pt x="0" y="0"/>
                  </a:moveTo>
                  <a:lnTo>
                    <a:pt x="5014" y="0"/>
                  </a:lnTo>
                  <a:lnTo>
                    <a:pt x="5091" y="887"/>
                  </a:lnTo>
                  <a:lnTo>
                    <a:pt x="77" y="8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2" name="Freeform 68"/>
            <p:cNvSpPr>
              <a:spLocks/>
            </p:cNvSpPr>
            <p:nvPr/>
          </p:nvSpPr>
          <p:spPr bwMode="auto">
            <a:xfrm>
              <a:off x="1064" y="2985"/>
              <a:ext cx="181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6" y="0"/>
                </a:cxn>
                <a:cxn ang="0">
                  <a:pos x="2099" y="259"/>
                </a:cxn>
                <a:cxn ang="0">
                  <a:pos x="23" y="259"/>
                </a:cxn>
                <a:cxn ang="0">
                  <a:pos x="0" y="0"/>
                </a:cxn>
              </a:cxnLst>
              <a:rect l="0" t="0" r="r" b="b"/>
              <a:pathLst>
                <a:path w="2099" h="259">
                  <a:moveTo>
                    <a:pt x="0" y="0"/>
                  </a:moveTo>
                  <a:lnTo>
                    <a:pt x="2076" y="0"/>
                  </a:lnTo>
                  <a:lnTo>
                    <a:pt x="2099" y="259"/>
                  </a:lnTo>
                  <a:lnTo>
                    <a:pt x="23" y="2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3" name="Freeform 69"/>
            <p:cNvSpPr>
              <a:spLocks/>
            </p:cNvSpPr>
            <p:nvPr/>
          </p:nvSpPr>
          <p:spPr bwMode="auto">
            <a:xfrm>
              <a:off x="909" y="2684"/>
              <a:ext cx="164" cy="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774" y="0"/>
                </a:cxn>
                <a:cxn ang="0">
                  <a:pos x="1903" y="130"/>
                </a:cxn>
                <a:cxn ang="0">
                  <a:pos x="1903" y="973"/>
                </a:cxn>
                <a:cxn ang="0">
                  <a:pos x="1774" y="1102"/>
                </a:cxn>
                <a:cxn ang="0">
                  <a:pos x="129" y="1102"/>
                </a:cxn>
                <a:cxn ang="0">
                  <a:pos x="0" y="973"/>
                </a:cxn>
                <a:cxn ang="0">
                  <a:pos x="0" y="130"/>
                </a:cxn>
                <a:cxn ang="0">
                  <a:pos x="129" y="0"/>
                </a:cxn>
              </a:cxnLst>
              <a:rect l="0" t="0" r="r" b="b"/>
              <a:pathLst>
                <a:path w="1903" h="1102">
                  <a:moveTo>
                    <a:pt x="129" y="0"/>
                  </a:moveTo>
                  <a:lnTo>
                    <a:pt x="1774" y="0"/>
                  </a:lnTo>
                  <a:cubicBezTo>
                    <a:pt x="1845" y="0"/>
                    <a:pt x="1903" y="58"/>
                    <a:pt x="1903" y="130"/>
                  </a:cubicBezTo>
                  <a:lnTo>
                    <a:pt x="1903" y="973"/>
                  </a:lnTo>
                  <a:cubicBezTo>
                    <a:pt x="1903" y="1044"/>
                    <a:pt x="1845" y="1102"/>
                    <a:pt x="1774" y="1102"/>
                  </a:cubicBezTo>
                  <a:lnTo>
                    <a:pt x="129" y="1102"/>
                  </a:lnTo>
                  <a:cubicBezTo>
                    <a:pt x="57" y="1102"/>
                    <a:pt x="0" y="1044"/>
                    <a:pt x="0" y="973"/>
                  </a:cubicBezTo>
                  <a:lnTo>
                    <a:pt x="0" y="130"/>
                  </a:lnTo>
                  <a:cubicBezTo>
                    <a:pt x="0" y="58"/>
                    <a:pt x="57" y="0"/>
                    <a:pt x="129" y="0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4" name="Freeform 70"/>
            <p:cNvSpPr>
              <a:spLocks/>
            </p:cNvSpPr>
            <p:nvPr/>
          </p:nvSpPr>
          <p:spPr bwMode="auto">
            <a:xfrm>
              <a:off x="1201" y="2684"/>
              <a:ext cx="164" cy="94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1774" y="0"/>
                </a:cxn>
                <a:cxn ang="0">
                  <a:pos x="1903" y="130"/>
                </a:cxn>
                <a:cxn ang="0">
                  <a:pos x="1903" y="973"/>
                </a:cxn>
                <a:cxn ang="0">
                  <a:pos x="1774" y="1102"/>
                </a:cxn>
                <a:cxn ang="0">
                  <a:pos x="129" y="1102"/>
                </a:cxn>
                <a:cxn ang="0">
                  <a:pos x="0" y="973"/>
                </a:cxn>
                <a:cxn ang="0">
                  <a:pos x="0" y="130"/>
                </a:cxn>
                <a:cxn ang="0">
                  <a:pos x="129" y="0"/>
                </a:cxn>
              </a:cxnLst>
              <a:rect l="0" t="0" r="r" b="b"/>
              <a:pathLst>
                <a:path w="1903" h="1102">
                  <a:moveTo>
                    <a:pt x="129" y="0"/>
                  </a:moveTo>
                  <a:lnTo>
                    <a:pt x="1774" y="0"/>
                  </a:lnTo>
                  <a:cubicBezTo>
                    <a:pt x="1845" y="0"/>
                    <a:pt x="1903" y="58"/>
                    <a:pt x="1903" y="130"/>
                  </a:cubicBezTo>
                  <a:lnTo>
                    <a:pt x="1903" y="973"/>
                  </a:lnTo>
                  <a:cubicBezTo>
                    <a:pt x="1903" y="1044"/>
                    <a:pt x="1845" y="1102"/>
                    <a:pt x="1774" y="1102"/>
                  </a:cubicBezTo>
                  <a:lnTo>
                    <a:pt x="129" y="1102"/>
                  </a:lnTo>
                  <a:cubicBezTo>
                    <a:pt x="58" y="1102"/>
                    <a:pt x="0" y="1044"/>
                    <a:pt x="0" y="973"/>
                  </a:cubicBezTo>
                  <a:lnTo>
                    <a:pt x="0" y="130"/>
                  </a:lnTo>
                  <a:cubicBezTo>
                    <a:pt x="0" y="58"/>
                    <a:pt x="58" y="0"/>
                    <a:pt x="129" y="0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5" name="Oval 71"/>
            <p:cNvSpPr>
              <a:spLocks noChangeArrowheads="1"/>
            </p:cNvSpPr>
            <p:nvPr/>
          </p:nvSpPr>
          <p:spPr bwMode="auto">
            <a:xfrm>
              <a:off x="911" y="2684"/>
              <a:ext cx="161" cy="9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6" name="Oval 72"/>
            <p:cNvSpPr>
              <a:spLocks noChangeArrowheads="1"/>
            </p:cNvSpPr>
            <p:nvPr/>
          </p:nvSpPr>
          <p:spPr bwMode="auto">
            <a:xfrm>
              <a:off x="1205" y="2684"/>
              <a:ext cx="160" cy="93"/>
            </a:xfrm>
            <a:prstGeom prst="ellipse">
              <a:avLst/>
            </a:prstGeom>
            <a:solidFill>
              <a:srgbClr val="FFFFFF"/>
            </a:solidFill>
            <a:ln w="158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7" name="Oval 73"/>
            <p:cNvSpPr>
              <a:spLocks noChangeArrowheads="1"/>
            </p:cNvSpPr>
            <p:nvPr/>
          </p:nvSpPr>
          <p:spPr bwMode="auto">
            <a:xfrm>
              <a:off x="968" y="2718"/>
              <a:ext cx="51" cy="54"/>
            </a:xfrm>
            <a:prstGeom prst="ellipse">
              <a:avLst/>
            </a:pr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8" name="Oval 74"/>
            <p:cNvSpPr>
              <a:spLocks noChangeArrowheads="1"/>
            </p:cNvSpPr>
            <p:nvPr/>
          </p:nvSpPr>
          <p:spPr bwMode="auto">
            <a:xfrm>
              <a:off x="1242" y="2718"/>
              <a:ext cx="52" cy="54"/>
            </a:xfrm>
            <a:prstGeom prst="ellipse">
              <a:avLst/>
            </a:pr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79" name="Freeform 75"/>
            <p:cNvSpPr>
              <a:spLocks/>
            </p:cNvSpPr>
            <p:nvPr/>
          </p:nvSpPr>
          <p:spPr bwMode="auto">
            <a:xfrm>
              <a:off x="1355" y="2743"/>
              <a:ext cx="156" cy="368"/>
            </a:xfrm>
            <a:custGeom>
              <a:avLst/>
              <a:gdLst/>
              <a:ahLst/>
              <a:cxnLst>
                <a:cxn ang="0">
                  <a:pos x="449" y="4256"/>
                </a:cxn>
                <a:cxn ang="0">
                  <a:pos x="0" y="4108"/>
                </a:cxn>
                <a:cxn ang="0">
                  <a:pos x="1351" y="0"/>
                </a:cxn>
                <a:cxn ang="0">
                  <a:pos x="1800" y="148"/>
                </a:cxn>
                <a:cxn ang="0">
                  <a:pos x="449" y="4256"/>
                </a:cxn>
              </a:cxnLst>
              <a:rect l="0" t="0" r="r" b="b"/>
              <a:pathLst>
                <a:path w="1800" h="4256">
                  <a:moveTo>
                    <a:pt x="449" y="4256"/>
                  </a:moveTo>
                  <a:lnTo>
                    <a:pt x="0" y="4108"/>
                  </a:lnTo>
                  <a:lnTo>
                    <a:pt x="1351" y="0"/>
                  </a:lnTo>
                  <a:lnTo>
                    <a:pt x="1800" y="148"/>
                  </a:lnTo>
                  <a:lnTo>
                    <a:pt x="449" y="4256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0" name="Freeform 76"/>
            <p:cNvSpPr>
              <a:spLocks/>
            </p:cNvSpPr>
            <p:nvPr/>
          </p:nvSpPr>
          <p:spPr bwMode="auto">
            <a:xfrm>
              <a:off x="1355" y="2743"/>
              <a:ext cx="156" cy="368"/>
            </a:xfrm>
            <a:custGeom>
              <a:avLst/>
              <a:gdLst/>
              <a:ahLst/>
              <a:cxnLst>
                <a:cxn ang="0">
                  <a:pos x="449" y="4256"/>
                </a:cxn>
                <a:cxn ang="0">
                  <a:pos x="0" y="4108"/>
                </a:cxn>
                <a:cxn ang="0">
                  <a:pos x="1351" y="0"/>
                </a:cxn>
                <a:cxn ang="0">
                  <a:pos x="1800" y="148"/>
                </a:cxn>
                <a:cxn ang="0">
                  <a:pos x="449" y="4256"/>
                </a:cxn>
              </a:cxnLst>
              <a:rect l="0" t="0" r="r" b="b"/>
              <a:pathLst>
                <a:path w="1800" h="4256">
                  <a:moveTo>
                    <a:pt x="449" y="4256"/>
                  </a:moveTo>
                  <a:lnTo>
                    <a:pt x="0" y="4108"/>
                  </a:lnTo>
                  <a:lnTo>
                    <a:pt x="1351" y="0"/>
                  </a:lnTo>
                  <a:lnTo>
                    <a:pt x="1800" y="148"/>
                  </a:lnTo>
                  <a:lnTo>
                    <a:pt x="449" y="4256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1" name="Freeform 77"/>
            <p:cNvSpPr>
              <a:spLocks/>
            </p:cNvSpPr>
            <p:nvPr/>
          </p:nvSpPr>
          <p:spPr bwMode="auto">
            <a:xfrm>
              <a:off x="1446" y="2722"/>
              <a:ext cx="90" cy="88"/>
            </a:xfrm>
            <a:custGeom>
              <a:avLst/>
              <a:gdLst/>
              <a:ahLst/>
              <a:cxnLst>
                <a:cxn ang="0">
                  <a:pos x="787" y="1022"/>
                </a:cxn>
                <a:cxn ang="0">
                  <a:pos x="0" y="763"/>
                </a:cxn>
                <a:cxn ang="0">
                  <a:pos x="251" y="0"/>
                </a:cxn>
                <a:cxn ang="0">
                  <a:pos x="1038" y="259"/>
                </a:cxn>
                <a:cxn ang="0">
                  <a:pos x="787" y="1022"/>
                </a:cxn>
              </a:cxnLst>
              <a:rect l="0" t="0" r="r" b="b"/>
              <a:pathLst>
                <a:path w="1038" h="1022">
                  <a:moveTo>
                    <a:pt x="787" y="1022"/>
                  </a:moveTo>
                  <a:lnTo>
                    <a:pt x="0" y="763"/>
                  </a:lnTo>
                  <a:lnTo>
                    <a:pt x="251" y="0"/>
                  </a:lnTo>
                  <a:lnTo>
                    <a:pt x="1038" y="259"/>
                  </a:lnTo>
                  <a:lnTo>
                    <a:pt x="787" y="1022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2" name="Freeform 78"/>
            <p:cNvSpPr>
              <a:spLocks/>
            </p:cNvSpPr>
            <p:nvPr/>
          </p:nvSpPr>
          <p:spPr bwMode="auto">
            <a:xfrm>
              <a:off x="1446" y="2722"/>
              <a:ext cx="90" cy="88"/>
            </a:xfrm>
            <a:custGeom>
              <a:avLst/>
              <a:gdLst/>
              <a:ahLst/>
              <a:cxnLst>
                <a:cxn ang="0">
                  <a:pos x="787" y="1022"/>
                </a:cxn>
                <a:cxn ang="0">
                  <a:pos x="0" y="763"/>
                </a:cxn>
                <a:cxn ang="0">
                  <a:pos x="251" y="0"/>
                </a:cxn>
                <a:cxn ang="0">
                  <a:pos x="1038" y="259"/>
                </a:cxn>
                <a:cxn ang="0">
                  <a:pos x="787" y="1022"/>
                </a:cxn>
              </a:cxnLst>
              <a:rect l="0" t="0" r="r" b="b"/>
              <a:pathLst>
                <a:path w="1038" h="1022">
                  <a:moveTo>
                    <a:pt x="787" y="1022"/>
                  </a:moveTo>
                  <a:lnTo>
                    <a:pt x="0" y="763"/>
                  </a:lnTo>
                  <a:lnTo>
                    <a:pt x="251" y="0"/>
                  </a:lnTo>
                  <a:lnTo>
                    <a:pt x="1038" y="259"/>
                  </a:lnTo>
                  <a:lnTo>
                    <a:pt x="787" y="1022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3" name="Freeform 79"/>
            <p:cNvSpPr>
              <a:spLocks/>
            </p:cNvSpPr>
            <p:nvPr/>
          </p:nvSpPr>
          <p:spPr bwMode="auto">
            <a:xfrm>
              <a:off x="1395" y="2908"/>
              <a:ext cx="67" cy="55"/>
            </a:xfrm>
            <a:custGeom>
              <a:avLst/>
              <a:gdLst/>
              <a:ahLst/>
              <a:cxnLst>
                <a:cxn ang="0">
                  <a:pos x="637" y="633"/>
                </a:cxn>
                <a:cxn ang="0">
                  <a:pos x="0" y="424"/>
                </a:cxn>
                <a:cxn ang="0">
                  <a:pos x="140" y="0"/>
                </a:cxn>
                <a:cxn ang="0">
                  <a:pos x="777" y="210"/>
                </a:cxn>
                <a:cxn ang="0">
                  <a:pos x="637" y="633"/>
                </a:cxn>
              </a:cxnLst>
              <a:rect l="0" t="0" r="r" b="b"/>
              <a:pathLst>
                <a:path w="777" h="633">
                  <a:moveTo>
                    <a:pt x="637" y="633"/>
                  </a:moveTo>
                  <a:lnTo>
                    <a:pt x="0" y="424"/>
                  </a:lnTo>
                  <a:lnTo>
                    <a:pt x="140" y="0"/>
                  </a:lnTo>
                  <a:lnTo>
                    <a:pt x="777" y="210"/>
                  </a:lnTo>
                  <a:lnTo>
                    <a:pt x="637" y="633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4" name="Freeform 80"/>
            <p:cNvSpPr>
              <a:spLocks/>
            </p:cNvSpPr>
            <p:nvPr/>
          </p:nvSpPr>
          <p:spPr bwMode="auto">
            <a:xfrm>
              <a:off x="1395" y="2908"/>
              <a:ext cx="67" cy="55"/>
            </a:xfrm>
            <a:custGeom>
              <a:avLst/>
              <a:gdLst/>
              <a:ahLst/>
              <a:cxnLst>
                <a:cxn ang="0">
                  <a:pos x="637" y="633"/>
                </a:cxn>
                <a:cxn ang="0">
                  <a:pos x="0" y="424"/>
                </a:cxn>
                <a:cxn ang="0">
                  <a:pos x="140" y="0"/>
                </a:cxn>
                <a:cxn ang="0">
                  <a:pos x="777" y="210"/>
                </a:cxn>
                <a:cxn ang="0">
                  <a:pos x="637" y="633"/>
                </a:cxn>
              </a:cxnLst>
              <a:rect l="0" t="0" r="r" b="b"/>
              <a:pathLst>
                <a:path w="777" h="633">
                  <a:moveTo>
                    <a:pt x="637" y="633"/>
                  </a:moveTo>
                  <a:lnTo>
                    <a:pt x="0" y="424"/>
                  </a:lnTo>
                  <a:lnTo>
                    <a:pt x="140" y="0"/>
                  </a:lnTo>
                  <a:lnTo>
                    <a:pt x="777" y="210"/>
                  </a:lnTo>
                  <a:lnTo>
                    <a:pt x="637" y="633"/>
                  </a:lnTo>
                  <a:close/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5" name="Freeform 81"/>
            <p:cNvSpPr>
              <a:spLocks/>
            </p:cNvSpPr>
            <p:nvPr/>
          </p:nvSpPr>
          <p:spPr bwMode="auto">
            <a:xfrm>
              <a:off x="1338" y="3085"/>
              <a:ext cx="63" cy="68"/>
            </a:xfrm>
            <a:custGeom>
              <a:avLst/>
              <a:gdLst/>
              <a:ahLst/>
              <a:cxnLst>
                <a:cxn ang="0">
                  <a:pos x="62" y="295"/>
                </a:cxn>
                <a:cxn ang="0">
                  <a:pos x="250" y="732"/>
                </a:cxn>
                <a:cxn ang="0">
                  <a:pos x="662" y="492"/>
                </a:cxn>
                <a:cxn ang="0">
                  <a:pos x="473" y="54"/>
                </a:cxn>
                <a:cxn ang="0">
                  <a:pos x="62" y="295"/>
                </a:cxn>
              </a:cxnLst>
              <a:rect l="0" t="0" r="r" b="b"/>
              <a:pathLst>
                <a:path w="723" h="786">
                  <a:moveTo>
                    <a:pt x="62" y="295"/>
                  </a:moveTo>
                  <a:cubicBezTo>
                    <a:pt x="0" y="482"/>
                    <a:pt x="85" y="678"/>
                    <a:pt x="250" y="732"/>
                  </a:cubicBezTo>
                  <a:cubicBezTo>
                    <a:pt x="416" y="786"/>
                    <a:pt x="600" y="679"/>
                    <a:pt x="662" y="492"/>
                  </a:cubicBezTo>
                  <a:cubicBezTo>
                    <a:pt x="723" y="305"/>
                    <a:pt x="639" y="109"/>
                    <a:pt x="473" y="54"/>
                  </a:cubicBezTo>
                  <a:cubicBezTo>
                    <a:pt x="308" y="0"/>
                    <a:pt x="124" y="107"/>
                    <a:pt x="62" y="295"/>
                  </a:cubicBezTo>
                </a:path>
              </a:pathLst>
            </a:custGeom>
            <a:solidFill>
              <a:srgbClr val="9999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586" name="Freeform 82"/>
            <p:cNvSpPr>
              <a:spLocks/>
            </p:cNvSpPr>
            <p:nvPr/>
          </p:nvSpPr>
          <p:spPr bwMode="auto">
            <a:xfrm>
              <a:off x="1338" y="3085"/>
              <a:ext cx="63" cy="68"/>
            </a:xfrm>
            <a:custGeom>
              <a:avLst/>
              <a:gdLst/>
              <a:ahLst/>
              <a:cxnLst>
                <a:cxn ang="0">
                  <a:pos x="62" y="295"/>
                </a:cxn>
                <a:cxn ang="0">
                  <a:pos x="250" y="732"/>
                </a:cxn>
                <a:cxn ang="0">
                  <a:pos x="662" y="492"/>
                </a:cxn>
                <a:cxn ang="0">
                  <a:pos x="473" y="54"/>
                </a:cxn>
                <a:cxn ang="0">
                  <a:pos x="62" y="295"/>
                </a:cxn>
              </a:cxnLst>
              <a:rect l="0" t="0" r="r" b="b"/>
              <a:pathLst>
                <a:path w="723" h="786">
                  <a:moveTo>
                    <a:pt x="62" y="295"/>
                  </a:moveTo>
                  <a:cubicBezTo>
                    <a:pt x="0" y="482"/>
                    <a:pt x="85" y="678"/>
                    <a:pt x="250" y="732"/>
                  </a:cubicBezTo>
                  <a:cubicBezTo>
                    <a:pt x="416" y="786"/>
                    <a:pt x="600" y="679"/>
                    <a:pt x="662" y="492"/>
                  </a:cubicBezTo>
                  <a:cubicBezTo>
                    <a:pt x="723" y="305"/>
                    <a:pt x="639" y="109"/>
                    <a:pt x="473" y="54"/>
                  </a:cubicBezTo>
                  <a:cubicBezTo>
                    <a:pt x="308" y="0"/>
                    <a:pt x="124" y="107"/>
                    <a:pt x="62" y="295"/>
                  </a:cubicBezTo>
                </a:path>
              </a:pathLst>
            </a:custGeom>
            <a:solidFill>
              <a:srgbClr val="999999"/>
            </a:solidFill>
            <a:ln w="158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49587" name="AutoShape 83"/>
          <p:cNvSpPr>
            <a:spLocks noChangeArrowheads="1"/>
          </p:cNvSpPr>
          <p:nvPr/>
        </p:nvSpPr>
        <p:spPr bwMode="auto">
          <a:xfrm>
            <a:off x="3217863" y="3789363"/>
            <a:ext cx="1714500" cy="628650"/>
          </a:xfrm>
          <a:prstGeom prst="wedgeRoundRectCallout">
            <a:avLst>
              <a:gd name="adj1" fmla="val -83653"/>
              <a:gd name="adj2" fmla="val 43588"/>
              <a:gd name="adj3" fmla="val 16667"/>
            </a:avLst>
          </a:prstGeom>
          <a:solidFill>
            <a:schemeClr val="bg1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ja-JP" sz="1800"/>
              <a:t>My function is …</a:t>
            </a:r>
          </a:p>
        </p:txBody>
      </p:sp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5076825" y="5805488"/>
            <a:ext cx="720725" cy="1628775"/>
            <a:chOff x="4876" y="17625"/>
            <a:chExt cx="895" cy="1830"/>
          </a:xfrm>
        </p:grpSpPr>
        <p:sp>
          <p:nvSpPr>
            <p:cNvPr id="149589" name="Oval 85"/>
            <p:cNvSpPr>
              <a:spLocks noChangeArrowheads="1"/>
            </p:cNvSpPr>
            <p:nvPr/>
          </p:nvSpPr>
          <p:spPr bwMode="auto">
            <a:xfrm flipH="1">
              <a:off x="4967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5" name="Group 86"/>
            <p:cNvGrpSpPr>
              <a:grpSpLocks/>
            </p:cNvGrpSpPr>
            <p:nvPr/>
          </p:nvGrpSpPr>
          <p:grpSpPr bwMode="auto">
            <a:xfrm>
              <a:off x="4876" y="17625"/>
              <a:ext cx="895" cy="1149"/>
              <a:chOff x="11952" y="11138"/>
              <a:chExt cx="2586" cy="3856"/>
            </a:xfrm>
          </p:grpSpPr>
          <p:sp>
            <p:nvSpPr>
              <p:cNvPr id="149591" name="Oval 87"/>
              <p:cNvSpPr>
                <a:spLocks noChangeArrowheads="1"/>
              </p:cNvSpPr>
              <p:nvPr/>
            </p:nvSpPr>
            <p:spPr bwMode="auto">
              <a:xfrm>
                <a:off x="12587" y="11138"/>
                <a:ext cx="1316" cy="140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2" name="Oval 88"/>
              <p:cNvSpPr>
                <a:spLocks noChangeArrowheads="1"/>
              </p:cNvSpPr>
              <p:nvPr/>
            </p:nvSpPr>
            <p:spPr bwMode="auto">
              <a:xfrm>
                <a:off x="12360" y="12635"/>
                <a:ext cx="1769" cy="545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3" name="Rectangle 89"/>
              <p:cNvSpPr>
                <a:spLocks noChangeArrowheads="1"/>
              </p:cNvSpPr>
              <p:nvPr/>
            </p:nvSpPr>
            <p:spPr bwMode="auto">
              <a:xfrm>
                <a:off x="13041" y="12454"/>
                <a:ext cx="408" cy="499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4" name="AutoShape 90"/>
              <p:cNvSpPr>
                <a:spLocks noChangeArrowheads="1"/>
              </p:cNvSpPr>
              <p:nvPr/>
            </p:nvSpPr>
            <p:spPr bwMode="auto">
              <a:xfrm flipV="1">
                <a:off x="12406" y="12998"/>
                <a:ext cx="1678" cy="1996"/>
              </a:xfrm>
              <a:custGeom>
                <a:avLst/>
                <a:gdLst>
                  <a:gd name="G0" fmla="+- 1760 0 0"/>
                  <a:gd name="G1" fmla="+- 21600 0 1760"/>
                  <a:gd name="G2" fmla="*/ 1760 1 2"/>
                  <a:gd name="G3" fmla="+- 21600 0 G2"/>
                  <a:gd name="G4" fmla="+/ 1760 21600 2"/>
                  <a:gd name="G5" fmla="+/ G1 0 2"/>
                  <a:gd name="G6" fmla="*/ 21600 21600 1760"/>
                  <a:gd name="G7" fmla="*/ G6 1 2"/>
                  <a:gd name="G8" fmla="+- 21600 0 G7"/>
                  <a:gd name="G9" fmla="*/ 21600 1 2"/>
                  <a:gd name="G10" fmla="+- 1760 0 G9"/>
                  <a:gd name="G11" fmla="?: G10 G8 0"/>
                  <a:gd name="G12" fmla="?: G10 G7 21600"/>
                  <a:gd name="T0" fmla="*/ 20720 w 21600"/>
                  <a:gd name="T1" fmla="*/ 10800 h 21600"/>
                  <a:gd name="T2" fmla="*/ 10800 w 21600"/>
                  <a:gd name="T3" fmla="*/ 21600 h 21600"/>
                  <a:gd name="T4" fmla="*/ 880 w 21600"/>
                  <a:gd name="T5" fmla="*/ 10800 h 21600"/>
                  <a:gd name="T6" fmla="*/ 10800 w 21600"/>
                  <a:gd name="T7" fmla="*/ 0 h 21600"/>
                  <a:gd name="T8" fmla="*/ 2680 w 21600"/>
                  <a:gd name="T9" fmla="*/ 2680 h 21600"/>
                  <a:gd name="T10" fmla="*/ 18920 w 21600"/>
                  <a:gd name="T11" fmla="*/ 189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760" y="21600"/>
                    </a:lnTo>
                    <a:lnTo>
                      <a:pt x="198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5" name="Oval 91"/>
              <p:cNvSpPr>
                <a:spLocks noChangeArrowheads="1"/>
              </p:cNvSpPr>
              <p:nvPr/>
            </p:nvSpPr>
            <p:spPr bwMode="auto">
              <a:xfrm rot="771367">
                <a:off x="12043" y="12817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6" name="Oval 92"/>
              <p:cNvSpPr>
                <a:spLocks noChangeArrowheads="1"/>
              </p:cNvSpPr>
              <p:nvPr/>
            </p:nvSpPr>
            <p:spPr bwMode="auto">
              <a:xfrm rot="-862792">
                <a:off x="14129" y="12771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7" name="Oval 93"/>
              <p:cNvSpPr>
                <a:spLocks noChangeArrowheads="1"/>
              </p:cNvSpPr>
              <p:nvPr/>
            </p:nvSpPr>
            <p:spPr bwMode="auto">
              <a:xfrm>
                <a:off x="11952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598" name="Oval 94"/>
              <p:cNvSpPr>
                <a:spLocks noChangeArrowheads="1"/>
              </p:cNvSpPr>
              <p:nvPr/>
            </p:nvSpPr>
            <p:spPr bwMode="auto">
              <a:xfrm>
                <a:off x="14220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49599" name="AutoShape 95"/>
            <p:cNvSpPr>
              <a:spLocks noChangeArrowheads="1"/>
            </p:cNvSpPr>
            <p:nvPr/>
          </p:nvSpPr>
          <p:spPr bwMode="auto">
            <a:xfrm>
              <a:off x="5058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9600" name="AutoShape 96"/>
            <p:cNvSpPr>
              <a:spLocks noChangeArrowheads="1"/>
            </p:cNvSpPr>
            <p:nvPr/>
          </p:nvSpPr>
          <p:spPr bwMode="auto">
            <a:xfrm>
              <a:off x="5330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9601" name="Oval 97"/>
            <p:cNvSpPr>
              <a:spLocks noChangeArrowheads="1"/>
            </p:cNvSpPr>
            <p:nvPr/>
          </p:nvSpPr>
          <p:spPr bwMode="auto">
            <a:xfrm flipH="1">
              <a:off x="5375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6" name="Group 98"/>
          <p:cNvGrpSpPr>
            <a:grpSpLocks/>
          </p:cNvGrpSpPr>
          <p:nvPr/>
        </p:nvGrpSpPr>
        <p:grpSpPr bwMode="auto">
          <a:xfrm>
            <a:off x="755650" y="5805488"/>
            <a:ext cx="720725" cy="1628775"/>
            <a:chOff x="4876" y="17625"/>
            <a:chExt cx="895" cy="1830"/>
          </a:xfrm>
        </p:grpSpPr>
        <p:sp>
          <p:nvSpPr>
            <p:cNvPr id="149603" name="Oval 99"/>
            <p:cNvSpPr>
              <a:spLocks noChangeArrowheads="1"/>
            </p:cNvSpPr>
            <p:nvPr/>
          </p:nvSpPr>
          <p:spPr bwMode="auto">
            <a:xfrm flipH="1">
              <a:off x="4967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7" name="Group 100"/>
            <p:cNvGrpSpPr>
              <a:grpSpLocks/>
            </p:cNvGrpSpPr>
            <p:nvPr/>
          </p:nvGrpSpPr>
          <p:grpSpPr bwMode="auto">
            <a:xfrm>
              <a:off x="4876" y="17625"/>
              <a:ext cx="895" cy="1149"/>
              <a:chOff x="11952" y="11138"/>
              <a:chExt cx="2586" cy="3856"/>
            </a:xfrm>
          </p:grpSpPr>
          <p:sp>
            <p:nvSpPr>
              <p:cNvPr id="149605" name="Oval 101"/>
              <p:cNvSpPr>
                <a:spLocks noChangeArrowheads="1"/>
              </p:cNvSpPr>
              <p:nvPr/>
            </p:nvSpPr>
            <p:spPr bwMode="auto">
              <a:xfrm>
                <a:off x="12587" y="11138"/>
                <a:ext cx="1316" cy="1407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06" name="Oval 102"/>
              <p:cNvSpPr>
                <a:spLocks noChangeArrowheads="1"/>
              </p:cNvSpPr>
              <p:nvPr/>
            </p:nvSpPr>
            <p:spPr bwMode="auto">
              <a:xfrm>
                <a:off x="12360" y="12635"/>
                <a:ext cx="1769" cy="545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07" name="Rectangle 103"/>
              <p:cNvSpPr>
                <a:spLocks noChangeArrowheads="1"/>
              </p:cNvSpPr>
              <p:nvPr/>
            </p:nvSpPr>
            <p:spPr bwMode="auto">
              <a:xfrm>
                <a:off x="13041" y="12454"/>
                <a:ext cx="408" cy="499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08" name="AutoShape 104"/>
              <p:cNvSpPr>
                <a:spLocks noChangeArrowheads="1"/>
              </p:cNvSpPr>
              <p:nvPr/>
            </p:nvSpPr>
            <p:spPr bwMode="auto">
              <a:xfrm flipV="1">
                <a:off x="12406" y="12998"/>
                <a:ext cx="1678" cy="1996"/>
              </a:xfrm>
              <a:custGeom>
                <a:avLst/>
                <a:gdLst>
                  <a:gd name="G0" fmla="+- 1760 0 0"/>
                  <a:gd name="G1" fmla="+- 21600 0 1760"/>
                  <a:gd name="G2" fmla="*/ 1760 1 2"/>
                  <a:gd name="G3" fmla="+- 21600 0 G2"/>
                  <a:gd name="G4" fmla="+/ 1760 21600 2"/>
                  <a:gd name="G5" fmla="+/ G1 0 2"/>
                  <a:gd name="G6" fmla="*/ 21600 21600 1760"/>
                  <a:gd name="G7" fmla="*/ G6 1 2"/>
                  <a:gd name="G8" fmla="+- 21600 0 G7"/>
                  <a:gd name="G9" fmla="*/ 21600 1 2"/>
                  <a:gd name="G10" fmla="+- 1760 0 G9"/>
                  <a:gd name="G11" fmla="?: G10 G8 0"/>
                  <a:gd name="G12" fmla="?: G10 G7 21600"/>
                  <a:gd name="T0" fmla="*/ 20720 w 21600"/>
                  <a:gd name="T1" fmla="*/ 10800 h 21600"/>
                  <a:gd name="T2" fmla="*/ 10800 w 21600"/>
                  <a:gd name="T3" fmla="*/ 21600 h 21600"/>
                  <a:gd name="T4" fmla="*/ 880 w 21600"/>
                  <a:gd name="T5" fmla="*/ 10800 h 21600"/>
                  <a:gd name="T6" fmla="*/ 10800 w 21600"/>
                  <a:gd name="T7" fmla="*/ 0 h 21600"/>
                  <a:gd name="T8" fmla="*/ 2680 w 21600"/>
                  <a:gd name="T9" fmla="*/ 2680 h 21600"/>
                  <a:gd name="T10" fmla="*/ 18920 w 21600"/>
                  <a:gd name="T11" fmla="*/ 189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760" y="21600"/>
                    </a:lnTo>
                    <a:lnTo>
                      <a:pt x="198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09" name="Oval 105"/>
              <p:cNvSpPr>
                <a:spLocks noChangeArrowheads="1"/>
              </p:cNvSpPr>
              <p:nvPr/>
            </p:nvSpPr>
            <p:spPr bwMode="auto">
              <a:xfrm rot="771367">
                <a:off x="12043" y="12817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10" name="Oval 106"/>
              <p:cNvSpPr>
                <a:spLocks noChangeArrowheads="1"/>
              </p:cNvSpPr>
              <p:nvPr/>
            </p:nvSpPr>
            <p:spPr bwMode="auto">
              <a:xfrm rot="-862792">
                <a:off x="14129" y="12771"/>
                <a:ext cx="318" cy="186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11" name="Oval 107"/>
              <p:cNvSpPr>
                <a:spLocks noChangeArrowheads="1"/>
              </p:cNvSpPr>
              <p:nvPr/>
            </p:nvSpPr>
            <p:spPr bwMode="auto">
              <a:xfrm>
                <a:off x="11952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49612" name="Oval 108"/>
              <p:cNvSpPr>
                <a:spLocks noChangeArrowheads="1"/>
              </p:cNvSpPr>
              <p:nvPr/>
            </p:nvSpPr>
            <p:spPr bwMode="auto">
              <a:xfrm>
                <a:off x="14220" y="14223"/>
                <a:ext cx="318" cy="68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49613" name="AutoShape 109"/>
            <p:cNvSpPr>
              <a:spLocks noChangeArrowheads="1"/>
            </p:cNvSpPr>
            <p:nvPr/>
          </p:nvSpPr>
          <p:spPr bwMode="auto">
            <a:xfrm>
              <a:off x="5058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9614" name="AutoShape 110"/>
            <p:cNvSpPr>
              <a:spLocks noChangeArrowheads="1"/>
            </p:cNvSpPr>
            <p:nvPr/>
          </p:nvSpPr>
          <p:spPr bwMode="auto">
            <a:xfrm>
              <a:off x="5330" y="18668"/>
              <a:ext cx="272" cy="681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49615" name="Oval 111"/>
            <p:cNvSpPr>
              <a:spLocks noChangeArrowheads="1"/>
            </p:cNvSpPr>
            <p:nvPr/>
          </p:nvSpPr>
          <p:spPr bwMode="auto">
            <a:xfrm flipH="1">
              <a:off x="5375" y="19258"/>
              <a:ext cx="317" cy="19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Results: remembered functions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More functions are remembered by our method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03800" y="3068638"/>
            <a:ext cx="3433763" cy="3344862"/>
            <a:chOff x="2781" y="1911"/>
            <a:chExt cx="2163" cy="2107"/>
          </a:xfrm>
        </p:grpSpPr>
        <p:sp>
          <p:nvSpPr>
            <p:cNvPr id="153605" name="Rectangle 5"/>
            <p:cNvSpPr>
              <a:spLocks noChangeArrowheads="1"/>
            </p:cNvSpPr>
            <p:nvPr/>
          </p:nvSpPr>
          <p:spPr bwMode="auto">
            <a:xfrm>
              <a:off x="2876" y="1948"/>
              <a:ext cx="2026" cy="1727"/>
            </a:xfrm>
            <a:prstGeom prst="rect">
              <a:avLst/>
            </a:prstGeom>
            <a:solidFill>
              <a:srgbClr val="D9D9D9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06" name="Line 6"/>
            <p:cNvSpPr>
              <a:spLocks noChangeShapeType="1"/>
            </p:cNvSpPr>
            <p:nvPr/>
          </p:nvSpPr>
          <p:spPr bwMode="auto">
            <a:xfrm>
              <a:off x="2876" y="3675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07" name="Line 7"/>
            <p:cNvSpPr>
              <a:spLocks noChangeShapeType="1"/>
            </p:cNvSpPr>
            <p:nvPr/>
          </p:nvSpPr>
          <p:spPr bwMode="auto">
            <a:xfrm>
              <a:off x="2876" y="3387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08" name="Line 8"/>
            <p:cNvSpPr>
              <a:spLocks noChangeShapeType="1"/>
            </p:cNvSpPr>
            <p:nvPr/>
          </p:nvSpPr>
          <p:spPr bwMode="auto">
            <a:xfrm>
              <a:off x="2876" y="3100"/>
              <a:ext cx="202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09" name="Line 9"/>
            <p:cNvSpPr>
              <a:spLocks noChangeShapeType="1"/>
            </p:cNvSpPr>
            <p:nvPr/>
          </p:nvSpPr>
          <p:spPr bwMode="auto">
            <a:xfrm>
              <a:off x="2876" y="2811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0" name="Line 10"/>
            <p:cNvSpPr>
              <a:spLocks noChangeShapeType="1"/>
            </p:cNvSpPr>
            <p:nvPr/>
          </p:nvSpPr>
          <p:spPr bwMode="auto">
            <a:xfrm>
              <a:off x="2876" y="2523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1" name="Line 11"/>
            <p:cNvSpPr>
              <a:spLocks noChangeShapeType="1"/>
            </p:cNvSpPr>
            <p:nvPr/>
          </p:nvSpPr>
          <p:spPr bwMode="auto">
            <a:xfrm>
              <a:off x="2876" y="2236"/>
              <a:ext cx="202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2" name="Line 12"/>
            <p:cNvSpPr>
              <a:spLocks noChangeShapeType="1"/>
            </p:cNvSpPr>
            <p:nvPr/>
          </p:nvSpPr>
          <p:spPr bwMode="auto">
            <a:xfrm>
              <a:off x="2876" y="1947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3" name="Line 13"/>
            <p:cNvSpPr>
              <a:spLocks noChangeShapeType="1"/>
            </p:cNvSpPr>
            <p:nvPr/>
          </p:nvSpPr>
          <p:spPr bwMode="auto">
            <a:xfrm>
              <a:off x="2876" y="3675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4" name="Line 14"/>
            <p:cNvSpPr>
              <a:spLocks noChangeShapeType="1"/>
            </p:cNvSpPr>
            <p:nvPr/>
          </p:nvSpPr>
          <p:spPr bwMode="auto">
            <a:xfrm>
              <a:off x="2876" y="3675"/>
              <a:ext cx="202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5" name="Line 15"/>
            <p:cNvSpPr>
              <a:spLocks noChangeShapeType="1"/>
            </p:cNvSpPr>
            <p:nvPr/>
          </p:nvSpPr>
          <p:spPr bwMode="auto">
            <a:xfrm flipV="1">
              <a:off x="2876" y="3675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6" name="Rectangle 16"/>
            <p:cNvSpPr>
              <a:spLocks noChangeArrowheads="1"/>
            </p:cNvSpPr>
            <p:nvPr/>
          </p:nvSpPr>
          <p:spPr bwMode="auto">
            <a:xfrm>
              <a:off x="2862" y="375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</a:rPr>
                <a:t>0</a:t>
              </a:r>
              <a:endParaRPr lang="en-US" altLang="ja-JP" sz="1400"/>
            </a:p>
          </p:txBody>
        </p:sp>
        <p:sp>
          <p:nvSpPr>
            <p:cNvPr id="153617" name="Line 17"/>
            <p:cNvSpPr>
              <a:spLocks noChangeShapeType="1"/>
            </p:cNvSpPr>
            <p:nvPr/>
          </p:nvSpPr>
          <p:spPr bwMode="auto">
            <a:xfrm flipV="1">
              <a:off x="3383" y="3675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18" name="Rectangle 18"/>
            <p:cNvSpPr>
              <a:spLocks noChangeArrowheads="1"/>
            </p:cNvSpPr>
            <p:nvPr/>
          </p:nvSpPr>
          <p:spPr bwMode="auto">
            <a:xfrm>
              <a:off x="3365" y="375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1</a:t>
              </a:r>
              <a:endParaRPr lang="en-US" altLang="ja-JP" sz="1400"/>
            </a:p>
          </p:txBody>
        </p:sp>
        <p:sp>
          <p:nvSpPr>
            <p:cNvPr id="153619" name="Line 19"/>
            <p:cNvSpPr>
              <a:spLocks noChangeShapeType="1"/>
            </p:cNvSpPr>
            <p:nvPr/>
          </p:nvSpPr>
          <p:spPr bwMode="auto">
            <a:xfrm flipV="1">
              <a:off x="3889" y="3675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0" name="Rectangle 20"/>
            <p:cNvSpPr>
              <a:spLocks noChangeArrowheads="1"/>
            </p:cNvSpPr>
            <p:nvPr/>
          </p:nvSpPr>
          <p:spPr bwMode="auto">
            <a:xfrm>
              <a:off x="3875" y="375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2</a:t>
              </a:r>
              <a:endParaRPr lang="en-US" altLang="ja-JP" sz="1400"/>
            </a:p>
          </p:txBody>
        </p:sp>
        <p:sp>
          <p:nvSpPr>
            <p:cNvPr id="153621" name="Line 21"/>
            <p:cNvSpPr>
              <a:spLocks noChangeShapeType="1"/>
            </p:cNvSpPr>
            <p:nvPr/>
          </p:nvSpPr>
          <p:spPr bwMode="auto">
            <a:xfrm flipV="1">
              <a:off x="4396" y="3675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2" name="Rectangle 22"/>
            <p:cNvSpPr>
              <a:spLocks noChangeArrowheads="1"/>
            </p:cNvSpPr>
            <p:nvPr/>
          </p:nvSpPr>
          <p:spPr bwMode="auto">
            <a:xfrm>
              <a:off x="4378" y="375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3</a:t>
              </a:r>
              <a:endParaRPr lang="en-US" altLang="ja-JP" sz="1400"/>
            </a:p>
          </p:txBody>
        </p:sp>
        <p:sp>
          <p:nvSpPr>
            <p:cNvPr id="153623" name="Line 23"/>
            <p:cNvSpPr>
              <a:spLocks noChangeShapeType="1"/>
            </p:cNvSpPr>
            <p:nvPr/>
          </p:nvSpPr>
          <p:spPr bwMode="auto">
            <a:xfrm flipV="1">
              <a:off x="4903" y="3675"/>
              <a:ext cx="1" cy="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4" name="Rectangle 24"/>
            <p:cNvSpPr>
              <a:spLocks noChangeArrowheads="1"/>
            </p:cNvSpPr>
            <p:nvPr/>
          </p:nvSpPr>
          <p:spPr bwMode="auto">
            <a:xfrm>
              <a:off x="4888" y="375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4</a:t>
              </a:r>
              <a:endParaRPr lang="en-US" altLang="ja-JP" sz="1400"/>
            </a:p>
          </p:txBody>
        </p:sp>
        <p:sp>
          <p:nvSpPr>
            <p:cNvPr id="153625" name="Line 25"/>
            <p:cNvSpPr>
              <a:spLocks noChangeShapeType="1"/>
            </p:cNvSpPr>
            <p:nvPr/>
          </p:nvSpPr>
          <p:spPr bwMode="auto">
            <a:xfrm flipV="1">
              <a:off x="2876" y="1948"/>
              <a:ext cx="1" cy="17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6" name="Line 26"/>
            <p:cNvSpPr>
              <a:spLocks noChangeShapeType="1"/>
            </p:cNvSpPr>
            <p:nvPr/>
          </p:nvSpPr>
          <p:spPr bwMode="auto">
            <a:xfrm flipV="1">
              <a:off x="2876" y="1948"/>
              <a:ext cx="1" cy="17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7" name="Line 27"/>
            <p:cNvSpPr>
              <a:spLocks noChangeShapeType="1"/>
            </p:cNvSpPr>
            <p:nvPr/>
          </p:nvSpPr>
          <p:spPr bwMode="auto">
            <a:xfrm>
              <a:off x="2838" y="3675"/>
              <a:ext cx="3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28" name="Rectangle 28"/>
            <p:cNvSpPr>
              <a:spLocks noChangeArrowheads="1"/>
            </p:cNvSpPr>
            <p:nvPr/>
          </p:nvSpPr>
          <p:spPr bwMode="auto">
            <a:xfrm>
              <a:off x="2781" y="3641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0</a:t>
              </a:r>
              <a:endParaRPr lang="en-US" altLang="ja-JP" sz="1400"/>
            </a:p>
          </p:txBody>
        </p:sp>
        <p:sp>
          <p:nvSpPr>
            <p:cNvPr id="153629" name="Line 29"/>
            <p:cNvSpPr>
              <a:spLocks noChangeShapeType="1"/>
            </p:cNvSpPr>
            <p:nvPr/>
          </p:nvSpPr>
          <p:spPr bwMode="auto">
            <a:xfrm>
              <a:off x="2838" y="3387"/>
              <a:ext cx="3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30" name="Rectangle 30"/>
            <p:cNvSpPr>
              <a:spLocks noChangeArrowheads="1"/>
            </p:cNvSpPr>
            <p:nvPr/>
          </p:nvSpPr>
          <p:spPr bwMode="auto">
            <a:xfrm>
              <a:off x="2781" y="3356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1</a:t>
              </a:r>
              <a:endParaRPr lang="en-US" altLang="ja-JP" sz="1400"/>
            </a:p>
          </p:txBody>
        </p:sp>
        <p:sp>
          <p:nvSpPr>
            <p:cNvPr id="153631" name="Line 31"/>
            <p:cNvSpPr>
              <a:spLocks noChangeShapeType="1"/>
            </p:cNvSpPr>
            <p:nvPr/>
          </p:nvSpPr>
          <p:spPr bwMode="auto">
            <a:xfrm>
              <a:off x="2838" y="3100"/>
              <a:ext cx="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32" name="Rectangle 32"/>
            <p:cNvSpPr>
              <a:spLocks noChangeArrowheads="1"/>
            </p:cNvSpPr>
            <p:nvPr/>
          </p:nvSpPr>
          <p:spPr bwMode="auto">
            <a:xfrm>
              <a:off x="2781" y="3069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2</a:t>
              </a:r>
              <a:endParaRPr lang="en-US" altLang="ja-JP" sz="1400"/>
            </a:p>
          </p:txBody>
        </p:sp>
        <p:sp>
          <p:nvSpPr>
            <p:cNvPr id="153633" name="Line 33"/>
            <p:cNvSpPr>
              <a:spLocks noChangeShapeType="1"/>
            </p:cNvSpPr>
            <p:nvPr/>
          </p:nvSpPr>
          <p:spPr bwMode="auto">
            <a:xfrm>
              <a:off x="2838" y="2811"/>
              <a:ext cx="3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34" name="Rectangle 34"/>
            <p:cNvSpPr>
              <a:spLocks noChangeArrowheads="1"/>
            </p:cNvSpPr>
            <p:nvPr/>
          </p:nvSpPr>
          <p:spPr bwMode="auto">
            <a:xfrm>
              <a:off x="2781" y="2776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3</a:t>
              </a:r>
              <a:endParaRPr lang="en-US" altLang="ja-JP" sz="1400"/>
            </a:p>
          </p:txBody>
        </p:sp>
        <p:sp>
          <p:nvSpPr>
            <p:cNvPr id="153635" name="Line 35"/>
            <p:cNvSpPr>
              <a:spLocks noChangeShapeType="1"/>
            </p:cNvSpPr>
            <p:nvPr/>
          </p:nvSpPr>
          <p:spPr bwMode="auto">
            <a:xfrm>
              <a:off x="2838" y="2523"/>
              <a:ext cx="3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36" name="Rectangle 36"/>
            <p:cNvSpPr>
              <a:spLocks noChangeArrowheads="1"/>
            </p:cNvSpPr>
            <p:nvPr/>
          </p:nvSpPr>
          <p:spPr bwMode="auto">
            <a:xfrm>
              <a:off x="2781" y="2491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4</a:t>
              </a:r>
              <a:endParaRPr lang="en-US" altLang="ja-JP" sz="1400"/>
            </a:p>
          </p:txBody>
        </p:sp>
        <p:sp>
          <p:nvSpPr>
            <p:cNvPr id="153637" name="Line 37"/>
            <p:cNvSpPr>
              <a:spLocks noChangeShapeType="1"/>
            </p:cNvSpPr>
            <p:nvPr/>
          </p:nvSpPr>
          <p:spPr bwMode="auto">
            <a:xfrm>
              <a:off x="2838" y="2236"/>
              <a:ext cx="3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38" name="Rectangle 38"/>
            <p:cNvSpPr>
              <a:spLocks noChangeArrowheads="1"/>
            </p:cNvSpPr>
            <p:nvPr/>
          </p:nvSpPr>
          <p:spPr bwMode="auto">
            <a:xfrm>
              <a:off x="2781" y="2205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5</a:t>
              </a:r>
              <a:endParaRPr lang="en-US" altLang="ja-JP" sz="1400"/>
            </a:p>
          </p:txBody>
        </p:sp>
        <p:sp>
          <p:nvSpPr>
            <p:cNvPr id="153639" name="Line 39"/>
            <p:cNvSpPr>
              <a:spLocks noChangeShapeType="1"/>
            </p:cNvSpPr>
            <p:nvPr/>
          </p:nvSpPr>
          <p:spPr bwMode="auto">
            <a:xfrm>
              <a:off x="2838" y="1947"/>
              <a:ext cx="3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0" name="Rectangle 40"/>
            <p:cNvSpPr>
              <a:spLocks noChangeArrowheads="1"/>
            </p:cNvSpPr>
            <p:nvPr/>
          </p:nvSpPr>
          <p:spPr bwMode="auto">
            <a:xfrm>
              <a:off x="2781" y="1911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6</a:t>
              </a:r>
              <a:endParaRPr lang="en-US" altLang="ja-JP" sz="1400"/>
            </a:p>
          </p:txBody>
        </p:sp>
        <p:sp>
          <p:nvSpPr>
            <p:cNvPr id="153641" name="Freeform 41"/>
            <p:cNvSpPr>
              <a:spLocks/>
            </p:cNvSpPr>
            <p:nvPr/>
          </p:nvSpPr>
          <p:spPr bwMode="auto">
            <a:xfrm>
              <a:off x="2876" y="1947"/>
              <a:ext cx="2027" cy="1440"/>
            </a:xfrm>
            <a:custGeom>
              <a:avLst/>
              <a:gdLst/>
              <a:ahLst/>
              <a:cxnLst>
                <a:cxn ang="0">
                  <a:pos x="0" y="5166"/>
                </a:cxn>
                <a:cxn ang="0">
                  <a:pos x="2026" y="3099"/>
                </a:cxn>
                <a:cxn ang="0">
                  <a:pos x="4053" y="2066"/>
                </a:cxn>
                <a:cxn ang="0">
                  <a:pos x="6079" y="0"/>
                </a:cxn>
                <a:cxn ang="0">
                  <a:pos x="8106" y="4133"/>
                </a:cxn>
              </a:cxnLst>
              <a:rect l="0" t="0" r="r" b="b"/>
              <a:pathLst>
                <a:path w="8106" h="5166">
                  <a:moveTo>
                    <a:pt x="0" y="5166"/>
                  </a:moveTo>
                  <a:lnTo>
                    <a:pt x="2026" y="3099"/>
                  </a:lnTo>
                  <a:lnTo>
                    <a:pt x="4053" y="2066"/>
                  </a:lnTo>
                  <a:lnTo>
                    <a:pt x="6079" y="0"/>
                  </a:lnTo>
                  <a:lnTo>
                    <a:pt x="8106" y="4133"/>
                  </a:lnTo>
                </a:path>
              </a:pathLst>
            </a:custGeom>
            <a:noFill/>
            <a:ln w="0">
              <a:solidFill>
                <a:srgbClr val="FF6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2" name="Rectangle 42"/>
            <p:cNvSpPr>
              <a:spLocks noChangeArrowheads="1"/>
            </p:cNvSpPr>
            <p:nvPr/>
          </p:nvSpPr>
          <p:spPr bwMode="auto">
            <a:xfrm>
              <a:off x="2858" y="3366"/>
              <a:ext cx="37" cy="42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3" name="Rectangle 43"/>
            <p:cNvSpPr>
              <a:spLocks noChangeArrowheads="1"/>
            </p:cNvSpPr>
            <p:nvPr/>
          </p:nvSpPr>
          <p:spPr bwMode="auto">
            <a:xfrm>
              <a:off x="2858" y="3366"/>
              <a:ext cx="3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4" name="Rectangle 44"/>
            <p:cNvSpPr>
              <a:spLocks noChangeArrowheads="1"/>
            </p:cNvSpPr>
            <p:nvPr/>
          </p:nvSpPr>
          <p:spPr bwMode="auto">
            <a:xfrm>
              <a:off x="3364" y="2790"/>
              <a:ext cx="37" cy="43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5" name="Rectangle 45"/>
            <p:cNvSpPr>
              <a:spLocks noChangeArrowheads="1"/>
            </p:cNvSpPr>
            <p:nvPr/>
          </p:nvSpPr>
          <p:spPr bwMode="auto">
            <a:xfrm>
              <a:off x="3364" y="2790"/>
              <a:ext cx="37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6" name="Rectangle 46"/>
            <p:cNvSpPr>
              <a:spLocks noChangeArrowheads="1"/>
            </p:cNvSpPr>
            <p:nvPr/>
          </p:nvSpPr>
          <p:spPr bwMode="auto">
            <a:xfrm>
              <a:off x="3871" y="2502"/>
              <a:ext cx="37" cy="42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7" name="Rectangle 47"/>
            <p:cNvSpPr>
              <a:spLocks noChangeArrowheads="1"/>
            </p:cNvSpPr>
            <p:nvPr/>
          </p:nvSpPr>
          <p:spPr bwMode="auto">
            <a:xfrm>
              <a:off x="3871" y="2502"/>
              <a:ext cx="3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8" name="Rectangle 48"/>
            <p:cNvSpPr>
              <a:spLocks noChangeArrowheads="1"/>
            </p:cNvSpPr>
            <p:nvPr/>
          </p:nvSpPr>
          <p:spPr bwMode="auto">
            <a:xfrm>
              <a:off x="4377" y="1926"/>
              <a:ext cx="37" cy="42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49" name="Rectangle 49"/>
            <p:cNvSpPr>
              <a:spLocks noChangeArrowheads="1"/>
            </p:cNvSpPr>
            <p:nvPr/>
          </p:nvSpPr>
          <p:spPr bwMode="auto">
            <a:xfrm>
              <a:off x="4377" y="1926"/>
              <a:ext cx="3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0" name="Rectangle 50"/>
            <p:cNvSpPr>
              <a:spLocks noChangeArrowheads="1"/>
            </p:cNvSpPr>
            <p:nvPr/>
          </p:nvSpPr>
          <p:spPr bwMode="auto">
            <a:xfrm>
              <a:off x="4884" y="3079"/>
              <a:ext cx="37" cy="41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1" name="Rectangle 51"/>
            <p:cNvSpPr>
              <a:spLocks noChangeArrowheads="1"/>
            </p:cNvSpPr>
            <p:nvPr/>
          </p:nvSpPr>
          <p:spPr bwMode="auto">
            <a:xfrm>
              <a:off x="4884" y="3079"/>
              <a:ext cx="37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2" name="Freeform 52"/>
            <p:cNvSpPr>
              <a:spLocks/>
            </p:cNvSpPr>
            <p:nvPr/>
          </p:nvSpPr>
          <p:spPr bwMode="auto">
            <a:xfrm>
              <a:off x="2876" y="1947"/>
              <a:ext cx="2027" cy="1440"/>
            </a:xfrm>
            <a:custGeom>
              <a:avLst/>
              <a:gdLst/>
              <a:ahLst/>
              <a:cxnLst>
                <a:cxn ang="0">
                  <a:pos x="0" y="3099"/>
                </a:cxn>
                <a:cxn ang="0">
                  <a:pos x="2026" y="0"/>
                </a:cxn>
                <a:cxn ang="0">
                  <a:pos x="4053" y="4133"/>
                </a:cxn>
                <a:cxn ang="0">
                  <a:pos x="6079" y="5166"/>
                </a:cxn>
                <a:cxn ang="0">
                  <a:pos x="8106" y="5166"/>
                </a:cxn>
              </a:cxnLst>
              <a:rect l="0" t="0" r="r" b="b"/>
              <a:pathLst>
                <a:path w="8106" h="5166">
                  <a:moveTo>
                    <a:pt x="0" y="3099"/>
                  </a:moveTo>
                  <a:lnTo>
                    <a:pt x="2026" y="0"/>
                  </a:lnTo>
                  <a:lnTo>
                    <a:pt x="4053" y="4133"/>
                  </a:lnTo>
                  <a:lnTo>
                    <a:pt x="6079" y="5166"/>
                  </a:lnTo>
                  <a:lnTo>
                    <a:pt x="8106" y="5166"/>
                  </a:lnTo>
                </a:path>
              </a:pathLst>
            </a:custGeom>
            <a:noFill/>
            <a:ln w="0">
              <a:solidFill>
                <a:srgbClr val="8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3" name="Freeform 53"/>
            <p:cNvSpPr>
              <a:spLocks/>
            </p:cNvSpPr>
            <p:nvPr/>
          </p:nvSpPr>
          <p:spPr bwMode="auto">
            <a:xfrm>
              <a:off x="2858" y="2790"/>
              <a:ext cx="37" cy="43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5"/>
                </a:cxn>
                <a:cxn ang="0">
                  <a:pos x="74" y="151"/>
                </a:cxn>
                <a:cxn ang="0">
                  <a:pos x="0" y="75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5"/>
                  </a:lnTo>
                  <a:lnTo>
                    <a:pt x="74" y="151"/>
                  </a:lnTo>
                  <a:lnTo>
                    <a:pt x="0" y="7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4" name="Freeform 54"/>
            <p:cNvSpPr>
              <a:spLocks/>
            </p:cNvSpPr>
            <p:nvPr/>
          </p:nvSpPr>
          <p:spPr bwMode="auto">
            <a:xfrm>
              <a:off x="2858" y="2790"/>
              <a:ext cx="37" cy="43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5"/>
                </a:cxn>
                <a:cxn ang="0">
                  <a:pos x="74" y="151"/>
                </a:cxn>
                <a:cxn ang="0">
                  <a:pos x="0" y="75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5"/>
                  </a:lnTo>
                  <a:lnTo>
                    <a:pt x="74" y="151"/>
                  </a:lnTo>
                  <a:lnTo>
                    <a:pt x="0" y="75"/>
                  </a:lnTo>
                  <a:lnTo>
                    <a:pt x="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5" name="Freeform 55"/>
            <p:cNvSpPr>
              <a:spLocks/>
            </p:cNvSpPr>
            <p:nvPr/>
          </p:nvSpPr>
          <p:spPr bwMode="auto">
            <a:xfrm>
              <a:off x="3364" y="1926"/>
              <a:ext cx="37" cy="4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6"/>
                </a:cxn>
                <a:cxn ang="0">
                  <a:pos x="74" y="151"/>
                </a:cxn>
                <a:cxn ang="0">
                  <a:pos x="0" y="76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6"/>
                  </a:lnTo>
                  <a:lnTo>
                    <a:pt x="74" y="151"/>
                  </a:lnTo>
                  <a:lnTo>
                    <a:pt x="0" y="7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6" name="Freeform 56"/>
            <p:cNvSpPr>
              <a:spLocks/>
            </p:cNvSpPr>
            <p:nvPr/>
          </p:nvSpPr>
          <p:spPr bwMode="auto">
            <a:xfrm>
              <a:off x="3364" y="1926"/>
              <a:ext cx="37" cy="4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6"/>
                </a:cxn>
                <a:cxn ang="0">
                  <a:pos x="74" y="151"/>
                </a:cxn>
                <a:cxn ang="0">
                  <a:pos x="0" y="76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6"/>
                  </a:lnTo>
                  <a:lnTo>
                    <a:pt x="74" y="151"/>
                  </a:lnTo>
                  <a:lnTo>
                    <a:pt x="0" y="76"/>
                  </a:lnTo>
                  <a:lnTo>
                    <a:pt x="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7" name="Freeform 57"/>
            <p:cNvSpPr>
              <a:spLocks/>
            </p:cNvSpPr>
            <p:nvPr/>
          </p:nvSpPr>
          <p:spPr bwMode="auto">
            <a:xfrm>
              <a:off x="3871" y="3079"/>
              <a:ext cx="37" cy="41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6"/>
                </a:cxn>
                <a:cxn ang="0">
                  <a:pos x="74" y="151"/>
                </a:cxn>
                <a:cxn ang="0">
                  <a:pos x="0" y="76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6"/>
                  </a:lnTo>
                  <a:lnTo>
                    <a:pt x="74" y="151"/>
                  </a:lnTo>
                  <a:lnTo>
                    <a:pt x="0" y="7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8" name="Freeform 58"/>
            <p:cNvSpPr>
              <a:spLocks/>
            </p:cNvSpPr>
            <p:nvPr/>
          </p:nvSpPr>
          <p:spPr bwMode="auto">
            <a:xfrm>
              <a:off x="3871" y="3079"/>
              <a:ext cx="37" cy="41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6"/>
                </a:cxn>
                <a:cxn ang="0">
                  <a:pos x="74" y="151"/>
                </a:cxn>
                <a:cxn ang="0">
                  <a:pos x="0" y="76"/>
                </a:cxn>
                <a:cxn ang="0">
                  <a:pos x="74" y="0"/>
                </a:cxn>
              </a:cxnLst>
              <a:rect l="0" t="0" r="r" b="b"/>
              <a:pathLst>
                <a:path w="148" h="151">
                  <a:moveTo>
                    <a:pt x="74" y="0"/>
                  </a:moveTo>
                  <a:lnTo>
                    <a:pt x="148" y="76"/>
                  </a:lnTo>
                  <a:lnTo>
                    <a:pt x="74" y="151"/>
                  </a:lnTo>
                  <a:lnTo>
                    <a:pt x="0" y="76"/>
                  </a:lnTo>
                  <a:lnTo>
                    <a:pt x="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59" name="Freeform 59"/>
            <p:cNvSpPr>
              <a:spLocks/>
            </p:cNvSpPr>
            <p:nvPr/>
          </p:nvSpPr>
          <p:spPr bwMode="auto">
            <a:xfrm>
              <a:off x="4377" y="3366"/>
              <a:ext cx="37" cy="4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5"/>
                </a:cxn>
                <a:cxn ang="0">
                  <a:pos x="74" y="150"/>
                </a:cxn>
                <a:cxn ang="0">
                  <a:pos x="0" y="75"/>
                </a:cxn>
                <a:cxn ang="0">
                  <a:pos x="74" y="0"/>
                </a:cxn>
              </a:cxnLst>
              <a:rect l="0" t="0" r="r" b="b"/>
              <a:pathLst>
                <a:path w="148" h="150">
                  <a:moveTo>
                    <a:pt x="74" y="0"/>
                  </a:moveTo>
                  <a:lnTo>
                    <a:pt x="148" y="75"/>
                  </a:lnTo>
                  <a:lnTo>
                    <a:pt x="74" y="150"/>
                  </a:lnTo>
                  <a:lnTo>
                    <a:pt x="0" y="7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0" name="Freeform 60"/>
            <p:cNvSpPr>
              <a:spLocks/>
            </p:cNvSpPr>
            <p:nvPr/>
          </p:nvSpPr>
          <p:spPr bwMode="auto">
            <a:xfrm>
              <a:off x="4377" y="3366"/>
              <a:ext cx="37" cy="4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148" y="75"/>
                </a:cxn>
                <a:cxn ang="0">
                  <a:pos x="74" y="150"/>
                </a:cxn>
                <a:cxn ang="0">
                  <a:pos x="0" y="75"/>
                </a:cxn>
                <a:cxn ang="0">
                  <a:pos x="74" y="0"/>
                </a:cxn>
              </a:cxnLst>
              <a:rect l="0" t="0" r="r" b="b"/>
              <a:pathLst>
                <a:path w="148" h="150">
                  <a:moveTo>
                    <a:pt x="74" y="0"/>
                  </a:moveTo>
                  <a:lnTo>
                    <a:pt x="148" y="75"/>
                  </a:lnTo>
                  <a:lnTo>
                    <a:pt x="74" y="150"/>
                  </a:lnTo>
                  <a:lnTo>
                    <a:pt x="0" y="75"/>
                  </a:lnTo>
                  <a:lnTo>
                    <a:pt x="7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1" name="Freeform 61"/>
            <p:cNvSpPr>
              <a:spLocks/>
            </p:cNvSpPr>
            <p:nvPr/>
          </p:nvSpPr>
          <p:spPr bwMode="auto">
            <a:xfrm>
              <a:off x="4884" y="3366"/>
              <a:ext cx="37" cy="42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147" y="75"/>
                </a:cxn>
                <a:cxn ang="0">
                  <a:pos x="73" y="150"/>
                </a:cxn>
                <a:cxn ang="0">
                  <a:pos x="0" y="75"/>
                </a:cxn>
                <a:cxn ang="0">
                  <a:pos x="73" y="0"/>
                </a:cxn>
              </a:cxnLst>
              <a:rect l="0" t="0" r="r" b="b"/>
              <a:pathLst>
                <a:path w="147" h="150">
                  <a:moveTo>
                    <a:pt x="73" y="0"/>
                  </a:moveTo>
                  <a:lnTo>
                    <a:pt x="147" y="75"/>
                  </a:lnTo>
                  <a:lnTo>
                    <a:pt x="73" y="150"/>
                  </a:lnTo>
                  <a:lnTo>
                    <a:pt x="0" y="75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2" name="Freeform 62"/>
            <p:cNvSpPr>
              <a:spLocks/>
            </p:cNvSpPr>
            <p:nvPr/>
          </p:nvSpPr>
          <p:spPr bwMode="auto">
            <a:xfrm>
              <a:off x="4884" y="3366"/>
              <a:ext cx="37" cy="42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147" y="75"/>
                </a:cxn>
                <a:cxn ang="0">
                  <a:pos x="73" y="150"/>
                </a:cxn>
                <a:cxn ang="0">
                  <a:pos x="0" y="75"/>
                </a:cxn>
                <a:cxn ang="0">
                  <a:pos x="73" y="0"/>
                </a:cxn>
              </a:cxnLst>
              <a:rect l="0" t="0" r="r" b="b"/>
              <a:pathLst>
                <a:path w="147" h="150">
                  <a:moveTo>
                    <a:pt x="73" y="0"/>
                  </a:moveTo>
                  <a:lnTo>
                    <a:pt x="147" y="75"/>
                  </a:lnTo>
                  <a:lnTo>
                    <a:pt x="73" y="150"/>
                  </a:lnTo>
                  <a:lnTo>
                    <a:pt x="0" y="75"/>
                  </a:lnTo>
                  <a:lnTo>
                    <a:pt x="7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3" name="Rectangle 63"/>
            <p:cNvSpPr>
              <a:spLocks noChangeArrowheads="1"/>
            </p:cNvSpPr>
            <p:nvPr/>
          </p:nvSpPr>
          <p:spPr bwMode="auto">
            <a:xfrm>
              <a:off x="3495" y="3884"/>
              <a:ext cx="92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Answered functions</a:t>
              </a:r>
              <a:endParaRPr lang="en-US" altLang="ja-JP" sz="1400"/>
            </a:p>
          </p:txBody>
        </p:sp>
      </p:grpSp>
      <p:sp>
        <p:nvSpPr>
          <p:cNvPr id="153664" name="Rectangle 64"/>
          <p:cNvSpPr>
            <a:spLocks noChangeArrowheads="1"/>
          </p:cNvSpPr>
          <p:nvPr/>
        </p:nvSpPr>
        <p:spPr bwMode="auto">
          <a:xfrm rot="16200000">
            <a:off x="3338512" y="4248151"/>
            <a:ext cx="18002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ja-JP" sz="1500">
                <a:solidFill>
                  <a:srgbClr val="FFFFFF"/>
                </a:solidFill>
                <a:latin typeface="ﾅ・ｴ･ｷ･ﾃ･ｯ" charset="-128"/>
                <a:ea typeface="ﾅ・ｴ･ｷ･ﾃ･ｯ" charset="-128"/>
              </a:rPr>
              <a:t>the number of persons</a:t>
            </a:r>
            <a:endParaRPr lang="en-US" altLang="ja-JP" sz="1800"/>
          </a:p>
        </p:txBody>
      </p:sp>
      <p:sp>
        <p:nvSpPr>
          <p:cNvPr id="153665" name="Text Box 65"/>
          <p:cNvSpPr txBox="1">
            <a:spLocks noChangeArrowheads="1"/>
          </p:cNvSpPr>
          <p:nvPr/>
        </p:nvSpPr>
        <p:spPr bwMode="auto">
          <a:xfrm>
            <a:off x="0" y="2636838"/>
            <a:ext cx="2813050" cy="4413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 algn="l">
              <a:lnSpc>
                <a:spcPct val="127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ja-JP" sz="1800" b="1"/>
              <a:t>Explained functions</a:t>
            </a:r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7700963" y="2565400"/>
            <a:ext cx="1443037" cy="538163"/>
            <a:chOff x="4851" y="2093"/>
            <a:chExt cx="909" cy="295"/>
          </a:xfrm>
        </p:grpSpPr>
        <p:sp>
          <p:nvSpPr>
            <p:cNvPr id="153667" name="Rectangle 67"/>
            <p:cNvSpPr>
              <a:spLocks noChangeArrowheads="1"/>
            </p:cNvSpPr>
            <p:nvPr/>
          </p:nvSpPr>
          <p:spPr bwMode="auto">
            <a:xfrm>
              <a:off x="4851" y="2093"/>
              <a:ext cx="909" cy="295"/>
            </a:xfrm>
            <a:prstGeom prst="rect">
              <a:avLst/>
            </a:prstGeom>
            <a:solidFill>
              <a:srgbClr val="D9D9D9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8" name="Freeform 68"/>
            <p:cNvSpPr>
              <a:spLocks/>
            </p:cNvSpPr>
            <p:nvPr/>
          </p:nvSpPr>
          <p:spPr bwMode="auto">
            <a:xfrm>
              <a:off x="4851" y="2093"/>
              <a:ext cx="909" cy="295"/>
            </a:xfrm>
            <a:custGeom>
              <a:avLst/>
              <a:gdLst/>
              <a:ahLst/>
              <a:cxnLst>
                <a:cxn ang="0">
                  <a:pos x="1277" y="1006"/>
                </a:cxn>
                <a:cxn ang="0">
                  <a:pos x="0" y="1006"/>
                </a:cxn>
                <a:cxn ang="0">
                  <a:pos x="0" y="0"/>
                </a:cxn>
                <a:cxn ang="0">
                  <a:pos x="2554" y="0"/>
                </a:cxn>
                <a:cxn ang="0">
                  <a:pos x="2554" y="1006"/>
                </a:cxn>
                <a:cxn ang="0">
                  <a:pos x="1277" y="1006"/>
                </a:cxn>
              </a:cxnLst>
              <a:rect l="0" t="0" r="r" b="b"/>
              <a:pathLst>
                <a:path w="2554" h="1006">
                  <a:moveTo>
                    <a:pt x="1277" y="1006"/>
                  </a:moveTo>
                  <a:lnTo>
                    <a:pt x="0" y="1006"/>
                  </a:lnTo>
                  <a:lnTo>
                    <a:pt x="0" y="0"/>
                  </a:lnTo>
                  <a:lnTo>
                    <a:pt x="2554" y="0"/>
                  </a:lnTo>
                  <a:lnTo>
                    <a:pt x="2554" y="1006"/>
                  </a:lnTo>
                  <a:lnTo>
                    <a:pt x="1277" y="10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69" name="Rectangle 69"/>
            <p:cNvSpPr>
              <a:spLocks noChangeArrowheads="1"/>
            </p:cNvSpPr>
            <p:nvPr/>
          </p:nvSpPr>
          <p:spPr bwMode="auto">
            <a:xfrm>
              <a:off x="4876" y="2138"/>
              <a:ext cx="41" cy="46"/>
            </a:xfrm>
            <a:prstGeom prst="rect">
              <a:avLst/>
            </a:prstGeom>
            <a:solidFill>
              <a:srgbClr val="FF6F00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70" name="Rectangle 70"/>
            <p:cNvSpPr>
              <a:spLocks noChangeArrowheads="1"/>
            </p:cNvSpPr>
            <p:nvPr/>
          </p:nvSpPr>
          <p:spPr bwMode="auto">
            <a:xfrm>
              <a:off x="4876" y="2138"/>
              <a:ext cx="41" cy="4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71" name="Rectangle 71"/>
            <p:cNvSpPr>
              <a:spLocks noChangeArrowheads="1"/>
            </p:cNvSpPr>
            <p:nvPr/>
          </p:nvSpPr>
          <p:spPr bwMode="auto">
            <a:xfrm>
              <a:off x="4967" y="2093"/>
              <a:ext cx="554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Our method</a:t>
              </a:r>
              <a:endParaRPr lang="en-US" altLang="ja-JP" sz="1400"/>
            </a:p>
          </p:txBody>
        </p:sp>
        <p:sp>
          <p:nvSpPr>
            <p:cNvPr id="153672" name="Freeform 72"/>
            <p:cNvSpPr>
              <a:spLocks/>
            </p:cNvSpPr>
            <p:nvPr/>
          </p:nvSpPr>
          <p:spPr bwMode="auto">
            <a:xfrm>
              <a:off x="4878" y="2297"/>
              <a:ext cx="41" cy="46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162" y="83"/>
                </a:cxn>
                <a:cxn ang="0">
                  <a:pos x="81" y="166"/>
                </a:cxn>
                <a:cxn ang="0">
                  <a:pos x="0" y="83"/>
                </a:cxn>
                <a:cxn ang="0">
                  <a:pos x="81" y="0"/>
                </a:cxn>
              </a:cxnLst>
              <a:rect l="0" t="0" r="r" b="b"/>
              <a:pathLst>
                <a:path w="162" h="166">
                  <a:moveTo>
                    <a:pt x="81" y="0"/>
                  </a:moveTo>
                  <a:lnTo>
                    <a:pt x="162" y="83"/>
                  </a:lnTo>
                  <a:lnTo>
                    <a:pt x="81" y="166"/>
                  </a:lnTo>
                  <a:lnTo>
                    <a:pt x="0" y="8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800080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73" name="Freeform 73"/>
            <p:cNvSpPr>
              <a:spLocks/>
            </p:cNvSpPr>
            <p:nvPr/>
          </p:nvSpPr>
          <p:spPr bwMode="auto">
            <a:xfrm>
              <a:off x="4878" y="2297"/>
              <a:ext cx="41" cy="46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162" y="83"/>
                </a:cxn>
                <a:cxn ang="0">
                  <a:pos x="81" y="166"/>
                </a:cxn>
                <a:cxn ang="0">
                  <a:pos x="0" y="83"/>
                </a:cxn>
                <a:cxn ang="0">
                  <a:pos x="81" y="0"/>
                </a:cxn>
              </a:cxnLst>
              <a:rect l="0" t="0" r="r" b="b"/>
              <a:pathLst>
                <a:path w="162" h="166">
                  <a:moveTo>
                    <a:pt x="81" y="0"/>
                  </a:moveTo>
                  <a:lnTo>
                    <a:pt x="162" y="83"/>
                  </a:lnTo>
                  <a:lnTo>
                    <a:pt x="81" y="166"/>
                  </a:lnTo>
                  <a:lnTo>
                    <a:pt x="0" y="83"/>
                  </a:lnTo>
                  <a:lnTo>
                    <a:pt x="8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674" name="Rectangle 74"/>
            <p:cNvSpPr>
              <a:spLocks noChangeArrowheads="1"/>
            </p:cNvSpPr>
            <p:nvPr/>
          </p:nvSpPr>
          <p:spPr bwMode="auto">
            <a:xfrm>
              <a:off x="4967" y="2261"/>
              <a:ext cx="373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ja-JP" sz="1400">
                  <a:solidFill>
                    <a:srgbClr val="000000"/>
                  </a:solidFill>
                  <a:latin typeface="ﾅ・ｴ･ｷ･ﾃ･ｯ" charset="-128"/>
                  <a:ea typeface="ﾅ・ｴ･ｷ･ﾃ･ｯ" charset="-128"/>
                </a:rPr>
                <a:t>Robovie</a:t>
              </a:r>
              <a:endParaRPr lang="en-US" altLang="ja-JP" sz="1400"/>
            </a:p>
          </p:txBody>
        </p:sp>
      </p:grpSp>
      <p:sp>
        <p:nvSpPr>
          <p:cNvPr id="153676" name="Freeform 76"/>
          <p:cNvSpPr>
            <a:spLocks/>
          </p:cNvSpPr>
          <p:nvPr/>
        </p:nvSpPr>
        <p:spPr bwMode="auto">
          <a:xfrm>
            <a:off x="534988" y="3230563"/>
            <a:ext cx="4319587" cy="2573337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5912" y="0"/>
              </a:cxn>
              <a:cxn ang="0">
                <a:pos x="6051" y="124"/>
              </a:cxn>
              <a:cxn ang="0">
                <a:pos x="6051" y="3482"/>
              </a:cxn>
              <a:cxn ang="0">
                <a:pos x="5912" y="3607"/>
              </a:cxn>
              <a:cxn ang="0">
                <a:pos x="138" y="3607"/>
              </a:cxn>
              <a:cxn ang="0">
                <a:pos x="0" y="3482"/>
              </a:cxn>
              <a:cxn ang="0">
                <a:pos x="0" y="124"/>
              </a:cxn>
              <a:cxn ang="0">
                <a:pos x="138" y="0"/>
              </a:cxn>
            </a:cxnLst>
            <a:rect l="0" t="0" r="r" b="b"/>
            <a:pathLst>
              <a:path w="6051" h="3607">
                <a:moveTo>
                  <a:pt x="138" y="0"/>
                </a:moveTo>
                <a:lnTo>
                  <a:pt x="5912" y="0"/>
                </a:lnTo>
                <a:cubicBezTo>
                  <a:pt x="5989" y="0"/>
                  <a:pt x="6051" y="55"/>
                  <a:pt x="6051" y="124"/>
                </a:cubicBezTo>
                <a:lnTo>
                  <a:pt x="6051" y="3482"/>
                </a:lnTo>
                <a:cubicBezTo>
                  <a:pt x="6051" y="3551"/>
                  <a:pt x="5989" y="3607"/>
                  <a:pt x="5912" y="3607"/>
                </a:cubicBezTo>
                <a:lnTo>
                  <a:pt x="138" y="3607"/>
                </a:lnTo>
                <a:cubicBezTo>
                  <a:pt x="62" y="3607"/>
                  <a:pt x="0" y="3551"/>
                  <a:pt x="0" y="3482"/>
                </a:cubicBezTo>
                <a:lnTo>
                  <a:pt x="0" y="124"/>
                </a:lnTo>
                <a:cubicBezTo>
                  <a:pt x="0" y="55"/>
                  <a:pt x="62" y="0"/>
                  <a:pt x="138" y="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77" name="Line 77"/>
          <p:cNvSpPr>
            <a:spLocks noChangeShapeType="1"/>
          </p:cNvSpPr>
          <p:nvPr/>
        </p:nvSpPr>
        <p:spPr bwMode="auto">
          <a:xfrm>
            <a:off x="300038" y="5799138"/>
            <a:ext cx="4549775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78" name="Line 78"/>
          <p:cNvSpPr>
            <a:spLocks noChangeShapeType="1"/>
          </p:cNvSpPr>
          <p:nvPr/>
        </p:nvSpPr>
        <p:spPr bwMode="auto">
          <a:xfrm>
            <a:off x="528638" y="5421313"/>
            <a:ext cx="4094162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79" name="Line 79"/>
          <p:cNvSpPr>
            <a:spLocks noChangeShapeType="1"/>
          </p:cNvSpPr>
          <p:nvPr/>
        </p:nvSpPr>
        <p:spPr bwMode="auto">
          <a:xfrm>
            <a:off x="528638" y="5019675"/>
            <a:ext cx="4094162" cy="1588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0" name="Line 80"/>
          <p:cNvSpPr>
            <a:spLocks noChangeShapeType="1"/>
          </p:cNvSpPr>
          <p:nvPr/>
        </p:nvSpPr>
        <p:spPr bwMode="auto">
          <a:xfrm>
            <a:off x="528638" y="4616450"/>
            <a:ext cx="4094162" cy="1588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1" name="Line 81"/>
          <p:cNvSpPr>
            <a:spLocks noChangeShapeType="1"/>
          </p:cNvSpPr>
          <p:nvPr/>
        </p:nvSpPr>
        <p:spPr bwMode="auto">
          <a:xfrm>
            <a:off x="528638" y="4213225"/>
            <a:ext cx="4094162" cy="1588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2" name="Line 82"/>
          <p:cNvSpPr>
            <a:spLocks noChangeShapeType="1"/>
          </p:cNvSpPr>
          <p:nvPr/>
        </p:nvSpPr>
        <p:spPr bwMode="auto">
          <a:xfrm>
            <a:off x="528638" y="3811588"/>
            <a:ext cx="4094162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3" name="Line 83"/>
          <p:cNvSpPr>
            <a:spLocks noChangeShapeType="1"/>
          </p:cNvSpPr>
          <p:nvPr/>
        </p:nvSpPr>
        <p:spPr bwMode="auto">
          <a:xfrm>
            <a:off x="300038" y="5799138"/>
            <a:ext cx="4549775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4" name="Line 84"/>
          <p:cNvSpPr>
            <a:spLocks noChangeShapeType="1"/>
          </p:cNvSpPr>
          <p:nvPr/>
        </p:nvSpPr>
        <p:spPr bwMode="auto">
          <a:xfrm>
            <a:off x="300038" y="5799138"/>
            <a:ext cx="4549775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5" name="Line 85"/>
          <p:cNvSpPr>
            <a:spLocks noChangeShapeType="1"/>
          </p:cNvSpPr>
          <p:nvPr/>
        </p:nvSpPr>
        <p:spPr bwMode="auto">
          <a:xfrm flipV="1">
            <a:off x="317500" y="5741988"/>
            <a:ext cx="1588" cy="50800"/>
          </a:xfrm>
          <a:prstGeom prst="line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6" name="Freeform 86"/>
          <p:cNvSpPr>
            <a:spLocks/>
          </p:cNvSpPr>
          <p:nvPr/>
        </p:nvSpPr>
        <p:spPr bwMode="auto">
          <a:xfrm>
            <a:off x="1039813" y="3962400"/>
            <a:ext cx="1023937" cy="1836738"/>
          </a:xfrm>
          <a:custGeom>
            <a:avLst/>
            <a:gdLst/>
            <a:ahLst/>
            <a:cxnLst>
              <a:cxn ang="0">
                <a:pos x="717" y="2575"/>
              </a:cxn>
              <a:cxn ang="0">
                <a:pos x="0" y="2575"/>
              </a:cxn>
              <a:cxn ang="0">
                <a:pos x="0" y="0"/>
              </a:cxn>
              <a:cxn ang="0">
                <a:pos x="1434" y="0"/>
              </a:cxn>
              <a:cxn ang="0">
                <a:pos x="1434" y="2575"/>
              </a:cxn>
              <a:cxn ang="0">
                <a:pos x="717" y="2575"/>
              </a:cxn>
            </a:cxnLst>
            <a:rect l="0" t="0" r="r" b="b"/>
            <a:pathLst>
              <a:path w="1434" h="2575">
                <a:moveTo>
                  <a:pt x="717" y="2575"/>
                </a:moveTo>
                <a:lnTo>
                  <a:pt x="0" y="2575"/>
                </a:lnTo>
                <a:lnTo>
                  <a:pt x="0" y="0"/>
                </a:lnTo>
                <a:lnTo>
                  <a:pt x="1434" y="0"/>
                </a:lnTo>
                <a:lnTo>
                  <a:pt x="1434" y="2575"/>
                </a:lnTo>
                <a:lnTo>
                  <a:pt x="717" y="2575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7" name="Freeform 87"/>
          <p:cNvSpPr>
            <a:spLocks/>
          </p:cNvSpPr>
          <p:nvPr/>
        </p:nvSpPr>
        <p:spPr bwMode="auto">
          <a:xfrm>
            <a:off x="3087688" y="4760913"/>
            <a:ext cx="1023937" cy="1038225"/>
          </a:xfrm>
          <a:custGeom>
            <a:avLst/>
            <a:gdLst/>
            <a:ahLst/>
            <a:cxnLst>
              <a:cxn ang="0">
                <a:pos x="717" y="1456"/>
              </a:cxn>
              <a:cxn ang="0">
                <a:pos x="0" y="1456"/>
              </a:cxn>
              <a:cxn ang="0">
                <a:pos x="0" y="0"/>
              </a:cxn>
              <a:cxn ang="0">
                <a:pos x="1434" y="0"/>
              </a:cxn>
              <a:cxn ang="0">
                <a:pos x="1434" y="1456"/>
              </a:cxn>
              <a:cxn ang="0">
                <a:pos x="717" y="1456"/>
              </a:cxn>
            </a:cxnLst>
            <a:rect l="0" t="0" r="r" b="b"/>
            <a:pathLst>
              <a:path w="1434" h="1456">
                <a:moveTo>
                  <a:pt x="717" y="1456"/>
                </a:moveTo>
                <a:lnTo>
                  <a:pt x="0" y="1456"/>
                </a:lnTo>
                <a:lnTo>
                  <a:pt x="0" y="0"/>
                </a:lnTo>
                <a:lnTo>
                  <a:pt x="1434" y="0"/>
                </a:lnTo>
                <a:lnTo>
                  <a:pt x="1434" y="1456"/>
                </a:lnTo>
                <a:lnTo>
                  <a:pt x="717" y="1456"/>
                </a:lnTo>
              </a:path>
            </a:pathLst>
          </a:custGeom>
          <a:solidFill>
            <a:srgbClr val="FF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8" name="Freeform 88"/>
          <p:cNvSpPr>
            <a:spLocks noEditPoints="1"/>
          </p:cNvSpPr>
          <p:nvPr/>
        </p:nvSpPr>
        <p:spPr bwMode="auto">
          <a:xfrm>
            <a:off x="617538" y="6270625"/>
            <a:ext cx="7937" cy="9525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0" y="0"/>
              </a:cxn>
              <a:cxn ang="0">
                <a:pos x="5" y="0"/>
              </a:cxn>
              <a:cxn ang="0">
                <a:pos x="8" y="1"/>
              </a:cxn>
              <a:cxn ang="0">
                <a:pos x="10" y="1"/>
              </a:cxn>
              <a:cxn ang="0">
                <a:pos x="11" y="4"/>
              </a:cxn>
              <a:cxn ang="0">
                <a:pos x="12" y="7"/>
              </a:cxn>
              <a:cxn ang="0">
                <a:pos x="11" y="10"/>
              </a:cxn>
              <a:cxn ang="0">
                <a:pos x="10" y="12"/>
              </a:cxn>
              <a:cxn ang="0">
                <a:pos x="9" y="13"/>
              </a:cxn>
              <a:cxn ang="0">
                <a:pos x="8" y="14"/>
              </a:cxn>
              <a:cxn ang="0">
                <a:pos x="5" y="14"/>
              </a:cxn>
              <a:cxn ang="0">
                <a:pos x="0" y="14"/>
              </a:cxn>
              <a:cxn ang="0">
                <a:pos x="2" y="12"/>
              </a:cxn>
              <a:cxn ang="0">
                <a:pos x="5" y="12"/>
              </a:cxn>
              <a:cxn ang="0">
                <a:pos x="7" y="12"/>
              </a:cxn>
              <a:cxn ang="0">
                <a:pos x="8" y="11"/>
              </a:cxn>
              <a:cxn ang="0">
                <a:pos x="9" y="10"/>
              </a:cxn>
              <a:cxn ang="0">
                <a:pos x="10" y="7"/>
              </a:cxn>
              <a:cxn ang="0">
                <a:pos x="9" y="4"/>
              </a:cxn>
              <a:cxn ang="0">
                <a:pos x="7" y="2"/>
              </a:cxn>
              <a:cxn ang="0">
                <a:pos x="5" y="2"/>
              </a:cxn>
              <a:cxn ang="0">
                <a:pos x="2" y="2"/>
              </a:cxn>
              <a:cxn ang="0">
                <a:pos x="2" y="12"/>
              </a:cxn>
            </a:cxnLst>
            <a:rect l="0" t="0" r="r" b="b"/>
            <a:pathLst>
              <a:path w="12" h="14">
                <a:moveTo>
                  <a:pt x="0" y="14"/>
                </a:moveTo>
                <a:lnTo>
                  <a:pt x="0" y="0"/>
                </a:lnTo>
                <a:lnTo>
                  <a:pt x="5" y="0"/>
                </a:lnTo>
                <a:cubicBezTo>
                  <a:pt x="6" y="0"/>
                  <a:pt x="7" y="0"/>
                  <a:pt x="8" y="1"/>
                </a:cubicBezTo>
                <a:cubicBezTo>
                  <a:pt x="8" y="1"/>
                  <a:pt x="9" y="1"/>
                  <a:pt x="10" y="1"/>
                </a:cubicBezTo>
                <a:cubicBezTo>
                  <a:pt x="10" y="2"/>
                  <a:pt x="11" y="3"/>
                  <a:pt x="11" y="4"/>
                </a:cubicBezTo>
                <a:cubicBezTo>
                  <a:pt x="11" y="5"/>
                  <a:pt x="12" y="6"/>
                  <a:pt x="12" y="7"/>
                </a:cubicBezTo>
                <a:cubicBezTo>
                  <a:pt x="12" y="8"/>
                  <a:pt x="12" y="9"/>
                  <a:pt x="11" y="10"/>
                </a:cubicBezTo>
                <a:cubicBezTo>
                  <a:pt x="11" y="11"/>
                  <a:pt x="11" y="11"/>
                  <a:pt x="10" y="12"/>
                </a:cubicBezTo>
                <a:cubicBezTo>
                  <a:pt x="10" y="12"/>
                  <a:pt x="10" y="13"/>
                  <a:pt x="9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7" y="14"/>
                  <a:pt x="6" y="14"/>
                  <a:pt x="5" y="14"/>
                </a:cubicBezTo>
                <a:lnTo>
                  <a:pt x="0" y="14"/>
                </a:lnTo>
                <a:close/>
                <a:moveTo>
                  <a:pt x="2" y="12"/>
                </a:moveTo>
                <a:lnTo>
                  <a:pt x="5" y="12"/>
                </a:lnTo>
                <a:cubicBezTo>
                  <a:pt x="6" y="12"/>
                  <a:pt x="7" y="12"/>
                  <a:pt x="7" y="12"/>
                </a:cubicBezTo>
                <a:cubicBezTo>
                  <a:pt x="8" y="12"/>
                  <a:pt x="8" y="12"/>
                  <a:pt x="8" y="11"/>
                </a:cubicBezTo>
                <a:cubicBezTo>
                  <a:pt x="9" y="11"/>
                  <a:pt x="9" y="10"/>
                  <a:pt x="9" y="10"/>
                </a:cubicBezTo>
                <a:cubicBezTo>
                  <a:pt x="10" y="9"/>
                  <a:pt x="10" y="8"/>
                  <a:pt x="10" y="7"/>
                </a:cubicBezTo>
                <a:cubicBezTo>
                  <a:pt x="10" y="6"/>
                  <a:pt x="10" y="5"/>
                  <a:pt x="9" y="4"/>
                </a:cubicBezTo>
                <a:cubicBezTo>
                  <a:pt x="9" y="3"/>
                  <a:pt x="8" y="2"/>
                  <a:pt x="7" y="2"/>
                </a:cubicBezTo>
                <a:cubicBezTo>
                  <a:pt x="7" y="2"/>
                  <a:pt x="6" y="2"/>
                  <a:pt x="5" y="2"/>
                </a:cubicBezTo>
                <a:lnTo>
                  <a:pt x="2" y="2"/>
                </a:lnTo>
                <a:lnTo>
                  <a:pt x="2" y="1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89" name="Freeform 89"/>
          <p:cNvSpPr>
            <a:spLocks noEditPoints="1"/>
          </p:cNvSpPr>
          <p:nvPr/>
        </p:nvSpPr>
        <p:spPr bwMode="auto">
          <a:xfrm>
            <a:off x="627063" y="6270625"/>
            <a:ext cx="1587" cy="9525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0"/>
              </a:cxn>
              <a:cxn ang="0">
                <a:pos x="2" y="0"/>
              </a:cxn>
              <a:cxn ang="0">
                <a:pos x="2" y="2"/>
              </a:cxn>
              <a:cxn ang="0">
                <a:pos x="0" y="2"/>
              </a:cxn>
              <a:cxn ang="0">
                <a:pos x="0" y="14"/>
              </a:cxn>
              <a:cxn ang="0">
                <a:pos x="0" y="4"/>
              </a:cxn>
              <a:cxn ang="0">
                <a:pos x="2" y="4"/>
              </a:cxn>
              <a:cxn ang="0">
                <a:pos x="2" y="14"/>
              </a:cxn>
              <a:cxn ang="0">
                <a:pos x="0" y="14"/>
              </a:cxn>
            </a:cxnLst>
            <a:rect l="0" t="0" r="r" b="b"/>
            <a:pathLst>
              <a:path w="2" h="14">
                <a:moveTo>
                  <a:pt x="0" y="2"/>
                </a:moveTo>
                <a:lnTo>
                  <a:pt x="0" y="0"/>
                </a:lnTo>
                <a:lnTo>
                  <a:pt x="2" y="0"/>
                </a:lnTo>
                <a:lnTo>
                  <a:pt x="2" y="2"/>
                </a:lnTo>
                <a:lnTo>
                  <a:pt x="0" y="2"/>
                </a:lnTo>
                <a:close/>
                <a:moveTo>
                  <a:pt x="0" y="14"/>
                </a:moveTo>
                <a:lnTo>
                  <a:pt x="0" y="4"/>
                </a:lnTo>
                <a:lnTo>
                  <a:pt x="2" y="4"/>
                </a:lnTo>
                <a:lnTo>
                  <a:pt x="2" y="14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0" name="Freeform 90"/>
          <p:cNvSpPr>
            <a:spLocks/>
          </p:cNvSpPr>
          <p:nvPr/>
        </p:nvSpPr>
        <p:spPr bwMode="auto">
          <a:xfrm>
            <a:off x="628650" y="6272213"/>
            <a:ext cx="7938" cy="7937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2" y="7"/>
              </a:cxn>
              <a:cxn ang="0">
                <a:pos x="3" y="8"/>
              </a:cxn>
              <a:cxn ang="0">
                <a:pos x="5" y="9"/>
              </a:cxn>
              <a:cxn ang="0">
                <a:pos x="6" y="8"/>
              </a:cxn>
              <a:cxn ang="0">
                <a:pos x="7" y="7"/>
              </a:cxn>
              <a:cxn ang="0">
                <a:pos x="6" y="6"/>
              </a:cxn>
              <a:cxn ang="0">
                <a:pos x="5" y="6"/>
              </a:cxn>
              <a:cxn ang="0">
                <a:pos x="2" y="5"/>
              </a:cxn>
              <a:cxn ang="0">
                <a:pos x="1" y="4"/>
              </a:cxn>
              <a:cxn ang="0">
                <a:pos x="1" y="3"/>
              </a:cxn>
              <a:cxn ang="0">
                <a:pos x="1" y="1"/>
              </a:cxn>
              <a:cxn ang="0">
                <a:pos x="2" y="1"/>
              </a:cxn>
              <a:cxn ang="0">
                <a:pos x="3" y="0"/>
              </a:cxn>
              <a:cxn ang="0">
                <a:pos x="4" y="0"/>
              </a:cxn>
              <a:cxn ang="0">
                <a:pos x="6" y="0"/>
              </a:cxn>
              <a:cxn ang="0">
                <a:pos x="8" y="1"/>
              </a:cxn>
              <a:cxn ang="0">
                <a:pos x="8" y="3"/>
              </a:cxn>
              <a:cxn ang="0">
                <a:pos x="7" y="3"/>
              </a:cxn>
              <a:cxn ang="0">
                <a:pos x="6" y="2"/>
              </a:cxn>
              <a:cxn ang="0">
                <a:pos x="4" y="1"/>
              </a:cxn>
              <a:cxn ang="0">
                <a:pos x="3" y="2"/>
              </a:cxn>
              <a:cxn ang="0">
                <a:pos x="2" y="3"/>
              </a:cxn>
              <a:cxn ang="0">
                <a:pos x="3" y="3"/>
              </a:cxn>
              <a:cxn ang="0">
                <a:pos x="3" y="4"/>
              </a:cxn>
              <a:cxn ang="0">
                <a:pos x="5" y="4"/>
              </a:cxn>
              <a:cxn ang="0">
                <a:pos x="7" y="5"/>
              </a:cxn>
              <a:cxn ang="0">
                <a:pos x="8" y="6"/>
              </a:cxn>
              <a:cxn ang="0">
                <a:pos x="9" y="7"/>
              </a:cxn>
              <a:cxn ang="0">
                <a:pos x="8" y="9"/>
              </a:cxn>
              <a:cxn ang="0">
                <a:pos x="7" y="10"/>
              </a:cxn>
              <a:cxn ang="0">
                <a:pos x="5" y="10"/>
              </a:cxn>
              <a:cxn ang="0">
                <a:pos x="2" y="9"/>
              </a:cxn>
              <a:cxn ang="0">
                <a:pos x="0" y="7"/>
              </a:cxn>
              <a:cxn ang="0">
                <a:pos x="0" y="7"/>
              </a:cxn>
            </a:cxnLst>
            <a:rect l="0" t="0" r="r" b="b"/>
            <a:pathLst>
              <a:path w="9" h="10">
                <a:moveTo>
                  <a:pt x="0" y="7"/>
                </a:moveTo>
                <a:lnTo>
                  <a:pt x="2" y="7"/>
                </a:lnTo>
                <a:cubicBezTo>
                  <a:pt x="2" y="7"/>
                  <a:pt x="2" y="8"/>
                  <a:pt x="3" y="8"/>
                </a:cubicBezTo>
                <a:cubicBezTo>
                  <a:pt x="3" y="9"/>
                  <a:pt x="4" y="9"/>
                  <a:pt x="5" y="9"/>
                </a:cubicBezTo>
                <a:cubicBezTo>
                  <a:pt x="5" y="9"/>
                  <a:pt x="6" y="9"/>
                  <a:pt x="6" y="8"/>
                </a:cubicBezTo>
                <a:cubicBezTo>
                  <a:pt x="7" y="8"/>
                  <a:pt x="7" y="8"/>
                  <a:pt x="7" y="7"/>
                </a:cubicBezTo>
                <a:cubicBezTo>
                  <a:pt x="7" y="7"/>
                  <a:pt x="7" y="7"/>
                  <a:pt x="6" y="6"/>
                </a:cubicBezTo>
                <a:cubicBezTo>
                  <a:pt x="6" y="6"/>
                  <a:pt x="6" y="6"/>
                  <a:pt x="5" y="6"/>
                </a:cubicBezTo>
                <a:cubicBezTo>
                  <a:pt x="4" y="5"/>
                  <a:pt x="3" y="5"/>
                  <a:pt x="2" y="5"/>
                </a:cubicBezTo>
                <a:cubicBezTo>
                  <a:pt x="2" y="5"/>
                  <a:pt x="1" y="4"/>
                  <a:pt x="1" y="4"/>
                </a:cubicBezTo>
                <a:cubicBezTo>
                  <a:pt x="1" y="4"/>
                  <a:pt x="1" y="3"/>
                  <a:pt x="1" y="3"/>
                </a:cubicBezTo>
                <a:cubicBezTo>
                  <a:pt x="1" y="2"/>
                  <a:pt x="1" y="2"/>
                  <a:pt x="1" y="1"/>
                </a:cubicBezTo>
                <a:cubicBezTo>
                  <a:pt x="1" y="1"/>
                  <a:pt x="2" y="1"/>
                  <a:pt x="2" y="1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7" y="1"/>
                  <a:pt x="8" y="1"/>
                </a:cubicBezTo>
                <a:cubicBezTo>
                  <a:pt x="8" y="1"/>
                  <a:pt x="8" y="2"/>
                  <a:pt x="8" y="3"/>
                </a:cubicBezTo>
                <a:lnTo>
                  <a:pt x="7" y="3"/>
                </a:lnTo>
                <a:cubicBezTo>
                  <a:pt x="7" y="2"/>
                  <a:pt x="6" y="2"/>
                  <a:pt x="6" y="2"/>
                </a:cubicBezTo>
                <a:cubicBezTo>
                  <a:pt x="6" y="1"/>
                  <a:pt x="5" y="1"/>
                  <a:pt x="4" y="1"/>
                </a:cubicBezTo>
                <a:cubicBezTo>
                  <a:pt x="4" y="1"/>
                  <a:pt x="3" y="1"/>
                  <a:pt x="3" y="2"/>
                </a:cubicBezTo>
                <a:cubicBezTo>
                  <a:pt x="3" y="2"/>
                  <a:pt x="2" y="2"/>
                  <a:pt x="2" y="3"/>
                </a:cubicBezTo>
                <a:cubicBezTo>
                  <a:pt x="2" y="3"/>
                  <a:pt x="2" y="3"/>
                  <a:pt x="3" y="3"/>
                </a:cubicBezTo>
                <a:cubicBezTo>
                  <a:pt x="3" y="3"/>
                  <a:pt x="3" y="3"/>
                  <a:pt x="3" y="4"/>
                </a:cubicBezTo>
                <a:cubicBezTo>
                  <a:pt x="3" y="4"/>
                  <a:pt x="4" y="4"/>
                  <a:pt x="5" y="4"/>
                </a:cubicBezTo>
                <a:cubicBezTo>
                  <a:pt x="6" y="4"/>
                  <a:pt x="7" y="5"/>
                  <a:pt x="7" y="5"/>
                </a:cubicBezTo>
                <a:cubicBezTo>
                  <a:pt x="8" y="5"/>
                  <a:pt x="8" y="5"/>
                  <a:pt x="8" y="6"/>
                </a:cubicBezTo>
                <a:cubicBezTo>
                  <a:pt x="9" y="6"/>
                  <a:pt x="9" y="7"/>
                  <a:pt x="9" y="7"/>
                </a:cubicBezTo>
                <a:cubicBezTo>
                  <a:pt x="9" y="8"/>
                  <a:pt x="8" y="8"/>
                  <a:pt x="8" y="9"/>
                </a:cubicBezTo>
                <a:cubicBezTo>
                  <a:pt x="8" y="9"/>
                  <a:pt x="7" y="10"/>
                  <a:pt x="7" y="10"/>
                </a:cubicBezTo>
                <a:cubicBezTo>
                  <a:pt x="6" y="10"/>
                  <a:pt x="5" y="10"/>
                  <a:pt x="5" y="10"/>
                </a:cubicBezTo>
                <a:cubicBezTo>
                  <a:pt x="3" y="10"/>
                  <a:pt x="2" y="10"/>
                  <a:pt x="2" y="9"/>
                </a:cubicBezTo>
                <a:cubicBezTo>
                  <a:pt x="1" y="9"/>
                  <a:pt x="1" y="8"/>
                  <a:pt x="0" y="7"/>
                </a:cubicBez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1" name="Freeform 91"/>
          <p:cNvSpPr>
            <a:spLocks noEditPoints="1"/>
          </p:cNvSpPr>
          <p:nvPr/>
        </p:nvSpPr>
        <p:spPr bwMode="auto">
          <a:xfrm>
            <a:off x="636588" y="6272213"/>
            <a:ext cx="6350" cy="11112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0" y="0"/>
              </a:cxn>
              <a:cxn ang="0">
                <a:pos x="1" y="0"/>
              </a:cxn>
              <a:cxn ang="0">
                <a:pos x="1" y="1"/>
              </a:cxn>
              <a:cxn ang="0">
                <a:pos x="2" y="0"/>
              </a:cxn>
              <a:cxn ang="0">
                <a:pos x="4" y="0"/>
              </a:cxn>
              <a:cxn ang="0">
                <a:pos x="6" y="1"/>
              </a:cxn>
              <a:cxn ang="0">
                <a:pos x="8" y="2"/>
              </a:cxn>
              <a:cxn ang="0">
                <a:pos x="8" y="5"/>
              </a:cxn>
              <a:cxn ang="0">
                <a:pos x="8" y="8"/>
              </a:cxn>
              <a:cxn ang="0">
                <a:pos x="6" y="10"/>
              </a:cxn>
              <a:cxn ang="0">
                <a:pos x="4" y="10"/>
              </a:cxn>
              <a:cxn ang="0">
                <a:pos x="2" y="10"/>
              </a:cxn>
              <a:cxn ang="0">
                <a:pos x="1" y="9"/>
              </a:cxn>
              <a:cxn ang="0">
                <a:pos x="1" y="14"/>
              </a:cxn>
              <a:cxn ang="0">
                <a:pos x="0" y="14"/>
              </a:cxn>
              <a:cxn ang="0">
                <a:pos x="1" y="5"/>
              </a:cxn>
              <a:cxn ang="0">
                <a:pos x="2" y="8"/>
              </a:cxn>
              <a:cxn ang="0">
                <a:pos x="4" y="9"/>
              </a:cxn>
              <a:cxn ang="0">
                <a:pos x="6" y="8"/>
              </a:cxn>
              <a:cxn ang="0">
                <a:pos x="6" y="5"/>
              </a:cxn>
              <a:cxn ang="0">
                <a:pos x="6" y="2"/>
              </a:cxn>
              <a:cxn ang="0">
                <a:pos x="4" y="1"/>
              </a:cxn>
              <a:cxn ang="0">
                <a:pos x="2" y="2"/>
              </a:cxn>
              <a:cxn ang="0">
                <a:pos x="1" y="5"/>
              </a:cxn>
              <a:cxn ang="0">
                <a:pos x="1" y="5"/>
              </a:cxn>
            </a:cxnLst>
            <a:rect l="0" t="0" r="r" b="b"/>
            <a:pathLst>
              <a:path w="8" h="14">
                <a:moveTo>
                  <a:pt x="0" y="14"/>
                </a:moveTo>
                <a:lnTo>
                  <a:pt x="0" y="0"/>
                </a:lnTo>
                <a:lnTo>
                  <a:pt x="1" y="0"/>
                </a:lnTo>
                <a:lnTo>
                  <a:pt x="1" y="1"/>
                </a:lnTo>
                <a:cubicBezTo>
                  <a:pt x="1" y="1"/>
                  <a:pt x="2" y="0"/>
                  <a:pt x="2" y="0"/>
                </a:cubicBezTo>
                <a:cubicBezTo>
                  <a:pt x="3" y="0"/>
                  <a:pt x="3" y="0"/>
                  <a:pt x="4" y="0"/>
                </a:cubicBezTo>
                <a:cubicBezTo>
                  <a:pt x="5" y="0"/>
                  <a:pt x="6" y="0"/>
                  <a:pt x="6" y="1"/>
                </a:cubicBezTo>
                <a:cubicBezTo>
                  <a:pt x="7" y="1"/>
                  <a:pt x="7" y="2"/>
                  <a:pt x="8" y="2"/>
                </a:cubicBezTo>
                <a:cubicBezTo>
                  <a:pt x="8" y="3"/>
                  <a:pt x="8" y="4"/>
                  <a:pt x="8" y="5"/>
                </a:cubicBezTo>
                <a:cubicBezTo>
                  <a:pt x="8" y="6"/>
                  <a:pt x="8" y="7"/>
                  <a:pt x="8" y="8"/>
                </a:cubicBezTo>
                <a:cubicBezTo>
                  <a:pt x="7" y="9"/>
                  <a:pt x="7" y="9"/>
                  <a:pt x="6" y="10"/>
                </a:cubicBezTo>
                <a:cubicBezTo>
                  <a:pt x="5" y="10"/>
                  <a:pt x="5" y="10"/>
                  <a:pt x="4" y="10"/>
                </a:cubicBezTo>
                <a:cubicBezTo>
                  <a:pt x="3" y="10"/>
                  <a:pt x="3" y="10"/>
                  <a:pt x="2" y="10"/>
                </a:cubicBezTo>
                <a:cubicBezTo>
                  <a:pt x="2" y="10"/>
                  <a:pt x="2" y="9"/>
                  <a:pt x="1" y="9"/>
                </a:cubicBezTo>
                <a:lnTo>
                  <a:pt x="1" y="14"/>
                </a:lnTo>
                <a:lnTo>
                  <a:pt x="0" y="14"/>
                </a:lnTo>
                <a:close/>
                <a:moveTo>
                  <a:pt x="1" y="5"/>
                </a:moveTo>
                <a:cubicBezTo>
                  <a:pt x="1" y="6"/>
                  <a:pt x="1" y="7"/>
                  <a:pt x="2" y="8"/>
                </a:cubicBezTo>
                <a:cubicBezTo>
                  <a:pt x="2" y="9"/>
                  <a:pt x="3" y="9"/>
                  <a:pt x="4" y="9"/>
                </a:cubicBezTo>
                <a:cubicBezTo>
                  <a:pt x="4" y="9"/>
                  <a:pt x="5" y="9"/>
                  <a:pt x="6" y="8"/>
                </a:cubicBezTo>
                <a:cubicBezTo>
                  <a:pt x="6" y="7"/>
                  <a:pt x="6" y="6"/>
                  <a:pt x="6" y="5"/>
                </a:cubicBezTo>
                <a:cubicBezTo>
                  <a:pt x="6" y="4"/>
                  <a:pt x="6" y="3"/>
                  <a:pt x="6" y="2"/>
                </a:cubicBezTo>
                <a:cubicBezTo>
                  <a:pt x="5" y="1"/>
                  <a:pt x="5" y="1"/>
                  <a:pt x="4" y="1"/>
                </a:cubicBezTo>
                <a:cubicBezTo>
                  <a:pt x="3" y="1"/>
                  <a:pt x="2" y="2"/>
                  <a:pt x="2" y="2"/>
                </a:cubicBezTo>
                <a:cubicBezTo>
                  <a:pt x="1" y="3"/>
                  <a:pt x="1" y="4"/>
                  <a:pt x="1" y="5"/>
                </a:cubicBezTo>
                <a:lnTo>
                  <a:pt x="1" y="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2" name="Rectangle 92"/>
          <p:cNvSpPr>
            <a:spLocks noChangeArrowheads="1"/>
          </p:cNvSpPr>
          <p:nvPr/>
        </p:nvSpPr>
        <p:spPr bwMode="auto">
          <a:xfrm>
            <a:off x="644525" y="6270625"/>
            <a:ext cx="1588" cy="9525"/>
          </a:xfrm>
          <a:prstGeom prst="rect">
            <a:avLst/>
          </a:prstGeom>
          <a:solidFill>
            <a:srgbClr val="000000"/>
          </a:soli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3" name="Freeform 93"/>
          <p:cNvSpPr>
            <a:spLocks noEditPoints="1"/>
          </p:cNvSpPr>
          <p:nvPr/>
        </p:nvSpPr>
        <p:spPr bwMode="auto">
          <a:xfrm>
            <a:off x="647700" y="6272213"/>
            <a:ext cx="6350" cy="7937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5" y="10"/>
              </a:cxn>
              <a:cxn ang="0">
                <a:pos x="3" y="10"/>
              </a:cxn>
              <a:cxn ang="0">
                <a:pos x="1" y="9"/>
              </a:cxn>
              <a:cxn ang="0">
                <a:pos x="0" y="7"/>
              </a:cxn>
              <a:cxn ang="0">
                <a:pos x="0" y="6"/>
              </a:cxn>
              <a:cxn ang="0">
                <a:pos x="1" y="5"/>
              </a:cxn>
              <a:cxn ang="0">
                <a:pos x="2" y="5"/>
              </a:cxn>
              <a:cxn ang="0">
                <a:pos x="4" y="4"/>
              </a:cxn>
              <a:cxn ang="0">
                <a:pos x="7" y="4"/>
              </a:cxn>
              <a:cxn ang="0">
                <a:pos x="7" y="3"/>
              </a:cxn>
              <a:cxn ang="0">
                <a:pos x="6" y="2"/>
              </a:cxn>
              <a:cxn ang="0">
                <a:pos x="4" y="1"/>
              </a:cxn>
              <a:cxn ang="0">
                <a:pos x="3" y="2"/>
              </a:cxn>
              <a:cxn ang="0">
                <a:pos x="2" y="3"/>
              </a:cxn>
              <a:cxn ang="0">
                <a:pos x="0" y="3"/>
              </a:cxn>
              <a:cxn ang="0">
                <a:pos x="1" y="1"/>
              </a:cxn>
              <a:cxn ang="0">
                <a:pos x="2" y="0"/>
              </a:cxn>
              <a:cxn ang="0">
                <a:pos x="5" y="0"/>
              </a:cxn>
              <a:cxn ang="0">
                <a:pos x="7" y="0"/>
              </a:cxn>
              <a:cxn ang="0">
                <a:pos x="8" y="1"/>
              </a:cxn>
              <a:cxn ang="0">
                <a:pos x="8" y="2"/>
              </a:cxn>
              <a:cxn ang="0">
                <a:pos x="8" y="4"/>
              </a:cxn>
              <a:cxn ang="0">
                <a:pos x="8" y="6"/>
              </a:cxn>
              <a:cxn ang="0">
                <a:pos x="8" y="9"/>
              </a:cxn>
              <a:cxn ang="0">
                <a:pos x="9" y="10"/>
              </a:cxn>
              <a:cxn ang="0">
                <a:pos x="7" y="10"/>
              </a:cxn>
              <a:cxn ang="0">
                <a:pos x="7" y="9"/>
              </a:cxn>
              <a:cxn ang="0">
                <a:pos x="7" y="9"/>
              </a:cxn>
              <a:cxn ang="0">
                <a:pos x="7" y="5"/>
              </a:cxn>
              <a:cxn ang="0">
                <a:pos x="4" y="6"/>
              </a:cxn>
              <a:cxn ang="0">
                <a:pos x="2" y="6"/>
              </a:cxn>
              <a:cxn ang="0">
                <a:pos x="2" y="7"/>
              </a:cxn>
              <a:cxn ang="0">
                <a:pos x="2" y="7"/>
              </a:cxn>
              <a:cxn ang="0">
                <a:pos x="2" y="8"/>
              </a:cxn>
              <a:cxn ang="0">
                <a:pos x="4" y="9"/>
              </a:cxn>
              <a:cxn ang="0">
                <a:pos x="5" y="8"/>
              </a:cxn>
              <a:cxn ang="0">
                <a:pos x="6" y="7"/>
              </a:cxn>
              <a:cxn ang="0">
                <a:pos x="7" y="6"/>
              </a:cxn>
              <a:cxn ang="0">
                <a:pos x="7" y="5"/>
              </a:cxn>
            </a:cxnLst>
            <a:rect l="0" t="0" r="r" b="b"/>
            <a:pathLst>
              <a:path w="9" h="10">
                <a:moveTo>
                  <a:pt x="7" y="9"/>
                </a:moveTo>
                <a:cubicBezTo>
                  <a:pt x="6" y="9"/>
                  <a:pt x="6" y="10"/>
                  <a:pt x="5" y="10"/>
                </a:cubicBezTo>
                <a:cubicBezTo>
                  <a:pt x="4" y="10"/>
                  <a:pt x="4" y="10"/>
                  <a:pt x="3" y="10"/>
                </a:cubicBezTo>
                <a:cubicBezTo>
                  <a:pt x="2" y="10"/>
                  <a:pt x="1" y="10"/>
                  <a:pt x="1" y="9"/>
                </a:cubicBezTo>
                <a:cubicBezTo>
                  <a:pt x="0" y="9"/>
                  <a:pt x="0" y="8"/>
                  <a:pt x="0" y="7"/>
                </a:cubicBezTo>
                <a:cubicBezTo>
                  <a:pt x="0" y="7"/>
                  <a:pt x="0" y="6"/>
                  <a:pt x="0" y="6"/>
                </a:cubicBezTo>
                <a:cubicBezTo>
                  <a:pt x="0" y="6"/>
                  <a:pt x="1" y="5"/>
                  <a:pt x="1" y="5"/>
                </a:cubicBezTo>
                <a:cubicBezTo>
                  <a:pt x="1" y="5"/>
                  <a:pt x="2" y="5"/>
                  <a:pt x="2" y="5"/>
                </a:cubicBezTo>
                <a:cubicBezTo>
                  <a:pt x="3" y="4"/>
                  <a:pt x="3" y="4"/>
                  <a:pt x="4" y="4"/>
                </a:cubicBezTo>
                <a:cubicBezTo>
                  <a:pt x="5" y="4"/>
                  <a:pt x="6" y="4"/>
                  <a:pt x="7" y="4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2"/>
                  <a:pt x="6" y="2"/>
                </a:cubicBezTo>
                <a:cubicBezTo>
                  <a:pt x="6" y="1"/>
                  <a:pt x="5" y="1"/>
                  <a:pt x="4" y="1"/>
                </a:cubicBezTo>
                <a:cubicBezTo>
                  <a:pt x="4" y="1"/>
                  <a:pt x="3" y="1"/>
                  <a:pt x="3" y="2"/>
                </a:cubicBezTo>
                <a:cubicBezTo>
                  <a:pt x="2" y="2"/>
                  <a:pt x="2" y="2"/>
                  <a:pt x="2" y="3"/>
                </a:cubicBezTo>
                <a:lnTo>
                  <a:pt x="0" y="3"/>
                </a:lnTo>
                <a:cubicBezTo>
                  <a:pt x="0" y="2"/>
                  <a:pt x="1" y="2"/>
                  <a:pt x="1" y="1"/>
                </a:cubicBezTo>
                <a:cubicBezTo>
                  <a:pt x="1" y="1"/>
                  <a:pt x="2" y="0"/>
                  <a:pt x="2" y="0"/>
                </a:cubicBezTo>
                <a:cubicBezTo>
                  <a:pt x="3" y="0"/>
                  <a:pt x="4" y="0"/>
                  <a:pt x="5" y="0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1"/>
                  <a:pt x="8" y="1"/>
                </a:cubicBezTo>
                <a:cubicBezTo>
                  <a:pt x="8" y="1"/>
                  <a:pt x="8" y="2"/>
                  <a:pt x="8" y="2"/>
                </a:cubicBezTo>
                <a:cubicBezTo>
                  <a:pt x="8" y="2"/>
                  <a:pt x="8" y="3"/>
                  <a:pt x="8" y="4"/>
                </a:cubicBezTo>
                <a:lnTo>
                  <a:pt x="8" y="6"/>
                </a:lnTo>
                <a:cubicBezTo>
                  <a:pt x="8" y="7"/>
                  <a:pt x="8" y="8"/>
                  <a:pt x="8" y="9"/>
                </a:cubicBezTo>
                <a:cubicBezTo>
                  <a:pt x="9" y="9"/>
                  <a:pt x="9" y="10"/>
                  <a:pt x="9" y="10"/>
                </a:cubicBezTo>
                <a:lnTo>
                  <a:pt x="7" y="10"/>
                </a:lnTo>
                <a:cubicBezTo>
                  <a:pt x="7" y="10"/>
                  <a:pt x="7" y="9"/>
                  <a:pt x="7" y="9"/>
                </a:cubicBezTo>
                <a:lnTo>
                  <a:pt x="7" y="9"/>
                </a:lnTo>
                <a:close/>
                <a:moveTo>
                  <a:pt x="7" y="5"/>
                </a:moveTo>
                <a:cubicBezTo>
                  <a:pt x="6" y="5"/>
                  <a:pt x="5" y="5"/>
                  <a:pt x="4" y="6"/>
                </a:cubicBezTo>
                <a:cubicBezTo>
                  <a:pt x="3" y="6"/>
                  <a:pt x="3" y="6"/>
                  <a:pt x="2" y="6"/>
                </a:cubicBezTo>
                <a:cubicBezTo>
                  <a:pt x="2" y="6"/>
                  <a:pt x="2" y="6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8"/>
                  <a:pt x="2" y="8"/>
                  <a:pt x="2" y="8"/>
                </a:cubicBezTo>
                <a:cubicBezTo>
                  <a:pt x="2" y="9"/>
                  <a:pt x="3" y="9"/>
                  <a:pt x="4" y="9"/>
                </a:cubicBezTo>
                <a:cubicBezTo>
                  <a:pt x="4" y="9"/>
                  <a:pt x="5" y="9"/>
                  <a:pt x="5" y="8"/>
                </a:cubicBezTo>
                <a:cubicBezTo>
                  <a:pt x="6" y="8"/>
                  <a:pt x="6" y="8"/>
                  <a:pt x="6" y="7"/>
                </a:cubicBezTo>
                <a:cubicBezTo>
                  <a:pt x="7" y="7"/>
                  <a:pt x="7" y="6"/>
                  <a:pt x="7" y="6"/>
                </a:cubicBezTo>
                <a:lnTo>
                  <a:pt x="7" y="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4" name="Freeform 94"/>
          <p:cNvSpPr>
            <a:spLocks/>
          </p:cNvSpPr>
          <p:nvPr/>
        </p:nvSpPr>
        <p:spPr bwMode="auto">
          <a:xfrm>
            <a:off x="654050" y="6272213"/>
            <a:ext cx="6350" cy="11112"/>
          </a:xfrm>
          <a:custGeom>
            <a:avLst/>
            <a:gdLst/>
            <a:ahLst/>
            <a:cxnLst>
              <a:cxn ang="0">
                <a:pos x="1" y="14"/>
              </a:cxn>
              <a:cxn ang="0">
                <a:pos x="1" y="12"/>
              </a:cxn>
              <a:cxn ang="0">
                <a:pos x="2" y="12"/>
              </a:cxn>
              <a:cxn ang="0">
                <a:pos x="3" y="12"/>
              </a:cxn>
              <a:cxn ang="0">
                <a:pos x="3" y="12"/>
              </a:cxn>
              <a:cxn ang="0">
                <a:pos x="4" y="10"/>
              </a:cxn>
              <a:cxn ang="0">
                <a:pos x="4" y="10"/>
              </a:cxn>
              <a:cxn ang="0">
                <a:pos x="0" y="0"/>
              </a:cxn>
              <a:cxn ang="0">
                <a:pos x="2" y="0"/>
              </a:cxn>
              <a:cxn ang="0">
                <a:pos x="4" y="6"/>
              </a:cxn>
              <a:cxn ang="0">
                <a:pos x="5" y="8"/>
              </a:cxn>
              <a:cxn ang="0">
                <a:pos x="5" y="6"/>
              </a:cxn>
              <a:cxn ang="0">
                <a:pos x="7" y="0"/>
              </a:cxn>
              <a:cxn ang="0">
                <a:pos x="9" y="0"/>
              </a:cxn>
              <a:cxn ang="0">
                <a:pos x="5" y="10"/>
              </a:cxn>
              <a:cxn ang="0">
                <a:pos x="4" y="12"/>
              </a:cxn>
              <a:cxn ang="0">
                <a:pos x="3" y="14"/>
              </a:cxn>
              <a:cxn ang="0">
                <a:pos x="2" y="14"/>
              </a:cxn>
              <a:cxn ang="0">
                <a:pos x="1" y="14"/>
              </a:cxn>
              <a:cxn ang="0">
                <a:pos x="1" y="14"/>
              </a:cxn>
            </a:cxnLst>
            <a:rect l="0" t="0" r="r" b="b"/>
            <a:pathLst>
              <a:path w="9" h="14">
                <a:moveTo>
                  <a:pt x="1" y="14"/>
                </a:moveTo>
                <a:lnTo>
                  <a:pt x="1" y="12"/>
                </a:lnTo>
                <a:cubicBezTo>
                  <a:pt x="1" y="12"/>
                  <a:pt x="1" y="12"/>
                  <a:pt x="2" y="12"/>
                </a:cubicBezTo>
                <a:cubicBezTo>
                  <a:pt x="2" y="12"/>
                  <a:pt x="2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1"/>
                  <a:pt x="3" y="11"/>
                  <a:pt x="4" y="10"/>
                </a:cubicBezTo>
                <a:cubicBezTo>
                  <a:pt x="4" y="10"/>
                  <a:pt x="4" y="10"/>
                  <a:pt x="4" y="10"/>
                </a:cubicBezTo>
                <a:lnTo>
                  <a:pt x="0" y="0"/>
                </a:lnTo>
                <a:lnTo>
                  <a:pt x="2" y="0"/>
                </a:lnTo>
                <a:lnTo>
                  <a:pt x="4" y="6"/>
                </a:lnTo>
                <a:cubicBezTo>
                  <a:pt x="4" y="7"/>
                  <a:pt x="4" y="7"/>
                  <a:pt x="5" y="8"/>
                </a:cubicBezTo>
                <a:cubicBezTo>
                  <a:pt x="5" y="7"/>
                  <a:pt x="5" y="7"/>
                  <a:pt x="5" y="6"/>
                </a:cubicBezTo>
                <a:lnTo>
                  <a:pt x="7" y="0"/>
                </a:lnTo>
                <a:lnTo>
                  <a:pt x="9" y="0"/>
                </a:lnTo>
                <a:lnTo>
                  <a:pt x="5" y="10"/>
                </a:lnTo>
                <a:cubicBezTo>
                  <a:pt x="5" y="11"/>
                  <a:pt x="5" y="12"/>
                  <a:pt x="4" y="12"/>
                </a:cubicBezTo>
                <a:cubicBezTo>
                  <a:pt x="4" y="13"/>
                  <a:pt x="4" y="13"/>
                  <a:pt x="3" y="14"/>
                </a:cubicBezTo>
                <a:cubicBezTo>
                  <a:pt x="3" y="14"/>
                  <a:pt x="2" y="14"/>
                  <a:pt x="2" y="14"/>
                </a:cubicBezTo>
                <a:cubicBezTo>
                  <a:pt x="2" y="14"/>
                  <a:pt x="1" y="14"/>
                  <a:pt x="1" y="14"/>
                </a:cubicBezTo>
                <a:lnTo>
                  <a:pt x="1" y="1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5" name="Freeform 95"/>
          <p:cNvSpPr>
            <a:spLocks noEditPoints="1"/>
          </p:cNvSpPr>
          <p:nvPr/>
        </p:nvSpPr>
        <p:spPr bwMode="auto">
          <a:xfrm>
            <a:off x="612775" y="5886450"/>
            <a:ext cx="1492250" cy="236538"/>
          </a:xfrm>
          <a:custGeom>
            <a:avLst/>
            <a:gdLst/>
            <a:ahLst/>
            <a:cxnLst>
              <a:cxn ang="0">
                <a:pos x="171" y="22"/>
              </a:cxn>
              <a:cxn ang="0">
                <a:pos x="163" y="240"/>
              </a:cxn>
              <a:cxn ang="0">
                <a:pos x="88" y="226"/>
              </a:cxn>
              <a:cxn ang="0">
                <a:pos x="163" y="64"/>
              </a:cxn>
              <a:cxn ang="0">
                <a:pos x="254" y="36"/>
              </a:cxn>
              <a:cxn ang="0">
                <a:pos x="254" y="257"/>
              </a:cxn>
              <a:cxn ang="0">
                <a:pos x="320" y="201"/>
              </a:cxn>
              <a:cxn ang="0">
                <a:pos x="442" y="205"/>
              </a:cxn>
              <a:cxn ang="0">
                <a:pos x="326" y="120"/>
              </a:cxn>
              <a:cxn ang="0">
                <a:pos x="432" y="73"/>
              </a:cxn>
              <a:cxn ang="0">
                <a:pos x="396" y="92"/>
              </a:cxn>
              <a:cxn ang="0">
                <a:pos x="399" y="144"/>
              </a:cxn>
              <a:cxn ang="0">
                <a:pos x="438" y="253"/>
              </a:cxn>
              <a:cxn ang="0">
                <a:pos x="511" y="328"/>
              </a:cxn>
              <a:cxn ang="0">
                <a:pos x="593" y="66"/>
              </a:cxn>
              <a:cxn ang="0">
                <a:pos x="632" y="249"/>
              </a:cxn>
              <a:cxn ang="0">
                <a:pos x="511" y="328"/>
              </a:cxn>
              <a:cxn ang="0">
                <a:pos x="640" y="162"/>
              </a:cxn>
              <a:cxn ang="0">
                <a:pos x="540" y="165"/>
              </a:cxn>
              <a:cxn ang="0">
                <a:pos x="709" y="257"/>
              </a:cxn>
              <a:cxn ang="0">
                <a:pos x="778" y="208"/>
              </a:cxn>
              <a:cxn ang="0">
                <a:pos x="907" y="139"/>
              </a:cxn>
              <a:cxn ang="0">
                <a:pos x="815" y="128"/>
              </a:cxn>
              <a:cxn ang="0">
                <a:pos x="906" y="72"/>
              </a:cxn>
              <a:cxn ang="0">
                <a:pos x="941" y="234"/>
              </a:cxn>
              <a:cxn ang="0">
                <a:pos x="907" y="163"/>
              </a:cxn>
              <a:cxn ang="0">
                <a:pos x="821" y="228"/>
              </a:cxn>
              <a:cxn ang="0">
                <a:pos x="907" y="163"/>
              </a:cxn>
              <a:cxn ang="0">
                <a:pos x="1028" y="288"/>
              </a:cxn>
              <a:cxn ang="0">
                <a:pos x="1042" y="178"/>
              </a:cxn>
              <a:cxn ang="0">
                <a:pos x="1069" y="260"/>
              </a:cxn>
              <a:cxn ang="0">
                <a:pos x="986" y="329"/>
              </a:cxn>
              <a:cxn ang="0">
                <a:pos x="1364" y="31"/>
              </a:cxn>
              <a:cxn ang="0">
                <a:pos x="1351" y="187"/>
              </a:cxn>
              <a:cxn ang="0">
                <a:pos x="1278" y="151"/>
              </a:cxn>
              <a:cxn ang="0">
                <a:pos x="1170" y="257"/>
              </a:cxn>
              <a:cxn ang="0">
                <a:pos x="1340" y="70"/>
              </a:cxn>
              <a:cxn ang="0">
                <a:pos x="1412" y="164"/>
              </a:cxn>
              <a:cxn ang="0">
                <a:pos x="1574" y="218"/>
              </a:cxn>
              <a:cxn ang="0">
                <a:pos x="1412" y="164"/>
              </a:cxn>
              <a:cxn ang="0">
                <a:pos x="1553" y="163"/>
              </a:cxn>
              <a:cxn ang="0">
                <a:pos x="1444" y="164"/>
              </a:cxn>
              <a:cxn ang="0">
                <a:pos x="1653" y="91"/>
              </a:cxn>
              <a:cxn ang="0">
                <a:pos x="1782" y="161"/>
              </a:cxn>
              <a:cxn ang="0">
                <a:pos x="1651" y="162"/>
              </a:cxn>
              <a:cxn ang="0">
                <a:pos x="1736" y="110"/>
              </a:cxn>
              <a:cxn ang="0">
                <a:pos x="1809" y="164"/>
              </a:cxn>
              <a:cxn ang="0">
                <a:pos x="1971" y="218"/>
              </a:cxn>
              <a:cxn ang="0">
                <a:pos x="1809" y="164"/>
              </a:cxn>
              <a:cxn ang="0">
                <a:pos x="1950" y="163"/>
              </a:cxn>
              <a:cxn ang="0">
                <a:pos x="1841" y="164"/>
              </a:cxn>
              <a:cxn ang="0">
                <a:pos x="2029" y="240"/>
              </a:cxn>
              <a:cxn ang="0">
                <a:pos x="2025" y="71"/>
              </a:cxn>
              <a:cxn ang="0">
                <a:pos x="2087" y="95"/>
              </a:cxn>
              <a:cxn ang="0">
                <a:pos x="2074" y="230"/>
              </a:cxn>
            </a:cxnLst>
            <a:rect l="0" t="0" r="r" b="b"/>
            <a:pathLst>
              <a:path w="2092" h="332">
                <a:moveTo>
                  <a:pt x="0" y="257"/>
                </a:moveTo>
                <a:lnTo>
                  <a:pt x="0" y="0"/>
                </a:lnTo>
                <a:lnTo>
                  <a:pt x="88" y="0"/>
                </a:lnTo>
                <a:cubicBezTo>
                  <a:pt x="108" y="0"/>
                  <a:pt x="123" y="1"/>
                  <a:pt x="133" y="3"/>
                </a:cubicBezTo>
                <a:cubicBezTo>
                  <a:pt x="148" y="7"/>
                  <a:pt x="160" y="13"/>
                  <a:pt x="171" y="22"/>
                </a:cubicBezTo>
                <a:cubicBezTo>
                  <a:pt x="184" y="33"/>
                  <a:pt x="194" y="48"/>
                  <a:pt x="201" y="66"/>
                </a:cubicBezTo>
                <a:cubicBezTo>
                  <a:pt x="208" y="84"/>
                  <a:pt x="211" y="104"/>
                  <a:pt x="211" y="127"/>
                </a:cubicBezTo>
                <a:cubicBezTo>
                  <a:pt x="211" y="146"/>
                  <a:pt x="209" y="164"/>
                  <a:pt x="204" y="179"/>
                </a:cubicBezTo>
                <a:cubicBezTo>
                  <a:pt x="200" y="194"/>
                  <a:pt x="194" y="206"/>
                  <a:pt x="187" y="216"/>
                </a:cubicBezTo>
                <a:cubicBezTo>
                  <a:pt x="180" y="226"/>
                  <a:pt x="172" y="234"/>
                  <a:pt x="163" y="240"/>
                </a:cubicBezTo>
                <a:cubicBezTo>
                  <a:pt x="155" y="245"/>
                  <a:pt x="145" y="250"/>
                  <a:pt x="133" y="252"/>
                </a:cubicBezTo>
                <a:cubicBezTo>
                  <a:pt x="121" y="255"/>
                  <a:pt x="107" y="257"/>
                  <a:pt x="92" y="257"/>
                </a:cubicBezTo>
                <a:lnTo>
                  <a:pt x="0" y="257"/>
                </a:lnTo>
                <a:close/>
                <a:moveTo>
                  <a:pt x="34" y="226"/>
                </a:moveTo>
                <a:lnTo>
                  <a:pt x="88" y="226"/>
                </a:lnTo>
                <a:cubicBezTo>
                  <a:pt x="105" y="226"/>
                  <a:pt x="118" y="225"/>
                  <a:pt x="128" y="222"/>
                </a:cubicBezTo>
                <a:cubicBezTo>
                  <a:pt x="137" y="219"/>
                  <a:pt x="145" y="214"/>
                  <a:pt x="151" y="208"/>
                </a:cubicBezTo>
                <a:cubicBezTo>
                  <a:pt x="159" y="200"/>
                  <a:pt x="165" y="189"/>
                  <a:pt x="169" y="176"/>
                </a:cubicBezTo>
                <a:cubicBezTo>
                  <a:pt x="174" y="162"/>
                  <a:pt x="176" y="146"/>
                  <a:pt x="176" y="126"/>
                </a:cubicBezTo>
                <a:cubicBezTo>
                  <a:pt x="176" y="99"/>
                  <a:pt x="172" y="79"/>
                  <a:pt x="163" y="64"/>
                </a:cubicBezTo>
                <a:cubicBezTo>
                  <a:pt x="154" y="50"/>
                  <a:pt x="144" y="40"/>
                  <a:pt x="131" y="35"/>
                </a:cubicBezTo>
                <a:cubicBezTo>
                  <a:pt x="122" y="32"/>
                  <a:pt x="107" y="30"/>
                  <a:pt x="87" y="30"/>
                </a:cubicBezTo>
                <a:lnTo>
                  <a:pt x="34" y="30"/>
                </a:lnTo>
                <a:lnTo>
                  <a:pt x="34" y="226"/>
                </a:lnTo>
                <a:close/>
                <a:moveTo>
                  <a:pt x="254" y="36"/>
                </a:moveTo>
                <a:lnTo>
                  <a:pt x="254" y="0"/>
                </a:lnTo>
                <a:lnTo>
                  <a:pt x="285" y="0"/>
                </a:lnTo>
                <a:lnTo>
                  <a:pt x="285" y="36"/>
                </a:lnTo>
                <a:lnTo>
                  <a:pt x="254" y="36"/>
                </a:lnTo>
                <a:close/>
                <a:moveTo>
                  <a:pt x="254" y="257"/>
                </a:moveTo>
                <a:lnTo>
                  <a:pt x="254" y="71"/>
                </a:lnTo>
                <a:lnTo>
                  <a:pt x="285" y="71"/>
                </a:lnTo>
                <a:lnTo>
                  <a:pt x="285" y="257"/>
                </a:lnTo>
                <a:lnTo>
                  <a:pt x="254" y="257"/>
                </a:lnTo>
                <a:close/>
                <a:moveTo>
                  <a:pt x="320" y="201"/>
                </a:moveTo>
                <a:lnTo>
                  <a:pt x="351" y="196"/>
                </a:lnTo>
                <a:cubicBezTo>
                  <a:pt x="353" y="209"/>
                  <a:pt x="358" y="218"/>
                  <a:pt x="366" y="225"/>
                </a:cubicBezTo>
                <a:cubicBezTo>
                  <a:pt x="374" y="232"/>
                  <a:pt x="385" y="235"/>
                  <a:pt x="399" y="235"/>
                </a:cubicBezTo>
                <a:cubicBezTo>
                  <a:pt x="414" y="235"/>
                  <a:pt x="424" y="232"/>
                  <a:pt x="431" y="226"/>
                </a:cubicBezTo>
                <a:cubicBezTo>
                  <a:pt x="438" y="220"/>
                  <a:pt x="442" y="213"/>
                  <a:pt x="442" y="205"/>
                </a:cubicBezTo>
                <a:cubicBezTo>
                  <a:pt x="442" y="198"/>
                  <a:pt x="439" y="193"/>
                  <a:pt x="433" y="189"/>
                </a:cubicBezTo>
                <a:cubicBezTo>
                  <a:pt x="428" y="186"/>
                  <a:pt x="418" y="182"/>
                  <a:pt x="400" y="178"/>
                </a:cubicBezTo>
                <a:cubicBezTo>
                  <a:pt x="378" y="172"/>
                  <a:pt x="362" y="167"/>
                  <a:pt x="353" y="163"/>
                </a:cubicBezTo>
                <a:cubicBezTo>
                  <a:pt x="344" y="158"/>
                  <a:pt x="337" y="153"/>
                  <a:pt x="333" y="145"/>
                </a:cubicBezTo>
                <a:cubicBezTo>
                  <a:pt x="328" y="137"/>
                  <a:pt x="326" y="129"/>
                  <a:pt x="326" y="120"/>
                </a:cubicBezTo>
                <a:cubicBezTo>
                  <a:pt x="326" y="112"/>
                  <a:pt x="328" y="104"/>
                  <a:pt x="331" y="97"/>
                </a:cubicBezTo>
                <a:cubicBezTo>
                  <a:pt x="335" y="90"/>
                  <a:pt x="340" y="84"/>
                  <a:pt x="347" y="79"/>
                </a:cubicBezTo>
                <a:cubicBezTo>
                  <a:pt x="352" y="76"/>
                  <a:pt x="358" y="73"/>
                  <a:pt x="367" y="70"/>
                </a:cubicBezTo>
                <a:cubicBezTo>
                  <a:pt x="375" y="68"/>
                  <a:pt x="384" y="66"/>
                  <a:pt x="394" y="66"/>
                </a:cubicBezTo>
                <a:cubicBezTo>
                  <a:pt x="408" y="66"/>
                  <a:pt x="421" y="68"/>
                  <a:pt x="432" y="73"/>
                </a:cubicBezTo>
                <a:cubicBezTo>
                  <a:pt x="443" y="77"/>
                  <a:pt x="451" y="83"/>
                  <a:pt x="456" y="90"/>
                </a:cubicBezTo>
                <a:cubicBezTo>
                  <a:pt x="461" y="97"/>
                  <a:pt x="465" y="107"/>
                  <a:pt x="467" y="119"/>
                </a:cubicBezTo>
                <a:lnTo>
                  <a:pt x="436" y="123"/>
                </a:lnTo>
                <a:cubicBezTo>
                  <a:pt x="435" y="113"/>
                  <a:pt x="431" y="106"/>
                  <a:pt x="424" y="100"/>
                </a:cubicBezTo>
                <a:cubicBezTo>
                  <a:pt x="418" y="95"/>
                  <a:pt x="408" y="92"/>
                  <a:pt x="396" y="92"/>
                </a:cubicBezTo>
                <a:cubicBezTo>
                  <a:pt x="382" y="92"/>
                  <a:pt x="371" y="95"/>
                  <a:pt x="365" y="99"/>
                </a:cubicBezTo>
                <a:cubicBezTo>
                  <a:pt x="359" y="104"/>
                  <a:pt x="356" y="110"/>
                  <a:pt x="356" y="116"/>
                </a:cubicBezTo>
                <a:cubicBezTo>
                  <a:pt x="356" y="120"/>
                  <a:pt x="357" y="124"/>
                  <a:pt x="360" y="127"/>
                </a:cubicBezTo>
                <a:cubicBezTo>
                  <a:pt x="362" y="131"/>
                  <a:pt x="366" y="134"/>
                  <a:pt x="372" y="136"/>
                </a:cubicBezTo>
                <a:cubicBezTo>
                  <a:pt x="375" y="137"/>
                  <a:pt x="384" y="140"/>
                  <a:pt x="399" y="144"/>
                </a:cubicBezTo>
                <a:cubicBezTo>
                  <a:pt x="422" y="150"/>
                  <a:pt x="437" y="155"/>
                  <a:pt x="446" y="158"/>
                </a:cubicBezTo>
                <a:cubicBezTo>
                  <a:pt x="455" y="162"/>
                  <a:pt x="461" y="168"/>
                  <a:pt x="466" y="175"/>
                </a:cubicBezTo>
                <a:cubicBezTo>
                  <a:pt x="471" y="182"/>
                  <a:pt x="474" y="191"/>
                  <a:pt x="474" y="202"/>
                </a:cubicBezTo>
                <a:cubicBezTo>
                  <a:pt x="474" y="213"/>
                  <a:pt x="471" y="223"/>
                  <a:pt x="465" y="232"/>
                </a:cubicBezTo>
                <a:cubicBezTo>
                  <a:pt x="459" y="241"/>
                  <a:pt x="450" y="248"/>
                  <a:pt x="438" y="253"/>
                </a:cubicBezTo>
                <a:cubicBezTo>
                  <a:pt x="427" y="258"/>
                  <a:pt x="414" y="261"/>
                  <a:pt x="399" y="261"/>
                </a:cubicBezTo>
                <a:cubicBezTo>
                  <a:pt x="375" y="261"/>
                  <a:pt x="357" y="256"/>
                  <a:pt x="345" y="246"/>
                </a:cubicBezTo>
                <a:cubicBezTo>
                  <a:pt x="332" y="236"/>
                  <a:pt x="324" y="221"/>
                  <a:pt x="320" y="201"/>
                </a:cubicBezTo>
                <a:lnTo>
                  <a:pt x="320" y="201"/>
                </a:lnTo>
                <a:close/>
                <a:moveTo>
                  <a:pt x="511" y="328"/>
                </a:moveTo>
                <a:lnTo>
                  <a:pt x="511" y="71"/>
                </a:lnTo>
                <a:lnTo>
                  <a:pt x="540" y="71"/>
                </a:lnTo>
                <a:lnTo>
                  <a:pt x="540" y="95"/>
                </a:lnTo>
                <a:cubicBezTo>
                  <a:pt x="547" y="85"/>
                  <a:pt x="554" y="78"/>
                  <a:pt x="563" y="73"/>
                </a:cubicBezTo>
                <a:cubicBezTo>
                  <a:pt x="571" y="69"/>
                  <a:pt x="581" y="66"/>
                  <a:pt x="593" y="66"/>
                </a:cubicBezTo>
                <a:cubicBezTo>
                  <a:pt x="609" y="66"/>
                  <a:pt x="623" y="70"/>
                  <a:pt x="635" y="79"/>
                </a:cubicBezTo>
                <a:cubicBezTo>
                  <a:pt x="647" y="87"/>
                  <a:pt x="656" y="98"/>
                  <a:pt x="663" y="113"/>
                </a:cubicBezTo>
                <a:cubicBezTo>
                  <a:pt x="669" y="128"/>
                  <a:pt x="672" y="144"/>
                  <a:pt x="672" y="162"/>
                </a:cubicBezTo>
                <a:cubicBezTo>
                  <a:pt x="672" y="181"/>
                  <a:pt x="668" y="198"/>
                  <a:pt x="662" y="214"/>
                </a:cubicBezTo>
                <a:cubicBezTo>
                  <a:pt x="655" y="229"/>
                  <a:pt x="645" y="241"/>
                  <a:pt x="632" y="249"/>
                </a:cubicBezTo>
                <a:cubicBezTo>
                  <a:pt x="619" y="257"/>
                  <a:pt x="605" y="261"/>
                  <a:pt x="591" y="261"/>
                </a:cubicBezTo>
                <a:cubicBezTo>
                  <a:pt x="581" y="261"/>
                  <a:pt x="571" y="259"/>
                  <a:pt x="563" y="254"/>
                </a:cubicBezTo>
                <a:cubicBezTo>
                  <a:pt x="555" y="250"/>
                  <a:pt x="548" y="244"/>
                  <a:pt x="543" y="238"/>
                </a:cubicBezTo>
                <a:lnTo>
                  <a:pt x="543" y="328"/>
                </a:lnTo>
                <a:lnTo>
                  <a:pt x="511" y="328"/>
                </a:lnTo>
                <a:close/>
                <a:moveTo>
                  <a:pt x="540" y="165"/>
                </a:moveTo>
                <a:cubicBezTo>
                  <a:pt x="540" y="189"/>
                  <a:pt x="544" y="206"/>
                  <a:pt x="554" y="218"/>
                </a:cubicBezTo>
                <a:cubicBezTo>
                  <a:pt x="564" y="229"/>
                  <a:pt x="575" y="235"/>
                  <a:pt x="589" y="235"/>
                </a:cubicBezTo>
                <a:cubicBezTo>
                  <a:pt x="603" y="235"/>
                  <a:pt x="615" y="229"/>
                  <a:pt x="625" y="217"/>
                </a:cubicBezTo>
                <a:cubicBezTo>
                  <a:pt x="635" y="205"/>
                  <a:pt x="640" y="187"/>
                  <a:pt x="640" y="162"/>
                </a:cubicBezTo>
                <a:cubicBezTo>
                  <a:pt x="640" y="138"/>
                  <a:pt x="635" y="121"/>
                  <a:pt x="625" y="109"/>
                </a:cubicBezTo>
                <a:cubicBezTo>
                  <a:pt x="615" y="97"/>
                  <a:pt x="604" y="91"/>
                  <a:pt x="590" y="91"/>
                </a:cubicBezTo>
                <a:cubicBezTo>
                  <a:pt x="577" y="91"/>
                  <a:pt x="565" y="97"/>
                  <a:pt x="555" y="110"/>
                </a:cubicBezTo>
                <a:cubicBezTo>
                  <a:pt x="545" y="122"/>
                  <a:pt x="540" y="141"/>
                  <a:pt x="540" y="165"/>
                </a:cubicBezTo>
                <a:lnTo>
                  <a:pt x="540" y="165"/>
                </a:lnTo>
                <a:close/>
                <a:moveTo>
                  <a:pt x="709" y="257"/>
                </a:moveTo>
                <a:lnTo>
                  <a:pt x="709" y="0"/>
                </a:lnTo>
                <a:lnTo>
                  <a:pt x="740" y="0"/>
                </a:lnTo>
                <a:lnTo>
                  <a:pt x="740" y="257"/>
                </a:lnTo>
                <a:lnTo>
                  <a:pt x="709" y="257"/>
                </a:lnTo>
                <a:close/>
                <a:moveTo>
                  <a:pt x="910" y="234"/>
                </a:moveTo>
                <a:cubicBezTo>
                  <a:pt x="898" y="244"/>
                  <a:pt x="887" y="251"/>
                  <a:pt x="876" y="255"/>
                </a:cubicBezTo>
                <a:cubicBezTo>
                  <a:pt x="866" y="259"/>
                  <a:pt x="854" y="261"/>
                  <a:pt x="842" y="261"/>
                </a:cubicBezTo>
                <a:cubicBezTo>
                  <a:pt x="821" y="261"/>
                  <a:pt x="806" y="256"/>
                  <a:pt x="795" y="246"/>
                </a:cubicBezTo>
                <a:cubicBezTo>
                  <a:pt x="784" y="236"/>
                  <a:pt x="778" y="223"/>
                  <a:pt x="778" y="208"/>
                </a:cubicBezTo>
                <a:cubicBezTo>
                  <a:pt x="778" y="199"/>
                  <a:pt x="781" y="190"/>
                  <a:pt x="785" y="183"/>
                </a:cubicBezTo>
                <a:cubicBezTo>
                  <a:pt x="789" y="175"/>
                  <a:pt x="794" y="169"/>
                  <a:pt x="801" y="165"/>
                </a:cubicBezTo>
                <a:cubicBezTo>
                  <a:pt x="808" y="160"/>
                  <a:pt x="815" y="157"/>
                  <a:pt x="823" y="154"/>
                </a:cubicBezTo>
                <a:cubicBezTo>
                  <a:pt x="830" y="153"/>
                  <a:pt x="839" y="151"/>
                  <a:pt x="851" y="149"/>
                </a:cubicBezTo>
                <a:cubicBezTo>
                  <a:pt x="877" y="146"/>
                  <a:pt x="895" y="143"/>
                  <a:pt x="907" y="139"/>
                </a:cubicBezTo>
                <a:cubicBezTo>
                  <a:pt x="907" y="134"/>
                  <a:pt x="907" y="132"/>
                  <a:pt x="907" y="130"/>
                </a:cubicBezTo>
                <a:cubicBezTo>
                  <a:pt x="907" y="117"/>
                  <a:pt x="904" y="108"/>
                  <a:pt x="898" y="103"/>
                </a:cubicBezTo>
                <a:cubicBezTo>
                  <a:pt x="890" y="96"/>
                  <a:pt x="879" y="92"/>
                  <a:pt x="863" y="92"/>
                </a:cubicBezTo>
                <a:cubicBezTo>
                  <a:pt x="848" y="92"/>
                  <a:pt x="837" y="95"/>
                  <a:pt x="830" y="100"/>
                </a:cubicBezTo>
                <a:cubicBezTo>
                  <a:pt x="823" y="105"/>
                  <a:pt x="818" y="115"/>
                  <a:pt x="815" y="128"/>
                </a:cubicBezTo>
                <a:lnTo>
                  <a:pt x="784" y="124"/>
                </a:lnTo>
                <a:cubicBezTo>
                  <a:pt x="787" y="110"/>
                  <a:pt x="791" y="100"/>
                  <a:pt x="798" y="92"/>
                </a:cubicBezTo>
                <a:cubicBezTo>
                  <a:pt x="804" y="84"/>
                  <a:pt x="813" y="77"/>
                  <a:pt x="825" y="73"/>
                </a:cubicBezTo>
                <a:cubicBezTo>
                  <a:pt x="837" y="69"/>
                  <a:pt x="851" y="66"/>
                  <a:pt x="867" y="66"/>
                </a:cubicBezTo>
                <a:cubicBezTo>
                  <a:pt x="883" y="66"/>
                  <a:pt x="896" y="68"/>
                  <a:pt x="906" y="72"/>
                </a:cubicBezTo>
                <a:cubicBezTo>
                  <a:pt x="916" y="76"/>
                  <a:pt x="923" y="80"/>
                  <a:pt x="928" y="86"/>
                </a:cubicBezTo>
                <a:cubicBezTo>
                  <a:pt x="932" y="92"/>
                  <a:pt x="935" y="99"/>
                  <a:pt x="937" y="108"/>
                </a:cubicBezTo>
                <a:cubicBezTo>
                  <a:pt x="938" y="113"/>
                  <a:pt x="939" y="123"/>
                  <a:pt x="939" y="137"/>
                </a:cubicBezTo>
                <a:lnTo>
                  <a:pt x="939" y="179"/>
                </a:lnTo>
                <a:cubicBezTo>
                  <a:pt x="939" y="208"/>
                  <a:pt x="940" y="227"/>
                  <a:pt x="941" y="234"/>
                </a:cubicBezTo>
                <a:cubicBezTo>
                  <a:pt x="942" y="242"/>
                  <a:pt x="945" y="250"/>
                  <a:pt x="949" y="257"/>
                </a:cubicBezTo>
                <a:lnTo>
                  <a:pt x="916" y="257"/>
                </a:lnTo>
                <a:cubicBezTo>
                  <a:pt x="913" y="250"/>
                  <a:pt x="911" y="243"/>
                  <a:pt x="910" y="234"/>
                </a:cubicBezTo>
                <a:lnTo>
                  <a:pt x="910" y="234"/>
                </a:lnTo>
                <a:close/>
                <a:moveTo>
                  <a:pt x="907" y="163"/>
                </a:moveTo>
                <a:cubicBezTo>
                  <a:pt x="896" y="168"/>
                  <a:pt x="879" y="172"/>
                  <a:pt x="856" y="175"/>
                </a:cubicBezTo>
                <a:cubicBezTo>
                  <a:pt x="843" y="177"/>
                  <a:pt x="834" y="179"/>
                  <a:pt x="829" y="182"/>
                </a:cubicBezTo>
                <a:cubicBezTo>
                  <a:pt x="823" y="184"/>
                  <a:pt x="819" y="187"/>
                  <a:pt x="816" y="192"/>
                </a:cubicBezTo>
                <a:cubicBezTo>
                  <a:pt x="813" y="196"/>
                  <a:pt x="812" y="201"/>
                  <a:pt x="812" y="207"/>
                </a:cubicBezTo>
                <a:cubicBezTo>
                  <a:pt x="812" y="215"/>
                  <a:pt x="815" y="222"/>
                  <a:pt x="821" y="228"/>
                </a:cubicBezTo>
                <a:cubicBezTo>
                  <a:pt x="828" y="233"/>
                  <a:pt x="837" y="236"/>
                  <a:pt x="849" y="236"/>
                </a:cubicBezTo>
                <a:cubicBezTo>
                  <a:pt x="861" y="236"/>
                  <a:pt x="872" y="234"/>
                  <a:pt x="881" y="228"/>
                </a:cubicBezTo>
                <a:cubicBezTo>
                  <a:pt x="891" y="223"/>
                  <a:pt x="898" y="216"/>
                  <a:pt x="902" y="206"/>
                </a:cubicBezTo>
                <a:cubicBezTo>
                  <a:pt x="905" y="199"/>
                  <a:pt x="907" y="189"/>
                  <a:pt x="907" y="175"/>
                </a:cubicBezTo>
                <a:lnTo>
                  <a:pt x="907" y="163"/>
                </a:lnTo>
                <a:close/>
                <a:moveTo>
                  <a:pt x="986" y="329"/>
                </a:moveTo>
                <a:lnTo>
                  <a:pt x="983" y="299"/>
                </a:lnTo>
                <a:cubicBezTo>
                  <a:pt x="990" y="301"/>
                  <a:pt x="996" y="302"/>
                  <a:pt x="1001" y="302"/>
                </a:cubicBezTo>
                <a:cubicBezTo>
                  <a:pt x="1008" y="302"/>
                  <a:pt x="1013" y="301"/>
                  <a:pt x="1017" y="298"/>
                </a:cubicBezTo>
                <a:cubicBezTo>
                  <a:pt x="1022" y="296"/>
                  <a:pt x="1025" y="293"/>
                  <a:pt x="1028" y="288"/>
                </a:cubicBezTo>
                <a:cubicBezTo>
                  <a:pt x="1030" y="285"/>
                  <a:pt x="1033" y="277"/>
                  <a:pt x="1037" y="265"/>
                </a:cubicBezTo>
                <a:cubicBezTo>
                  <a:pt x="1038" y="263"/>
                  <a:pt x="1039" y="261"/>
                  <a:pt x="1040" y="257"/>
                </a:cubicBezTo>
                <a:lnTo>
                  <a:pt x="970" y="71"/>
                </a:lnTo>
                <a:lnTo>
                  <a:pt x="1004" y="71"/>
                </a:lnTo>
                <a:lnTo>
                  <a:pt x="1042" y="178"/>
                </a:lnTo>
                <a:cubicBezTo>
                  <a:pt x="1047" y="192"/>
                  <a:pt x="1052" y="206"/>
                  <a:pt x="1056" y="222"/>
                </a:cubicBezTo>
                <a:cubicBezTo>
                  <a:pt x="1059" y="207"/>
                  <a:pt x="1063" y="193"/>
                  <a:pt x="1068" y="179"/>
                </a:cubicBezTo>
                <a:lnTo>
                  <a:pt x="1108" y="71"/>
                </a:lnTo>
                <a:lnTo>
                  <a:pt x="1139" y="71"/>
                </a:lnTo>
                <a:lnTo>
                  <a:pt x="1069" y="260"/>
                </a:lnTo>
                <a:cubicBezTo>
                  <a:pt x="1061" y="280"/>
                  <a:pt x="1056" y="295"/>
                  <a:pt x="1051" y="302"/>
                </a:cubicBezTo>
                <a:cubicBezTo>
                  <a:pt x="1046" y="313"/>
                  <a:pt x="1039" y="320"/>
                  <a:pt x="1032" y="325"/>
                </a:cubicBezTo>
                <a:cubicBezTo>
                  <a:pt x="1025" y="330"/>
                  <a:pt x="1016" y="332"/>
                  <a:pt x="1006" y="332"/>
                </a:cubicBezTo>
                <a:cubicBezTo>
                  <a:pt x="1000" y="332"/>
                  <a:pt x="994" y="331"/>
                  <a:pt x="986" y="329"/>
                </a:cubicBezTo>
                <a:lnTo>
                  <a:pt x="986" y="329"/>
                </a:lnTo>
                <a:close/>
                <a:moveTo>
                  <a:pt x="1170" y="257"/>
                </a:moveTo>
                <a:lnTo>
                  <a:pt x="1170" y="0"/>
                </a:lnTo>
                <a:lnTo>
                  <a:pt x="1284" y="0"/>
                </a:lnTo>
                <a:cubicBezTo>
                  <a:pt x="1306" y="0"/>
                  <a:pt x="1324" y="2"/>
                  <a:pt x="1335" y="7"/>
                </a:cubicBezTo>
                <a:cubicBezTo>
                  <a:pt x="1347" y="11"/>
                  <a:pt x="1357" y="19"/>
                  <a:pt x="1364" y="31"/>
                </a:cubicBezTo>
                <a:cubicBezTo>
                  <a:pt x="1371" y="43"/>
                  <a:pt x="1374" y="56"/>
                  <a:pt x="1374" y="70"/>
                </a:cubicBezTo>
                <a:cubicBezTo>
                  <a:pt x="1374" y="88"/>
                  <a:pt x="1369" y="103"/>
                  <a:pt x="1357" y="116"/>
                </a:cubicBezTo>
                <a:cubicBezTo>
                  <a:pt x="1345" y="128"/>
                  <a:pt x="1327" y="136"/>
                  <a:pt x="1303" y="140"/>
                </a:cubicBezTo>
                <a:cubicBezTo>
                  <a:pt x="1312" y="144"/>
                  <a:pt x="1318" y="148"/>
                  <a:pt x="1323" y="153"/>
                </a:cubicBezTo>
                <a:cubicBezTo>
                  <a:pt x="1333" y="162"/>
                  <a:pt x="1342" y="173"/>
                  <a:pt x="1351" y="187"/>
                </a:cubicBezTo>
                <a:lnTo>
                  <a:pt x="1395" y="257"/>
                </a:lnTo>
                <a:lnTo>
                  <a:pt x="1353" y="257"/>
                </a:lnTo>
                <a:lnTo>
                  <a:pt x="1319" y="203"/>
                </a:lnTo>
                <a:cubicBezTo>
                  <a:pt x="1309" y="188"/>
                  <a:pt x="1301" y="176"/>
                  <a:pt x="1295" y="168"/>
                </a:cubicBezTo>
                <a:cubicBezTo>
                  <a:pt x="1288" y="160"/>
                  <a:pt x="1283" y="154"/>
                  <a:pt x="1278" y="151"/>
                </a:cubicBezTo>
                <a:cubicBezTo>
                  <a:pt x="1273" y="147"/>
                  <a:pt x="1267" y="145"/>
                  <a:pt x="1262" y="144"/>
                </a:cubicBezTo>
                <a:cubicBezTo>
                  <a:pt x="1258" y="143"/>
                  <a:pt x="1252" y="143"/>
                  <a:pt x="1243" y="143"/>
                </a:cubicBezTo>
                <a:lnTo>
                  <a:pt x="1204" y="143"/>
                </a:lnTo>
                <a:lnTo>
                  <a:pt x="1204" y="257"/>
                </a:lnTo>
                <a:lnTo>
                  <a:pt x="1170" y="257"/>
                </a:lnTo>
                <a:close/>
                <a:moveTo>
                  <a:pt x="1204" y="113"/>
                </a:moveTo>
                <a:lnTo>
                  <a:pt x="1277" y="113"/>
                </a:lnTo>
                <a:cubicBezTo>
                  <a:pt x="1292" y="113"/>
                  <a:pt x="1304" y="112"/>
                  <a:pt x="1313" y="108"/>
                </a:cubicBezTo>
                <a:cubicBezTo>
                  <a:pt x="1322" y="105"/>
                  <a:pt x="1328" y="100"/>
                  <a:pt x="1333" y="93"/>
                </a:cubicBezTo>
                <a:cubicBezTo>
                  <a:pt x="1337" y="86"/>
                  <a:pt x="1340" y="78"/>
                  <a:pt x="1340" y="70"/>
                </a:cubicBezTo>
                <a:cubicBezTo>
                  <a:pt x="1340" y="58"/>
                  <a:pt x="1335" y="48"/>
                  <a:pt x="1327" y="40"/>
                </a:cubicBezTo>
                <a:cubicBezTo>
                  <a:pt x="1318" y="32"/>
                  <a:pt x="1304" y="28"/>
                  <a:pt x="1285" y="28"/>
                </a:cubicBezTo>
                <a:lnTo>
                  <a:pt x="1204" y="28"/>
                </a:lnTo>
                <a:lnTo>
                  <a:pt x="1204" y="113"/>
                </a:lnTo>
                <a:close/>
                <a:moveTo>
                  <a:pt x="1412" y="164"/>
                </a:moveTo>
                <a:cubicBezTo>
                  <a:pt x="1412" y="129"/>
                  <a:pt x="1421" y="104"/>
                  <a:pt x="1440" y="87"/>
                </a:cubicBezTo>
                <a:cubicBezTo>
                  <a:pt x="1456" y="73"/>
                  <a:pt x="1476" y="66"/>
                  <a:pt x="1499" y="66"/>
                </a:cubicBezTo>
                <a:cubicBezTo>
                  <a:pt x="1524" y="66"/>
                  <a:pt x="1545" y="75"/>
                  <a:pt x="1561" y="91"/>
                </a:cubicBezTo>
                <a:cubicBezTo>
                  <a:pt x="1577" y="108"/>
                  <a:pt x="1585" y="131"/>
                  <a:pt x="1585" y="161"/>
                </a:cubicBezTo>
                <a:cubicBezTo>
                  <a:pt x="1585" y="185"/>
                  <a:pt x="1582" y="204"/>
                  <a:pt x="1574" y="218"/>
                </a:cubicBezTo>
                <a:cubicBezTo>
                  <a:pt x="1567" y="231"/>
                  <a:pt x="1557" y="242"/>
                  <a:pt x="1543" y="250"/>
                </a:cubicBezTo>
                <a:cubicBezTo>
                  <a:pt x="1530" y="257"/>
                  <a:pt x="1515" y="261"/>
                  <a:pt x="1499" y="261"/>
                </a:cubicBezTo>
                <a:cubicBezTo>
                  <a:pt x="1473" y="261"/>
                  <a:pt x="1452" y="253"/>
                  <a:pt x="1436" y="236"/>
                </a:cubicBezTo>
                <a:cubicBezTo>
                  <a:pt x="1420" y="219"/>
                  <a:pt x="1412" y="195"/>
                  <a:pt x="1412" y="164"/>
                </a:cubicBezTo>
                <a:lnTo>
                  <a:pt x="1412" y="164"/>
                </a:lnTo>
                <a:close/>
                <a:moveTo>
                  <a:pt x="1444" y="164"/>
                </a:moveTo>
                <a:cubicBezTo>
                  <a:pt x="1444" y="188"/>
                  <a:pt x="1449" y="205"/>
                  <a:pt x="1460" y="217"/>
                </a:cubicBezTo>
                <a:cubicBezTo>
                  <a:pt x="1470" y="229"/>
                  <a:pt x="1483" y="235"/>
                  <a:pt x="1499" y="235"/>
                </a:cubicBezTo>
                <a:cubicBezTo>
                  <a:pt x="1514" y="235"/>
                  <a:pt x="1527" y="229"/>
                  <a:pt x="1537" y="217"/>
                </a:cubicBezTo>
                <a:cubicBezTo>
                  <a:pt x="1548" y="205"/>
                  <a:pt x="1553" y="187"/>
                  <a:pt x="1553" y="163"/>
                </a:cubicBezTo>
                <a:cubicBezTo>
                  <a:pt x="1553" y="140"/>
                  <a:pt x="1548" y="122"/>
                  <a:pt x="1537" y="110"/>
                </a:cubicBezTo>
                <a:cubicBezTo>
                  <a:pt x="1527" y="98"/>
                  <a:pt x="1514" y="92"/>
                  <a:pt x="1499" y="92"/>
                </a:cubicBezTo>
                <a:cubicBezTo>
                  <a:pt x="1483" y="92"/>
                  <a:pt x="1470" y="98"/>
                  <a:pt x="1460" y="110"/>
                </a:cubicBezTo>
                <a:cubicBezTo>
                  <a:pt x="1449" y="122"/>
                  <a:pt x="1444" y="140"/>
                  <a:pt x="1444" y="164"/>
                </a:cubicBezTo>
                <a:lnTo>
                  <a:pt x="1444" y="164"/>
                </a:lnTo>
                <a:close/>
                <a:moveTo>
                  <a:pt x="1651" y="257"/>
                </a:moveTo>
                <a:lnTo>
                  <a:pt x="1622" y="257"/>
                </a:lnTo>
                <a:lnTo>
                  <a:pt x="1622" y="0"/>
                </a:lnTo>
                <a:lnTo>
                  <a:pt x="1653" y="0"/>
                </a:lnTo>
                <a:lnTo>
                  <a:pt x="1653" y="91"/>
                </a:lnTo>
                <a:cubicBezTo>
                  <a:pt x="1666" y="75"/>
                  <a:pt x="1683" y="66"/>
                  <a:pt x="1704" y="66"/>
                </a:cubicBezTo>
                <a:cubicBezTo>
                  <a:pt x="1715" y="66"/>
                  <a:pt x="1726" y="69"/>
                  <a:pt x="1736" y="73"/>
                </a:cubicBezTo>
                <a:cubicBezTo>
                  <a:pt x="1746" y="78"/>
                  <a:pt x="1755" y="84"/>
                  <a:pt x="1761" y="93"/>
                </a:cubicBezTo>
                <a:cubicBezTo>
                  <a:pt x="1768" y="101"/>
                  <a:pt x="1773" y="111"/>
                  <a:pt x="1777" y="123"/>
                </a:cubicBezTo>
                <a:cubicBezTo>
                  <a:pt x="1780" y="135"/>
                  <a:pt x="1782" y="147"/>
                  <a:pt x="1782" y="161"/>
                </a:cubicBezTo>
                <a:cubicBezTo>
                  <a:pt x="1782" y="193"/>
                  <a:pt x="1774" y="217"/>
                  <a:pt x="1759" y="235"/>
                </a:cubicBezTo>
                <a:cubicBezTo>
                  <a:pt x="1743" y="252"/>
                  <a:pt x="1724" y="261"/>
                  <a:pt x="1702" y="261"/>
                </a:cubicBezTo>
                <a:cubicBezTo>
                  <a:pt x="1681" y="261"/>
                  <a:pt x="1663" y="252"/>
                  <a:pt x="1651" y="233"/>
                </a:cubicBezTo>
                <a:lnTo>
                  <a:pt x="1651" y="257"/>
                </a:lnTo>
                <a:close/>
                <a:moveTo>
                  <a:pt x="1651" y="162"/>
                </a:moveTo>
                <a:cubicBezTo>
                  <a:pt x="1651" y="185"/>
                  <a:pt x="1654" y="201"/>
                  <a:pt x="1660" y="211"/>
                </a:cubicBezTo>
                <a:cubicBezTo>
                  <a:pt x="1670" y="227"/>
                  <a:pt x="1683" y="235"/>
                  <a:pt x="1700" y="235"/>
                </a:cubicBezTo>
                <a:cubicBezTo>
                  <a:pt x="1713" y="235"/>
                  <a:pt x="1725" y="229"/>
                  <a:pt x="1735" y="217"/>
                </a:cubicBezTo>
                <a:cubicBezTo>
                  <a:pt x="1745" y="205"/>
                  <a:pt x="1750" y="187"/>
                  <a:pt x="1750" y="163"/>
                </a:cubicBezTo>
                <a:cubicBezTo>
                  <a:pt x="1750" y="139"/>
                  <a:pt x="1745" y="121"/>
                  <a:pt x="1736" y="110"/>
                </a:cubicBezTo>
                <a:cubicBezTo>
                  <a:pt x="1726" y="98"/>
                  <a:pt x="1715" y="92"/>
                  <a:pt x="1701" y="92"/>
                </a:cubicBezTo>
                <a:cubicBezTo>
                  <a:pt x="1687" y="92"/>
                  <a:pt x="1676" y="98"/>
                  <a:pt x="1666" y="110"/>
                </a:cubicBezTo>
                <a:cubicBezTo>
                  <a:pt x="1656" y="122"/>
                  <a:pt x="1651" y="140"/>
                  <a:pt x="1651" y="162"/>
                </a:cubicBezTo>
                <a:lnTo>
                  <a:pt x="1651" y="162"/>
                </a:lnTo>
                <a:close/>
                <a:moveTo>
                  <a:pt x="1809" y="164"/>
                </a:moveTo>
                <a:cubicBezTo>
                  <a:pt x="1809" y="129"/>
                  <a:pt x="1818" y="104"/>
                  <a:pt x="1837" y="87"/>
                </a:cubicBezTo>
                <a:cubicBezTo>
                  <a:pt x="1853" y="73"/>
                  <a:pt x="1873" y="66"/>
                  <a:pt x="1896" y="66"/>
                </a:cubicBezTo>
                <a:cubicBezTo>
                  <a:pt x="1921" y="66"/>
                  <a:pt x="1942" y="75"/>
                  <a:pt x="1958" y="91"/>
                </a:cubicBezTo>
                <a:cubicBezTo>
                  <a:pt x="1974" y="108"/>
                  <a:pt x="1982" y="131"/>
                  <a:pt x="1982" y="161"/>
                </a:cubicBezTo>
                <a:cubicBezTo>
                  <a:pt x="1982" y="185"/>
                  <a:pt x="1979" y="204"/>
                  <a:pt x="1971" y="218"/>
                </a:cubicBezTo>
                <a:cubicBezTo>
                  <a:pt x="1964" y="231"/>
                  <a:pt x="1954" y="242"/>
                  <a:pt x="1940" y="250"/>
                </a:cubicBezTo>
                <a:cubicBezTo>
                  <a:pt x="1927" y="257"/>
                  <a:pt x="1912" y="261"/>
                  <a:pt x="1896" y="261"/>
                </a:cubicBezTo>
                <a:cubicBezTo>
                  <a:pt x="1870" y="261"/>
                  <a:pt x="1849" y="253"/>
                  <a:pt x="1833" y="236"/>
                </a:cubicBezTo>
                <a:cubicBezTo>
                  <a:pt x="1817" y="219"/>
                  <a:pt x="1809" y="195"/>
                  <a:pt x="1809" y="164"/>
                </a:cubicBezTo>
                <a:lnTo>
                  <a:pt x="1809" y="164"/>
                </a:lnTo>
                <a:close/>
                <a:moveTo>
                  <a:pt x="1841" y="164"/>
                </a:moveTo>
                <a:cubicBezTo>
                  <a:pt x="1841" y="188"/>
                  <a:pt x="1846" y="205"/>
                  <a:pt x="1857" y="217"/>
                </a:cubicBezTo>
                <a:cubicBezTo>
                  <a:pt x="1867" y="229"/>
                  <a:pt x="1880" y="235"/>
                  <a:pt x="1896" y="235"/>
                </a:cubicBezTo>
                <a:cubicBezTo>
                  <a:pt x="1911" y="235"/>
                  <a:pt x="1924" y="229"/>
                  <a:pt x="1934" y="217"/>
                </a:cubicBezTo>
                <a:cubicBezTo>
                  <a:pt x="1945" y="205"/>
                  <a:pt x="1950" y="187"/>
                  <a:pt x="1950" y="163"/>
                </a:cubicBezTo>
                <a:cubicBezTo>
                  <a:pt x="1950" y="140"/>
                  <a:pt x="1945" y="122"/>
                  <a:pt x="1934" y="110"/>
                </a:cubicBezTo>
                <a:cubicBezTo>
                  <a:pt x="1924" y="98"/>
                  <a:pt x="1911" y="92"/>
                  <a:pt x="1896" y="92"/>
                </a:cubicBezTo>
                <a:cubicBezTo>
                  <a:pt x="1880" y="92"/>
                  <a:pt x="1867" y="98"/>
                  <a:pt x="1857" y="110"/>
                </a:cubicBezTo>
                <a:cubicBezTo>
                  <a:pt x="1846" y="122"/>
                  <a:pt x="1841" y="140"/>
                  <a:pt x="1841" y="164"/>
                </a:cubicBezTo>
                <a:lnTo>
                  <a:pt x="1841" y="164"/>
                </a:lnTo>
                <a:close/>
                <a:moveTo>
                  <a:pt x="2087" y="229"/>
                </a:moveTo>
                <a:lnTo>
                  <a:pt x="2092" y="256"/>
                </a:lnTo>
                <a:cubicBezTo>
                  <a:pt x="2083" y="258"/>
                  <a:pt x="2075" y="259"/>
                  <a:pt x="2068" y="259"/>
                </a:cubicBezTo>
                <a:cubicBezTo>
                  <a:pt x="2057" y="259"/>
                  <a:pt x="2048" y="257"/>
                  <a:pt x="2042" y="254"/>
                </a:cubicBezTo>
                <a:cubicBezTo>
                  <a:pt x="2036" y="250"/>
                  <a:pt x="2031" y="245"/>
                  <a:pt x="2029" y="240"/>
                </a:cubicBezTo>
                <a:cubicBezTo>
                  <a:pt x="2026" y="234"/>
                  <a:pt x="2025" y="221"/>
                  <a:pt x="2025" y="202"/>
                </a:cubicBezTo>
                <a:lnTo>
                  <a:pt x="2025" y="95"/>
                </a:lnTo>
                <a:lnTo>
                  <a:pt x="2002" y="95"/>
                </a:lnTo>
                <a:lnTo>
                  <a:pt x="2002" y="71"/>
                </a:lnTo>
                <a:lnTo>
                  <a:pt x="2025" y="71"/>
                </a:lnTo>
                <a:lnTo>
                  <a:pt x="2025" y="24"/>
                </a:lnTo>
                <a:lnTo>
                  <a:pt x="2056" y="5"/>
                </a:lnTo>
                <a:lnTo>
                  <a:pt x="2056" y="71"/>
                </a:lnTo>
                <a:lnTo>
                  <a:pt x="2087" y="71"/>
                </a:lnTo>
                <a:lnTo>
                  <a:pt x="2087" y="95"/>
                </a:lnTo>
                <a:lnTo>
                  <a:pt x="2056" y="95"/>
                </a:lnTo>
                <a:lnTo>
                  <a:pt x="2056" y="204"/>
                </a:lnTo>
                <a:cubicBezTo>
                  <a:pt x="2056" y="213"/>
                  <a:pt x="2057" y="219"/>
                  <a:pt x="2058" y="221"/>
                </a:cubicBezTo>
                <a:cubicBezTo>
                  <a:pt x="2059" y="224"/>
                  <a:pt x="2061" y="226"/>
                  <a:pt x="2063" y="228"/>
                </a:cubicBezTo>
                <a:cubicBezTo>
                  <a:pt x="2066" y="229"/>
                  <a:pt x="2069" y="230"/>
                  <a:pt x="2074" y="230"/>
                </a:cubicBezTo>
                <a:cubicBezTo>
                  <a:pt x="2077" y="230"/>
                  <a:pt x="2082" y="229"/>
                  <a:pt x="2087" y="229"/>
                </a:cubicBezTo>
                <a:lnTo>
                  <a:pt x="2087" y="22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6" name="Freeform 96"/>
          <p:cNvSpPr>
            <a:spLocks noEditPoints="1"/>
          </p:cNvSpPr>
          <p:nvPr/>
        </p:nvSpPr>
        <p:spPr bwMode="auto">
          <a:xfrm>
            <a:off x="3189288" y="5886450"/>
            <a:ext cx="904875" cy="185738"/>
          </a:xfrm>
          <a:custGeom>
            <a:avLst/>
            <a:gdLst/>
            <a:ahLst/>
            <a:cxnLst>
              <a:cxn ang="0">
                <a:pos x="113" y="0"/>
              </a:cxn>
              <a:cxn ang="0">
                <a:pos x="204" y="70"/>
              </a:cxn>
              <a:cxn ang="0">
                <a:pos x="153" y="153"/>
              </a:cxn>
              <a:cxn ang="0">
                <a:pos x="183" y="257"/>
              </a:cxn>
              <a:cxn ang="0">
                <a:pos x="107" y="151"/>
              </a:cxn>
              <a:cxn ang="0">
                <a:pos x="34" y="143"/>
              </a:cxn>
              <a:cxn ang="0">
                <a:pos x="34" y="113"/>
              </a:cxn>
              <a:cxn ang="0">
                <a:pos x="163" y="93"/>
              </a:cxn>
              <a:cxn ang="0">
                <a:pos x="115" y="28"/>
              </a:cxn>
              <a:cxn ang="0">
                <a:pos x="242" y="164"/>
              </a:cxn>
              <a:cxn ang="0">
                <a:pos x="391" y="91"/>
              </a:cxn>
              <a:cxn ang="0">
                <a:pos x="373" y="250"/>
              </a:cxn>
              <a:cxn ang="0">
                <a:pos x="242" y="164"/>
              </a:cxn>
              <a:cxn ang="0">
                <a:pos x="289" y="217"/>
              </a:cxn>
              <a:cxn ang="0">
                <a:pos x="383" y="163"/>
              </a:cxn>
              <a:cxn ang="0">
                <a:pos x="289" y="110"/>
              </a:cxn>
              <a:cxn ang="0">
                <a:pos x="481" y="257"/>
              </a:cxn>
              <a:cxn ang="0">
                <a:pos x="483" y="0"/>
              </a:cxn>
              <a:cxn ang="0">
                <a:pos x="566" y="73"/>
              </a:cxn>
              <a:cxn ang="0">
                <a:pos x="612" y="161"/>
              </a:cxn>
              <a:cxn ang="0">
                <a:pos x="481" y="233"/>
              </a:cxn>
              <a:cxn ang="0">
                <a:pos x="489" y="211"/>
              </a:cxn>
              <a:cxn ang="0">
                <a:pos x="580" y="163"/>
              </a:cxn>
              <a:cxn ang="0">
                <a:pos x="495" y="110"/>
              </a:cxn>
              <a:cxn ang="0">
                <a:pos x="639" y="164"/>
              </a:cxn>
              <a:cxn ang="0">
                <a:pos x="788" y="91"/>
              </a:cxn>
              <a:cxn ang="0">
                <a:pos x="770" y="250"/>
              </a:cxn>
              <a:cxn ang="0">
                <a:pos x="639" y="164"/>
              </a:cxn>
              <a:cxn ang="0">
                <a:pos x="686" y="217"/>
              </a:cxn>
              <a:cxn ang="0">
                <a:pos x="780" y="163"/>
              </a:cxn>
              <a:cxn ang="0">
                <a:pos x="686" y="110"/>
              </a:cxn>
              <a:cxn ang="0">
                <a:pos x="900" y="257"/>
              </a:cxn>
              <a:cxn ang="0">
                <a:pos x="903" y="182"/>
              </a:cxn>
              <a:cxn ang="0">
                <a:pos x="967" y="71"/>
              </a:cxn>
              <a:cxn ang="0">
                <a:pos x="900" y="257"/>
              </a:cxn>
              <a:cxn ang="0">
                <a:pos x="1059" y="0"/>
              </a:cxn>
              <a:cxn ang="0">
                <a:pos x="1027" y="257"/>
              </a:cxn>
              <a:cxn ang="0">
                <a:pos x="1059" y="257"/>
              </a:cxn>
              <a:cxn ang="0">
                <a:pos x="1265" y="201"/>
              </a:cxn>
              <a:cxn ang="0">
                <a:pos x="1120" y="236"/>
              </a:cxn>
              <a:cxn ang="0">
                <a:pos x="1182" y="66"/>
              </a:cxn>
              <a:cxn ang="0">
                <a:pos x="1266" y="172"/>
              </a:cxn>
              <a:cxn ang="0">
                <a:pos x="1184" y="235"/>
              </a:cxn>
              <a:cxn ang="0">
                <a:pos x="1233" y="197"/>
              </a:cxn>
              <a:cxn ang="0">
                <a:pos x="1222" y="111"/>
              </a:cxn>
              <a:cxn ang="0">
                <a:pos x="1130" y="146"/>
              </a:cxn>
            </a:cxnLst>
            <a:rect l="0" t="0" r="r" b="b"/>
            <a:pathLst>
              <a:path w="1267" h="261">
                <a:moveTo>
                  <a:pt x="0" y="257"/>
                </a:moveTo>
                <a:lnTo>
                  <a:pt x="0" y="0"/>
                </a:lnTo>
                <a:lnTo>
                  <a:pt x="113" y="0"/>
                </a:lnTo>
                <a:cubicBezTo>
                  <a:pt x="136" y="0"/>
                  <a:pt x="153" y="2"/>
                  <a:pt x="165" y="7"/>
                </a:cubicBezTo>
                <a:cubicBezTo>
                  <a:pt x="177" y="11"/>
                  <a:pt x="187" y="19"/>
                  <a:pt x="194" y="31"/>
                </a:cubicBezTo>
                <a:cubicBezTo>
                  <a:pt x="201" y="43"/>
                  <a:pt x="204" y="56"/>
                  <a:pt x="204" y="70"/>
                </a:cubicBezTo>
                <a:cubicBezTo>
                  <a:pt x="204" y="88"/>
                  <a:pt x="198" y="103"/>
                  <a:pt x="187" y="116"/>
                </a:cubicBezTo>
                <a:cubicBezTo>
                  <a:pt x="175" y="128"/>
                  <a:pt x="157" y="136"/>
                  <a:pt x="132" y="140"/>
                </a:cubicBezTo>
                <a:cubicBezTo>
                  <a:pt x="141" y="144"/>
                  <a:pt x="148" y="148"/>
                  <a:pt x="153" y="153"/>
                </a:cubicBezTo>
                <a:cubicBezTo>
                  <a:pt x="163" y="162"/>
                  <a:pt x="172" y="173"/>
                  <a:pt x="181" y="187"/>
                </a:cubicBezTo>
                <a:lnTo>
                  <a:pt x="225" y="257"/>
                </a:lnTo>
                <a:lnTo>
                  <a:pt x="183" y="257"/>
                </a:lnTo>
                <a:lnTo>
                  <a:pt x="149" y="203"/>
                </a:lnTo>
                <a:cubicBezTo>
                  <a:pt x="139" y="188"/>
                  <a:pt x="131" y="176"/>
                  <a:pt x="125" y="168"/>
                </a:cubicBezTo>
                <a:cubicBezTo>
                  <a:pt x="118" y="160"/>
                  <a:pt x="112" y="154"/>
                  <a:pt x="107" y="151"/>
                </a:cubicBezTo>
                <a:cubicBezTo>
                  <a:pt x="102" y="147"/>
                  <a:pt x="97" y="145"/>
                  <a:pt x="92" y="144"/>
                </a:cubicBezTo>
                <a:cubicBezTo>
                  <a:pt x="88" y="143"/>
                  <a:pt x="82" y="143"/>
                  <a:pt x="73" y="143"/>
                </a:cubicBezTo>
                <a:lnTo>
                  <a:pt x="34" y="143"/>
                </a:lnTo>
                <a:lnTo>
                  <a:pt x="34" y="257"/>
                </a:lnTo>
                <a:lnTo>
                  <a:pt x="0" y="257"/>
                </a:lnTo>
                <a:close/>
                <a:moveTo>
                  <a:pt x="34" y="113"/>
                </a:moveTo>
                <a:lnTo>
                  <a:pt x="107" y="113"/>
                </a:lnTo>
                <a:cubicBezTo>
                  <a:pt x="122" y="113"/>
                  <a:pt x="134" y="112"/>
                  <a:pt x="143" y="108"/>
                </a:cubicBezTo>
                <a:cubicBezTo>
                  <a:pt x="151" y="105"/>
                  <a:pt x="158" y="100"/>
                  <a:pt x="163" y="93"/>
                </a:cubicBezTo>
                <a:cubicBezTo>
                  <a:pt x="167" y="86"/>
                  <a:pt x="169" y="78"/>
                  <a:pt x="169" y="70"/>
                </a:cubicBezTo>
                <a:cubicBezTo>
                  <a:pt x="169" y="58"/>
                  <a:pt x="165" y="48"/>
                  <a:pt x="156" y="40"/>
                </a:cubicBezTo>
                <a:cubicBezTo>
                  <a:pt x="148" y="32"/>
                  <a:pt x="134" y="28"/>
                  <a:pt x="115" y="28"/>
                </a:cubicBezTo>
                <a:lnTo>
                  <a:pt x="34" y="28"/>
                </a:lnTo>
                <a:lnTo>
                  <a:pt x="34" y="113"/>
                </a:lnTo>
                <a:close/>
                <a:moveTo>
                  <a:pt x="242" y="164"/>
                </a:moveTo>
                <a:cubicBezTo>
                  <a:pt x="242" y="129"/>
                  <a:pt x="251" y="104"/>
                  <a:pt x="270" y="87"/>
                </a:cubicBezTo>
                <a:cubicBezTo>
                  <a:pt x="286" y="73"/>
                  <a:pt x="306" y="66"/>
                  <a:pt x="328" y="66"/>
                </a:cubicBezTo>
                <a:cubicBezTo>
                  <a:pt x="354" y="66"/>
                  <a:pt x="375" y="75"/>
                  <a:pt x="391" y="91"/>
                </a:cubicBezTo>
                <a:cubicBezTo>
                  <a:pt x="407" y="108"/>
                  <a:pt x="415" y="131"/>
                  <a:pt x="415" y="161"/>
                </a:cubicBezTo>
                <a:cubicBezTo>
                  <a:pt x="415" y="185"/>
                  <a:pt x="411" y="204"/>
                  <a:pt x="404" y="218"/>
                </a:cubicBezTo>
                <a:cubicBezTo>
                  <a:pt x="397" y="231"/>
                  <a:pt x="387" y="242"/>
                  <a:pt x="373" y="250"/>
                </a:cubicBezTo>
                <a:cubicBezTo>
                  <a:pt x="359" y="257"/>
                  <a:pt x="345" y="261"/>
                  <a:pt x="328" y="261"/>
                </a:cubicBezTo>
                <a:cubicBezTo>
                  <a:pt x="303" y="261"/>
                  <a:pt x="282" y="253"/>
                  <a:pt x="266" y="236"/>
                </a:cubicBezTo>
                <a:cubicBezTo>
                  <a:pt x="250" y="219"/>
                  <a:pt x="242" y="195"/>
                  <a:pt x="242" y="164"/>
                </a:cubicBezTo>
                <a:lnTo>
                  <a:pt x="242" y="164"/>
                </a:lnTo>
                <a:close/>
                <a:moveTo>
                  <a:pt x="274" y="164"/>
                </a:moveTo>
                <a:cubicBezTo>
                  <a:pt x="274" y="188"/>
                  <a:pt x="279" y="205"/>
                  <a:pt x="289" y="217"/>
                </a:cubicBezTo>
                <a:cubicBezTo>
                  <a:pt x="300" y="229"/>
                  <a:pt x="313" y="235"/>
                  <a:pt x="328" y="235"/>
                </a:cubicBezTo>
                <a:cubicBezTo>
                  <a:pt x="344" y="235"/>
                  <a:pt x="357" y="229"/>
                  <a:pt x="367" y="217"/>
                </a:cubicBezTo>
                <a:cubicBezTo>
                  <a:pt x="378" y="205"/>
                  <a:pt x="383" y="187"/>
                  <a:pt x="383" y="163"/>
                </a:cubicBezTo>
                <a:cubicBezTo>
                  <a:pt x="383" y="140"/>
                  <a:pt x="378" y="122"/>
                  <a:pt x="367" y="110"/>
                </a:cubicBezTo>
                <a:cubicBezTo>
                  <a:pt x="357" y="98"/>
                  <a:pt x="344" y="92"/>
                  <a:pt x="328" y="92"/>
                </a:cubicBezTo>
                <a:cubicBezTo>
                  <a:pt x="313" y="92"/>
                  <a:pt x="300" y="98"/>
                  <a:pt x="289" y="110"/>
                </a:cubicBezTo>
                <a:cubicBezTo>
                  <a:pt x="279" y="122"/>
                  <a:pt x="274" y="140"/>
                  <a:pt x="274" y="164"/>
                </a:cubicBezTo>
                <a:lnTo>
                  <a:pt x="274" y="164"/>
                </a:lnTo>
                <a:close/>
                <a:moveTo>
                  <a:pt x="481" y="257"/>
                </a:moveTo>
                <a:lnTo>
                  <a:pt x="452" y="257"/>
                </a:lnTo>
                <a:lnTo>
                  <a:pt x="452" y="0"/>
                </a:lnTo>
                <a:lnTo>
                  <a:pt x="483" y="0"/>
                </a:lnTo>
                <a:lnTo>
                  <a:pt x="483" y="91"/>
                </a:lnTo>
                <a:cubicBezTo>
                  <a:pt x="496" y="75"/>
                  <a:pt x="513" y="66"/>
                  <a:pt x="534" y="66"/>
                </a:cubicBezTo>
                <a:cubicBezTo>
                  <a:pt x="545" y="66"/>
                  <a:pt x="556" y="69"/>
                  <a:pt x="566" y="73"/>
                </a:cubicBezTo>
                <a:cubicBezTo>
                  <a:pt x="576" y="78"/>
                  <a:pt x="584" y="84"/>
                  <a:pt x="591" y="93"/>
                </a:cubicBezTo>
                <a:cubicBezTo>
                  <a:pt x="598" y="101"/>
                  <a:pt x="603" y="111"/>
                  <a:pt x="606" y="123"/>
                </a:cubicBezTo>
                <a:cubicBezTo>
                  <a:pt x="610" y="135"/>
                  <a:pt x="612" y="147"/>
                  <a:pt x="612" y="161"/>
                </a:cubicBezTo>
                <a:cubicBezTo>
                  <a:pt x="612" y="193"/>
                  <a:pt x="604" y="217"/>
                  <a:pt x="589" y="235"/>
                </a:cubicBezTo>
                <a:cubicBezTo>
                  <a:pt x="573" y="252"/>
                  <a:pt x="554" y="261"/>
                  <a:pt x="532" y="261"/>
                </a:cubicBezTo>
                <a:cubicBezTo>
                  <a:pt x="510" y="261"/>
                  <a:pt x="493" y="252"/>
                  <a:pt x="481" y="233"/>
                </a:cubicBezTo>
                <a:lnTo>
                  <a:pt x="481" y="257"/>
                </a:lnTo>
                <a:close/>
                <a:moveTo>
                  <a:pt x="480" y="162"/>
                </a:moveTo>
                <a:cubicBezTo>
                  <a:pt x="480" y="185"/>
                  <a:pt x="483" y="201"/>
                  <a:pt x="489" y="211"/>
                </a:cubicBezTo>
                <a:cubicBezTo>
                  <a:pt x="499" y="227"/>
                  <a:pt x="513" y="235"/>
                  <a:pt x="529" y="235"/>
                </a:cubicBezTo>
                <a:cubicBezTo>
                  <a:pt x="543" y="235"/>
                  <a:pt x="555" y="229"/>
                  <a:pt x="565" y="217"/>
                </a:cubicBezTo>
                <a:cubicBezTo>
                  <a:pt x="575" y="205"/>
                  <a:pt x="580" y="187"/>
                  <a:pt x="580" y="163"/>
                </a:cubicBezTo>
                <a:cubicBezTo>
                  <a:pt x="580" y="139"/>
                  <a:pt x="575" y="121"/>
                  <a:pt x="566" y="110"/>
                </a:cubicBezTo>
                <a:cubicBezTo>
                  <a:pt x="556" y="98"/>
                  <a:pt x="544" y="92"/>
                  <a:pt x="531" y="92"/>
                </a:cubicBezTo>
                <a:cubicBezTo>
                  <a:pt x="517" y="92"/>
                  <a:pt x="505" y="98"/>
                  <a:pt x="495" y="110"/>
                </a:cubicBezTo>
                <a:cubicBezTo>
                  <a:pt x="485" y="122"/>
                  <a:pt x="480" y="140"/>
                  <a:pt x="480" y="162"/>
                </a:cubicBezTo>
                <a:lnTo>
                  <a:pt x="480" y="162"/>
                </a:lnTo>
                <a:close/>
                <a:moveTo>
                  <a:pt x="639" y="164"/>
                </a:moveTo>
                <a:cubicBezTo>
                  <a:pt x="639" y="129"/>
                  <a:pt x="648" y="104"/>
                  <a:pt x="667" y="87"/>
                </a:cubicBezTo>
                <a:cubicBezTo>
                  <a:pt x="683" y="73"/>
                  <a:pt x="703" y="66"/>
                  <a:pt x="725" y="66"/>
                </a:cubicBezTo>
                <a:cubicBezTo>
                  <a:pt x="751" y="66"/>
                  <a:pt x="772" y="75"/>
                  <a:pt x="788" y="91"/>
                </a:cubicBezTo>
                <a:cubicBezTo>
                  <a:pt x="804" y="108"/>
                  <a:pt x="812" y="131"/>
                  <a:pt x="812" y="161"/>
                </a:cubicBezTo>
                <a:cubicBezTo>
                  <a:pt x="812" y="185"/>
                  <a:pt x="808" y="204"/>
                  <a:pt x="801" y="218"/>
                </a:cubicBezTo>
                <a:cubicBezTo>
                  <a:pt x="794" y="231"/>
                  <a:pt x="784" y="242"/>
                  <a:pt x="770" y="250"/>
                </a:cubicBezTo>
                <a:cubicBezTo>
                  <a:pt x="756" y="257"/>
                  <a:pt x="742" y="261"/>
                  <a:pt x="725" y="261"/>
                </a:cubicBezTo>
                <a:cubicBezTo>
                  <a:pt x="699" y="261"/>
                  <a:pt x="679" y="253"/>
                  <a:pt x="663" y="236"/>
                </a:cubicBezTo>
                <a:cubicBezTo>
                  <a:pt x="647" y="219"/>
                  <a:pt x="639" y="195"/>
                  <a:pt x="639" y="164"/>
                </a:cubicBezTo>
                <a:lnTo>
                  <a:pt x="639" y="164"/>
                </a:lnTo>
                <a:close/>
                <a:moveTo>
                  <a:pt x="671" y="164"/>
                </a:moveTo>
                <a:cubicBezTo>
                  <a:pt x="671" y="188"/>
                  <a:pt x="676" y="205"/>
                  <a:pt x="686" y="217"/>
                </a:cubicBezTo>
                <a:cubicBezTo>
                  <a:pt x="697" y="229"/>
                  <a:pt x="710" y="235"/>
                  <a:pt x="725" y="235"/>
                </a:cubicBezTo>
                <a:cubicBezTo>
                  <a:pt x="741" y="235"/>
                  <a:pt x="754" y="229"/>
                  <a:pt x="764" y="217"/>
                </a:cubicBezTo>
                <a:cubicBezTo>
                  <a:pt x="775" y="205"/>
                  <a:pt x="780" y="187"/>
                  <a:pt x="780" y="163"/>
                </a:cubicBezTo>
                <a:cubicBezTo>
                  <a:pt x="780" y="140"/>
                  <a:pt x="775" y="122"/>
                  <a:pt x="764" y="110"/>
                </a:cubicBezTo>
                <a:cubicBezTo>
                  <a:pt x="754" y="98"/>
                  <a:pt x="741" y="92"/>
                  <a:pt x="725" y="92"/>
                </a:cubicBezTo>
                <a:cubicBezTo>
                  <a:pt x="710" y="92"/>
                  <a:pt x="697" y="98"/>
                  <a:pt x="686" y="110"/>
                </a:cubicBezTo>
                <a:cubicBezTo>
                  <a:pt x="676" y="122"/>
                  <a:pt x="671" y="140"/>
                  <a:pt x="671" y="164"/>
                </a:cubicBezTo>
                <a:lnTo>
                  <a:pt x="671" y="164"/>
                </a:lnTo>
                <a:close/>
                <a:moveTo>
                  <a:pt x="900" y="257"/>
                </a:moveTo>
                <a:lnTo>
                  <a:pt x="830" y="71"/>
                </a:lnTo>
                <a:lnTo>
                  <a:pt x="863" y="71"/>
                </a:lnTo>
                <a:lnTo>
                  <a:pt x="903" y="182"/>
                </a:lnTo>
                <a:cubicBezTo>
                  <a:pt x="907" y="194"/>
                  <a:pt x="911" y="207"/>
                  <a:pt x="914" y="220"/>
                </a:cubicBezTo>
                <a:cubicBezTo>
                  <a:pt x="917" y="210"/>
                  <a:pt x="921" y="198"/>
                  <a:pt x="926" y="184"/>
                </a:cubicBezTo>
                <a:lnTo>
                  <a:pt x="967" y="71"/>
                </a:lnTo>
                <a:lnTo>
                  <a:pt x="999" y="71"/>
                </a:lnTo>
                <a:lnTo>
                  <a:pt x="929" y="257"/>
                </a:lnTo>
                <a:lnTo>
                  <a:pt x="900" y="257"/>
                </a:lnTo>
                <a:close/>
                <a:moveTo>
                  <a:pt x="1027" y="36"/>
                </a:moveTo>
                <a:lnTo>
                  <a:pt x="1027" y="0"/>
                </a:lnTo>
                <a:lnTo>
                  <a:pt x="1059" y="0"/>
                </a:lnTo>
                <a:lnTo>
                  <a:pt x="1059" y="36"/>
                </a:lnTo>
                <a:lnTo>
                  <a:pt x="1027" y="36"/>
                </a:lnTo>
                <a:close/>
                <a:moveTo>
                  <a:pt x="1027" y="257"/>
                </a:moveTo>
                <a:lnTo>
                  <a:pt x="1027" y="71"/>
                </a:lnTo>
                <a:lnTo>
                  <a:pt x="1059" y="71"/>
                </a:lnTo>
                <a:lnTo>
                  <a:pt x="1059" y="257"/>
                </a:lnTo>
                <a:lnTo>
                  <a:pt x="1027" y="257"/>
                </a:lnTo>
                <a:close/>
                <a:moveTo>
                  <a:pt x="1233" y="197"/>
                </a:moveTo>
                <a:lnTo>
                  <a:pt x="1265" y="201"/>
                </a:lnTo>
                <a:cubicBezTo>
                  <a:pt x="1260" y="220"/>
                  <a:pt x="1251" y="235"/>
                  <a:pt x="1237" y="245"/>
                </a:cubicBezTo>
                <a:cubicBezTo>
                  <a:pt x="1223" y="256"/>
                  <a:pt x="1206" y="261"/>
                  <a:pt x="1184" y="261"/>
                </a:cubicBezTo>
                <a:cubicBezTo>
                  <a:pt x="1157" y="261"/>
                  <a:pt x="1136" y="253"/>
                  <a:pt x="1120" y="236"/>
                </a:cubicBezTo>
                <a:cubicBezTo>
                  <a:pt x="1104" y="219"/>
                  <a:pt x="1096" y="196"/>
                  <a:pt x="1096" y="165"/>
                </a:cubicBezTo>
                <a:cubicBezTo>
                  <a:pt x="1096" y="134"/>
                  <a:pt x="1104" y="110"/>
                  <a:pt x="1120" y="92"/>
                </a:cubicBezTo>
                <a:cubicBezTo>
                  <a:pt x="1136" y="75"/>
                  <a:pt x="1157" y="66"/>
                  <a:pt x="1182" y="66"/>
                </a:cubicBezTo>
                <a:cubicBezTo>
                  <a:pt x="1207" y="66"/>
                  <a:pt x="1227" y="75"/>
                  <a:pt x="1243" y="92"/>
                </a:cubicBezTo>
                <a:cubicBezTo>
                  <a:pt x="1259" y="109"/>
                  <a:pt x="1267" y="133"/>
                  <a:pt x="1267" y="163"/>
                </a:cubicBezTo>
                <a:cubicBezTo>
                  <a:pt x="1267" y="165"/>
                  <a:pt x="1266" y="168"/>
                  <a:pt x="1266" y="172"/>
                </a:cubicBezTo>
                <a:lnTo>
                  <a:pt x="1128" y="172"/>
                </a:lnTo>
                <a:cubicBezTo>
                  <a:pt x="1130" y="192"/>
                  <a:pt x="1135" y="208"/>
                  <a:pt x="1146" y="219"/>
                </a:cubicBezTo>
                <a:cubicBezTo>
                  <a:pt x="1156" y="230"/>
                  <a:pt x="1169" y="235"/>
                  <a:pt x="1184" y="235"/>
                </a:cubicBezTo>
                <a:cubicBezTo>
                  <a:pt x="1196" y="235"/>
                  <a:pt x="1206" y="232"/>
                  <a:pt x="1214" y="226"/>
                </a:cubicBezTo>
                <a:cubicBezTo>
                  <a:pt x="1222" y="220"/>
                  <a:pt x="1228" y="210"/>
                  <a:pt x="1233" y="197"/>
                </a:cubicBezTo>
                <a:lnTo>
                  <a:pt x="1233" y="197"/>
                </a:lnTo>
                <a:close/>
                <a:moveTo>
                  <a:pt x="1130" y="146"/>
                </a:moveTo>
                <a:lnTo>
                  <a:pt x="1233" y="146"/>
                </a:lnTo>
                <a:cubicBezTo>
                  <a:pt x="1232" y="130"/>
                  <a:pt x="1228" y="118"/>
                  <a:pt x="1222" y="111"/>
                </a:cubicBezTo>
                <a:cubicBezTo>
                  <a:pt x="1212" y="98"/>
                  <a:pt x="1199" y="92"/>
                  <a:pt x="1183" y="92"/>
                </a:cubicBezTo>
                <a:cubicBezTo>
                  <a:pt x="1168" y="92"/>
                  <a:pt x="1156" y="97"/>
                  <a:pt x="1146" y="107"/>
                </a:cubicBezTo>
                <a:cubicBezTo>
                  <a:pt x="1137" y="117"/>
                  <a:pt x="1131" y="130"/>
                  <a:pt x="1130" y="146"/>
                </a:cubicBezTo>
                <a:lnTo>
                  <a:pt x="1130" y="14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7" name="Freeform 97"/>
          <p:cNvSpPr>
            <a:spLocks noEditPoints="1"/>
          </p:cNvSpPr>
          <p:nvPr/>
        </p:nvSpPr>
        <p:spPr bwMode="auto">
          <a:xfrm>
            <a:off x="342900" y="5688013"/>
            <a:ext cx="76200" cy="120650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6" y="37"/>
              </a:cxn>
              <a:cxn ang="0">
                <a:pos x="23" y="9"/>
              </a:cxn>
              <a:cxn ang="0">
                <a:pos x="53" y="0"/>
              </a:cxn>
              <a:cxn ang="0">
                <a:pos x="76" y="5"/>
              </a:cxn>
              <a:cxn ang="0">
                <a:pos x="92" y="20"/>
              </a:cxn>
              <a:cxn ang="0">
                <a:pos x="102" y="45"/>
              </a:cxn>
              <a:cxn ang="0">
                <a:pos x="106" y="84"/>
              </a:cxn>
              <a:cxn ang="0">
                <a:pos x="100" y="130"/>
              </a:cxn>
              <a:cxn ang="0">
                <a:pos x="82" y="158"/>
              </a:cxn>
              <a:cxn ang="0">
                <a:pos x="53" y="168"/>
              </a:cxn>
              <a:cxn ang="0">
                <a:pos x="16" y="151"/>
              </a:cxn>
              <a:cxn ang="0">
                <a:pos x="0" y="84"/>
              </a:cxn>
              <a:cxn ang="0">
                <a:pos x="0" y="84"/>
              </a:cxn>
              <a:cxn ang="0">
                <a:pos x="20" y="84"/>
              </a:cxn>
              <a:cxn ang="0">
                <a:pos x="30" y="138"/>
              </a:cxn>
              <a:cxn ang="0">
                <a:pos x="53" y="151"/>
              </a:cxn>
              <a:cxn ang="0">
                <a:pos x="76" y="138"/>
              </a:cxn>
              <a:cxn ang="0">
                <a:pos x="85" y="84"/>
              </a:cxn>
              <a:cxn ang="0">
                <a:pos x="76" y="30"/>
              </a:cxn>
              <a:cxn ang="0">
                <a:pos x="53" y="16"/>
              </a:cxn>
              <a:cxn ang="0">
                <a:pos x="31" y="28"/>
              </a:cxn>
              <a:cxn ang="0">
                <a:pos x="20" y="84"/>
              </a:cxn>
              <a:cxn ang="0">
                <a:pos x="20" y="84"/>
              </a:cxn>
            </a:cxnLst>
            <a:rect l="0" t="0" r="r" b="b"/>
            <a:pathLst>
              <a:path w="106" h="168">
                <a:moveTo>
                  <a:pt x="0" y="84"/>
                </a:moveTo>
                <a:cubicBezTo>
                  <a:pt x="0" y="64"/>
                  <a:pt x="2" y="49"/>
                  <a:pt x="6" y="37"/>
                </a:cubicBezTo>
                <a:cubicBezTo>
                  <a:pt x="10" y="25"/>
                  <a:pt x="15" y="16"/>
                  <a:pt x="23" y="9"/>
                </a:cubicBezTo>
                <a:cubicBezTo>
                  <a:pt x="31" y="3"/>
                  <a:pt x="41" y="0"/>
                  <a:pt x="53" y="0"/>
                </a:cubicBezTo>
                <a:cubicBezTo>
                  <a:pt x="62" y="0"/>
                  <a:pt x="69" y="2"/>
                  <a:pt x="76" y="5"/>
                </a:cubicBezTo>
                <a:cubicBezTo>
                  <a:pt x="82" y="9"/>
                  <a:pt x="88" y="14"/>
                  <a:pt x="92" y="20"/>
                </a:cubicBezTo>
                <a:cubicBezTo>
                  <a:pt x="96" y="27"/>
                  <a:pt x="100" y="35"/>
                  <a:pt x="102" y="45"/>
                </a:cubicBezTo>
                <a:cubicBezTo>
                  <a:pt x="105" y="54"/>
                  <a:pt x="106" y="67"/>
                  <a:pt x="106" y="84"/>
                </a:cubicBezTo>
                <a:cubicBezTo>
                  <a:pt x="106" y="103"/>
                  <a:pt x="104" y="119"/>
                  <a:pt x="100" y="130"/>
                </a:cubicBezTo>
                <a:cubicBezTo>
                  <a:pt x="96" y="142"/>
                  <a:pt x="90" y="151"/>
                  <a:pt x="82" y="158"/>
                </a:cubicBezTo>
                <a:cubicBezTo>
                  <a:pt x="75" y="164"/>
                  <a:pt x="65" y="168"/>
                  <a:pt x="53" y="168"/>
                </a:cubicBezTo>
                <a:cubicBezTo>
                  <a:pt x="37" y="168"/>
                  <a:pt x="25" y="162"/>
                  <a:pt x="16" y="151"/>
                </a:cubicBezTo>
                <a:cubicBezTo>
                  <a:pt x="5" y="137"/>
                  <a:pt x="0" y="115"/>
                  <a:pt x="0" y="84"/>
                </a:cubicBezTo>
                <a:lnTo>
                  <a:pt x="0" y="84"/>
                </a:lnTo>
                <a:close/>
                <a:moveTo>
                  <a:pt x="20" y="84"/>
                </a:moveTo>
                <a:cubicBezTo>
                  <a:pt x="20" y="111"/>
                  <a:pt x="23" y="129"/>
                  <a:pt x="30" y="138"/>
                </a:cubicBezTo>
                <a:cubicBezTo>
                  <a:pt x="36" y="146"/>
                  <a:pt x="44" y="151"/>
                  <a:pt x="53" y="151"/>
                </a:cubicBezTo>
                <a:cubicBezTo>
                  <a:pt x="62" y="151"/>
                  <a:pt x="70" y="146"/>
                  <a:pt x="76" y="138"/>
                </a:cubicBezTo>
                <a:cubicBezTo>
                  <a:pt x="82" y="129"/>
                  <a:pt x="85" y="111"/>
                  <a:pt x="85" y="84"/>
                </a:cubicBezTo>
                <a:cubicBezTo>
                  <a:pt x="85" y="57"/>
                  <a:pt x="82" y="39"/>
                  <a:pt x="76" y="30"/>
                </a:cubicBezTo>
                <a:cubicBezTo>
                  <a:pt x="70" y="21"/>
                  <a:pt x="62" y="16"/>
                  <a:pt x="53" y="16"/>
                </a:cubicBezTo>
                <a:cubicBezTo>
                  <a:pt x="43" y="16"/>
                  <a:pt x="36" y="20"/>
                  <a:pt x="31" y="28"/>
                </a:cubicBezTo>
                <a:cubicBezTo>
                  <a:pt x="24" y="38"/>
                  <a:pt x="20" y="57"/>
                  <a:pt x="20" y="84"/>
                </a:cubicBezTo>
                <a:lnTo>
                  <a:pt x="20" y="8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8" name="Freeform 98"/>
          <p:cNvSpPr>
            <a:spLocks noEditPoints="1"/>
          </p:cNvSpPr>
          <p:nvPr/>
        </p:nvSpPr>
        <p:spPr bwMode="auto">
          <a:xfrm>
            <a:off x="206375" y="5362575"/>
            <a:ext cx="212725" cy="120650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6" y="37"/>
              </a:cxn>
              <a:cxn ang="0">
                <a:pos x="23" y="10"/>
              </a:cxn>
              <a:cxn ang="0">
                <a:pos x="53" y="0"/>
              </a:cxn>
              <a:cxn ang="0">
                <a:pos x="76" y="5"/>
              </a:cxn>
              <a:cxn ang="0">
                <a:pos x="92" y="21"/>
              </a:cxn>
              <a:cxn ang="0">
                <a:pos x="102" y="45"/>
              </a:cxn>
              <a:cxn ang="0">
                <a:pos x="106" y="84"/>
              </a:cxn>
              <a:cxn ang="0">
                <a:pos x="100" y="131"/>
              </a:cxn>
              <a:cxn ang="0">
                <a:pos x="82" y="158"/>
              </a:cxn>
              <a:cxn ang="0">
                <a:pos x="53" y="168"/>
              </a:cxn>
              <a:cxn ang="0">
                <a:pos x="16" y="151"/>
              </a:cxn>
              <a:cxn ang="0">
                <a:pos x="0" y="84"/>
              </a:cxn>
              <a:cxn ang="0">
                <a:pos x="0" y="84"/>
              </a:cxn>
              <a:cxn ang="0">
                <a:pos x="20" y="84"/>
              </a:cxn>
              <a:cxn ang="0">
                <a:pos x="30" y="138"/>
              </a:cxn>
              <a:cxn ang="0">
                <a:pos x="53" y="151"/>
              </a:cxn>
              <a:cxn ang="0">
                <a:pos x="76" y="138"/>
              </a:cxn>
              <a:cxn ang="0">
                <a:pos x="85" y="84"/>
              </a:cxn>
              <a:cxn ang="0">
                <a:pos x="76" y="30"/>
              </a:cxn>
              <a:cxn ang="0">
                <a:pos x="53" y="17"/>
              </a:cxn>
              <a:cxn ang="0">
                <a:pos x="31" y="28"/>
              </a:cxn>
              <a:cxn ang="0">
                <a:pos x="20" y="84"/>
              </a:cxn>
              <a:cxn ang="0">
                <a:pos x="20" y="84"/>
              </a:cxn>
              <a:cxn ang="0">
                <a:pos x="138" y="165"/>
              </a:cxn>
              <a:cxn ang="0">
                <a:pos x="138" y="142"/>
              </a:cxn>
              <a:cxn ang="0">
                <a:pos x="160" y="142"/>
              </a:cxn>
              <a:cxn ang="0">
                <a:pos x="160" y="165"/>
              </a:cxn>
              <a:cxn ang="0">
                <a:pos x="138" y="165"/>
              </a:cxn>
              <a:cxn ang="0">
                <a:pos x="190" y="122"/>
              </a:cxn>
              <a:cxn ang="0">
                <a:pos x="211" y="120"/>
              </a:cxn>
              <a:cxn ang="0">
                <a:pos x="221" y="143"/>
              </a:cxn>
              <a:cxn ang="0">
                <a:pos x="242" y="151"/>
              </a:cxn>
              <a:cxn ang="0">
                <a:pos x="266" y="140"/>
              </a:cxn>
              <a:cxn ang="0">
                <a:pos x="277" y="111"/>
              </a:cxn>
              <a:cxn ang="0">
                <a:pos x="267" y="84"/>
              </a:cxn>
              <a:cxn ang="0">
                <a:pos x="242" y="74"/>
              </a:cxn>
              <a:cxn ang="0">
                <a:pos x="224" y="78"/>
              </a:cxn>
              <a:cxn ang="0">
                <a:pos x="212" y="90"/>
              </a:cxn>
              <a:cxn ang="0">
                <a:pos x="193" y="87"/>
              </a:cxn>
              <a:cxn ang="0">
                <a:pos x="209" y="3"/>
              </a:cxn>
              <a:cxn ang="0">
                <a:pos x="290" y="3"/>
              </a:cxn>
              <a:cxn ang="0">
                <a:pos x="290" y="22"/>
              </a:cxn>
              <a:cxn ang="0">
                <a:pos x="225" y="22"/>
              </a:cxn>
              <a:cxn ang="0">
                <a:pos x="216" y="66"/>
              </a:cxn>
              <a:cxn ang="0">
                <a:pos x="247" y="56"/>
              </a:cxn>
              <a:cxn ang="0">
                <a:pos x="283" y="71"/>
              </a:cxn>
              <a:cxn ang="0">
                <a:pos x="298" y="109"/>
              </a:cxn>
              <a:cxn ang="0">
                <a:pos x="285" y="148"/>
              </a:cxn>
              <a:cxn ang="0">
                <a:pos x="242" y="168"/>
              </a:cxn>
              <a:cxn ang="0">
                <a:pos x="206" y="155"/>
              </a:cxn>
              <a:cxn ang="0">
                <a:pos x="190" y="122"/>
              </a:cxn>
              <a:cxn ang="0">
                <a:pos x="190" y="122"/>
              </a:cxn>
            </a:cxnLst>
            <a:rect l="0" t="0" r="r" b="b"/>
            <a:pathLst>
              <a:path w="298" h="168">
                <a:moveTo>
                  <a:pt x="0" y="84"/>
                </a:moveTo>
                <a:cubicBezTo>
                  <a:pt x="0" y="65"/>
                  <a:pt x="2" y="49"/>
                  <a:pt x="6" y="37"/>
                </a:cubicBezTo>
                <a:cubicBezTo>
                  <a:pt x="10" y="25"/>
                  <a:pt x="15" y="16"/>
                  <a:pt x="23" y="10"/>
                </a:cubicBezTo>
                <a:cubicBezTo>
                  <a:pt x="31" y="3"/>
                  <a:pt x="41" y="0"/>
                  <a:pt x="53" y="0"/>
                </a:cubicBezTo>
                <a:cubicBezTo>
                  <a:pt x="62" y="0"/>
                  <a:pt x="69" y="2"/>
                  <a:pt x="76" y="5"/>
                </a:cubicBezTo>
                <a:cubicBezTo>
                  <a:pt x="82" y="9"/>
                  <a:pt x="88" y="14"/>
                  <a:pt x="92" y="21"/>
                </a:cubicBezTo>
                <a:cubicBezTo>
                  <a:pt x="96" y="27"/>
                  <a:pt x="100" y="36"/>
                  <a:pt x="102" y="45"/>
                </a:cubicBezTo>
                <a:cubicBezTo>
                  <a:pt x="105" y="55"/>
                  <a:pt x="106" y="68"/>
                  <a:pt x="106" y="84"/>
                </a:cubicBezTo>
                <a:cubicBezTo>
                  <a:pt x="106" y="103"/>
                  <a:pt x="104" y="119"/>
                  <a:pt x="100" y="131"/>
                </a:cubicBezTo>
                <a:cubicBezTo>
                  <a:pt x="96" y="142"/>
                  <a:pt x="90" y="152"/>
                  <a:pt x="82" y="158"/>
                </a:cubicBezTo>
                <a:cubicBezTo>
                  <a:pt x="75" y="165"/>
                  <a:pt x="65" y="168"/>
                  <a:pt x="53" y="168"/>
                </a:cubicBezTo>
                <a:cubicBezTo>
                  <a:pt x="37" y="168"/>
                  <a:pt x="25" y="162"/>
                  <a:pt x="16" y="151"/>
                </a:cubicBezTo>
                <a:cubicBezTo>
                  <a:pt x="5" y="137"/>
                  <a:pt x="0" y="115"/>
                  <a:pt x="0" y="84"/>
                </a:cubicBezTo>
                <a:lnTo>
                  <a:pt x="0" y="84"/>
                </a:lnTo>
                <a:close/>
                <a:moveTo>
                  <a:pt x="20" y="84"/>
                </a:moveTo>
                <a:cubicBezTo>
                  <a:pt x="20" y="111"/>
                  <a:pt x="23" y="129"/>
                  <a:pt x="30" y="138"/>
                </a:cubicBezTo>
                <a:cubicBezTo>
                  <a:pt x="36" y="147"/>
                  <a:pt x="44" y="151"/>
                  <a:pt x="53" y="151"/>
                </a:cubicBezTo>
                <a:cubicBezTo>
                  <a:pt x="62" y="151"/>
                  <a:pt x="70" y="147"/>
                  <a:pt x="76" y="138"/>
                </a:cubicBezTo>
                <a:cubicBezTo>
                  <a:pt x="82" y="129"/>
                  <a:pt x="85" y="111"/>
                  <a:pt x="85" y="84"/>
                </a:cubicBezTo>
                <a:cubicBezTo>
                  <a:pt x="85" y="57"/>
                  <a:pt x="82" y="39"/>
                  <a:pt x="76" y="30"/>
                </a:cubicBezTo>
                <a:cubicBezTo>
                  <a:pt x="70" y="21"/>
                  <a:pt x="62" y="17"/>
                  <a:pt x="53" y="17"/>
                </a:cubicBezTo>
                <a:cubicBezTo>
                  <a:pt x="43" y="17"/>
                  <a:pt x="36" y="21"/>
                  <a:pt x="31" y="28"/>
                </a:cubicBezTo>
                <a:cubicBezTo>
                  <a:pt x="24" y="38"/>
                  <a:pt x="20" y="57"/>
                  <a:pt x="20" y="84"/>
                </a:cubicBezTo>
                <a:lnTo>
                  <a:pt x="20" y="84"/>
                </a:lnTo>
                <a:close/>
                <a:moveTo>
                  <a:pt x="138" y="165"/>
                </a:moveTo>
                <a:lnTo>
                  <a:pt x="138" y="142"/>
                </a:lnTo>
                <a:lnTo>
                  <a:pt x="160" y="142"/>
                </a:lnTo>
                <a:lnTo>
                  <a:pt x="160" y="165"/>
                </a:lnTo>
                <a:lnTo>
                  <a:pt x="138" y="165"/>
                </a:lnTo>
                <a:close/>
                <a:moveTo>
                  <a:pt x="190" y="122"/>
                </a:moveTo>
                <a:lnTo>
                  <a:pt x="211" y="120"/>
                </a:lnTo>
                <a:cubicBezTo>
                  <a:pt x="212" y="130"/>
                  <a:pt x="216" y="138"/>
                  <a:pt x="221" y="143"/>
                </a:cubicBezTo>
                <a:cubicBezTo>
                  <a:pt x="227" y="149"/>
                  <a:pt x="234" y="151"/>
                  <a:pt x="242" y="151"/>
                </a:cubicBezTo>
                <a:cubicBezTo>
                  <a:pt x="252" y="151"/>
                  <a:pt x="260" y="148"/>
                  <a:pt x="266" y="140"/>
                </a:cubicBezTo>
                <a:cubicBezTo>
                  <a:pt x="273" y="133"/>
                  <a:pt x="277" y="123"/>
                  <a:pt x="277" y="111"/>
                </a:cubicBezTo>
                <a:cubicBezTo>
                  <a:pt x="277" y="100"/>
                  <a:pt x="273" y="90"/>
                  <a:pt x="267" y="84"/>
                </a:cubicBezTo>
                <a:cubicBezTo>
                  <a:pt x="260" y="77"/>
                  <a:pt x="252" y="74"/>
                  <a:pt x="242" y="74"/>
                </a:cubicBezTo>
                <a:cubicBezTo>
                  <a:pt x="235" y="74"/>
                  <a:pt x="229" y="75"/>
                  <a:pt x="224" y="78"/>
                </a:cubicBezTo>
                <a:cubicBezTo>
                  <a:pt x="219" y="81"/>
                  <a:pt x="215" y="85"/>
                  <a:pt x="212" y="90"/>
                </a:cubicBezTo>
                <a:lnTo>
                  <a:pt x="193" y="87"/>
                </a:lnTo>
                <a:lnTo>
                  <a:pt x="209" y="3"/>
                </a:lnTo>
                <a:lnTo>
                  <a:pt x="290" y="3"/>
                </a:lnTo>
                <a:lnTo>
                  <a:pt x="290" y="22"/>
                </a:lnTo>
                <a:lnTo>
                  <a:pt x="225" y="22"/>
                </a:lnTo>
                <a:lnTo>
                  <a:pt x="216" y="66"/>
                </a:lnTo>
                <a:cubicBezTo>
                  <a:pt x="226" y="59"/>
                  <a:pt x="236" y="56"/>
                  <a:pt x="247" y="56"/>
                </a:cubicBezTo>
                <a:cubicBezTo>
                  <a:pt x="261" y="56"/>
                  <a:pt x="273" y="61"/>
                  <a:pt x="283" y="71"/>
                </a:cubicBezTo>
                <a:cubicBezTo>
                  <a:pt x="293" y="81"/>
                  <a:pt x="298" y="94"/>
                  <a:pt x="298" y="109"/>
                </a:cubicBezTo>
                <a:cubicBezTo>
                  <a:pt x="298" y="124"/>
                  <a:pt x="293" y="137"/>
                  <a:pt x="285" y="148"/>
                </a:cubicBezTo>
                <a:cubicBezTo>
                  <a:pt x="274" y="161"/>
                  <a:pt x="260" y="168"/>
                  <a:pt x="242" y="168"/>
                </a:cubicBezTo>
                <a:cubicBezTo>
                  <a:pt x="227" y="168"/>
                  <a:pt x="215" y="164"/>
                  <a:pt x="206" y="155"/>
                </a:cubicBezTo>
                <a:cubicBezTo>
                  <a:pt x="196" y="147"/>
                  <a:pt x="191" y="136"/>
                  <a:pt x="190" y="122"/>
                </a:cubicBezTo>
                <a:lnTo>
                  <a:pt x="190" y="1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699" name="Freeform 99"/>
          <p:cNvSpPr>
            <a:spLocks/>
          </p:cNvSpPr>
          <p:nvPr/>
        </p:nvSpPr>
        <p:spPr bwMode="auto">
          <a:xfrm>
            <a:off x="336550" y="4956175"/>
            <a:ext cx="42863" cy="119063"/>
          </a:xfrm>
          <a:custGeom>
            <a:avLst/>
            <a:gdLst/>
            <a:ahLst/>
            <a:cxnLst>
              <a:cxn ang="0">
                <a:pos x="60" y="165"/>
              </a:cxn>
              <a:cxn ang="0">
                <a:pos x="40" y="165"/>
              </a:cxn>
              <a:cxn ang="0">
                <a:pos x="40" y="37"/>
              </a:cxn>
              <a:cxn ang="0">
                <a:pos x="21" y="50"/>
              </a:cxn>
              <a:cxn ang="0">
                <a:pos x="0" y="61"/>
              </a:cxn>
              <a:cxn ang="0">
                <a:pos x="0" y="41"/>
              </a:cxn>
              <a:cxn ang="0">
                <a:pos x="29" y="22"/>
              </a:cxn>
              <a:cxn ang="0">
                <a:pos x="47" y="0"/>
              </a:cxn>
              <a:cxn ang="0">
                <a:pos x="60" y="0"/>
              </a:cxn>
              <a:cxn ang="0">
                <a:pos x="60" y="165"/>
              </a:cxn>
            </a:cxnLst>
            <a:rect l="0" t="0" r="r" b="b"/>
            <a:pathLst>
              <a:path w="60" h="165">
                <a:moveTo>
                  <a:pt x="60" y="165"/>
                </a:moveTo>
                <a:lnTo>
                  <a:pt x="40" y="165"/>
                </a:lnTo>
                <a:lnTo>
                  <a:pt x="40" y="37"/>
                </a:lnTo>
                <a:cubicBezTo>
                  <a:pt x="35" y="41"/>
                  <a:pt x="29" y="46"/>
                  <a:pt x="21" y="50"/>
                </a:cubicBezTo>
                <a:cubicBezTo>
                  <a:pt x="13" y="55"/>
                  <a:pt x="6" y="59"/>
                  <a:pt x="0" y="61"/>
                </a:cubicBezTo>
                <a:lnTo>
                  <a:pt x="0" y="41"/>
                </a:lnTo>
                <a:cubicBezTo>
                  <a:pt x="11" y="36"/>
                  <a:pt x="21" y="30"/>
                  <a:pt x="29" y="22"/>
                </a:cubicBezTo>
                <a:cubicBezTo>
                  <a:pt x="38" y="15"/>
                  <a:pt x="44" y="7"/>
                  <a:pt x="47" y="0"/>
                </a:cubicBezTo>
                <a:lnTo>
                  <a:pt x="60" y="0"/>
                </a:lnTo>
                <a:lnTo>
                  <a:pt x="60" y="16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0" name="Freeform 100"/>
          <p:cNvSpPr>
            <a:spLocks noEditPoints="1"/>
          </p:cNvSpPr>
          <p:nvPr/>
        </p:nvSpPr>
        <p:spPr bwMode="auto">
          <a:xfrm>
            <a:off x="200025" y="4572000"/>
            <a:ext cx="201613" cy="119063"/>
          </a:xfrm>
          <a:custGeom>
            <a:avLst/>
            <a:gdLst/>
            <a:ahLst/>
            <a:cxnLst>
              <a:cxn ang="0">
                <a:pos x="60" y="165"/>
              </a:cxn>
              <a:cxn ang="0">
                <a:pos x="40" y="165"/>
              </a:cxn>
              <a:cxn ang="0">
                <a:pos x="40" y="37"/>
              </a:cxn>
              <a:cxn ang="0">
                <a:pos x="21" y="51"/>
              </a:cxn>
              <a:cxn ang="0">
                <a:pos x="0" y="61"/>
              </a:cxn>
              <a:cxn ang="0">
                <a:pos x="0" y="41"/>
              </a:cxn>
              <a:cxn ang="0">
                <a:pos x="29" y="22"/>
              </a:cxn>
              <a:cxn ang="0">
                <a:pos x="47" y="0"/>
              </a:cxn>
              <a:cxn ang="0">
                <a:pos x="60" y="0"/>
              </a:cxn>
              <a:cxn ang="0">
                <a:pos x="60" y="165"/>
              </a:cxn>
              <a:cxn ang="0">
                <a:pos x="123" y="165"/>
              </a:cxn>
              <a:cxn ang="0">
                <a:pos x="123" y="142"/>
              </a:cxn>
              <a:cxn ang="0">
                <a:pos x="145" y="142"/>
              </a:cxn>
              <a:cxn ang="0">
                <a:pos x="145" y="165"/>
              </a:cxn>
              <a:cxn ang="0">
                <a:pos x="123" y="165"/>
              </a:cxn>
              <a:cxn ang="0">
                <a:pos x="175" y="122"/>
              </a:cxn>
              <a:cxn ang="0">
                <a:pos x="196" y="120"/>
              </a:cxn>
              <a:cxn ang="0">
                <a:pos x="206" y="144"/>
              </a:cxn>
              <a:cxn ang="0">
                <a:pos x="227" y="151"/>
              </a:cxn>
              <a:cxn ang="0">
                <a:pos x="251" y="140"/>
              </a:cxn>
              <a:cxn ang="0">
                <a:pos x="262" y="111"/>
              </a:cxn>
              <a:cxn ang="0">
                <a:pos x="252" y="84"/>
              </a:cxn>
              <a:cxn ang="0">
                <a:pos x="227" y="74"/>
              </a:cxn>
              <a:cxn ang="0">
                <a:pos x="209" y="79"/>
              </a:cxn>
              <a:cxn ang="0">
                <a:pos x="197" y="90"/>
              </a:cxn>
              <a:cxn ang="0">
                <a:pos x="178" y="88"/>
              </a:cxn>
              <a:cxn ang="0">
                <a:pos x="194" y="3"/>
              </a:cxn>
              <a:cxn ang="0">
                <a:pos x="275" y="3"/>
              </a:cxn>
              <a:cxn ang="0">
                <a:pos x="275" y="22"/>
              </a:cxn>
              <a:cxn ang="0">
                <a:pos x="210" y="22"/>
              </a:cxn>
              <a:cxn ang="0">
                <a:pos x="201" y="67"/>
              </a:cxn>
              <a:cxn ang="0">
                <a:pos x="232" y="56"/>
              </a:cxn>
              <a:cxn ang="0">
                <a:pos x="268" y="71"/>
              </a:cxn>
              <a:cxn ang="0">
                <a:pos x="283" y="109"/>
              </a:cxn>
              <a:cxn ang="0">
                <a:pos x="270" y="148"/>
              </a:cxn>
              <a:cxn ang="0">
                <a:pos x="227" y="168"/>
              </a:cxn>
              <a:cxn ang="0">
                <a:pos x="191" y="155"/>
              </a:cxn>
              <a:cxn ang="0">
                <a:pos x="175" y="122"/>
              </a:cxn>
              <a:cxn ang="0">
                <a:pos x="175" y="122"/>
              </a:cxn>
            </a:cxnLst>
            <a:rect l="0" t="0" r="r" b="b"/>
            <a:pathLst>
              <a:path w="283" h="168">
                <a:moveTo>
                  <a:pt x="60" y="165"/>
                </a:moveTo>
                <a:lnTo>
                  <a:pt x="40" y="165"/>
                </a:lnTo>
                <a:lnTo>
                  <a:pt x="40" y="37"/>
                </a:lnTo>
                <a:cubicBezTo>
                  <a:pt x="35" y="41"/>
                  <a:pt x="29" y="46"/>
                  <a:pt x="21" y="51"/>
                </a:cubicBezTo>
                <a:cubicBezTo>
                  <a:pt x="13" y="55"/>
                  <a:pt x="6" y="59"/>
                  <a:pt x="0" y="61"/>
                </a:cubicBezTo>
                <a:lnTo>
                  <a:pt x="0" y="41"/>
                </a:lnTo>
                <a:cubicBezTo>
                  <a:pt x="11" y="36"/>
                  <a:pt x="21" y="30"/>
                  <a:pt x="29" y="22"/>
                </a:cubicBezTo>
                <a:cubicBezTo>
                  <a:pt x="38" y="15"/>
                  <a:pt x="44" y="7"/>
                  <a:pt x="47" y="0"/>
                </a:cubicBezTo>
                <a:lnTo>
                  <a:pt x="60" y="0"/>
                </a:lnTo>
                <a:lnTo>
                  <a:pt x="60" y="165"/>
                </a:lnTo>
                <a:close/>
                <a:moveTo>
                  <a:pt x="123" y="165"/>
                </a:moveTo>
                <a:lnTo>
                  <a:pt x="123" y="142"/>
                </a:lnTo>
                <a:lnTo>
                  <a:pt x="145" y="142"/>
                </a:lnTo>
                <a:lnTo>
                  <a:pt x="145" y="165"/>
                </a:lnTo>
                <a:lnTo>
                  <a:pt x="123" y="165"/>
                </a:lnTo>
                <a:close/>
                <a:moveTo>
                  <a:pt x="175" y="122"/>
                </a:moveTo>
                <a:lnTo>
                  <a:pt x="196" y="120"/>
                </a:lnTo>
                <a:cubicBezTo>
                  <a:pt x="197" y="131"/>
                  <a:pt x="201" y="138"/>
                  <a:pt x="206" y="144"/>
                </a:cubicBezTo>
                <a:cubicBezTo>
                  <a:pt x="212" y="149"/>
                  <a:pt x="219" y="151"/>
                  <a:pt x="227" y="151"/>
                </a:cubicBezTo>
                <a:cubicBezTo>
                  <a:pt x="237" y="151"/>
                  <a:pt x="245" y="148"/>
                  <a:pt x="251" y="140"/>
                </a:cubicBezTo>
                <a:cubicBezTo>
                  <a:pt x="258" y="133"/>
                  <a:pt x="262" y="123"/>
                  <a:pt x="262" y="111"/>
                </a:cubicBezTo>
                <a:cubicBezTo>
                  <a:pt x="262" y="100"/>
                  <a:pt x="258" y="91"/>
                  <a:pt x="252" y="84"/>
                </a:cubicBezTo>
                <a:cubicBezTo>
                  <a:pt x="245" y="77"/>
                  <a:pt x="237" y="74"/>
                  <a:pt x="227" y="74"/>
                </a:cubicBezTo>
                <a:cubicBezTo>
                  <a:pt x="220" y="74"/>
                  <a:pt x="214" y="76"/>
                  <a:pt x="209" y="79"/>
                </a:cubicBezTo>
                <a:cubicBezTo>
                  <a:pt x="204" y="81"/>
                  <a:pt x="200" y="85"/>
                  <a:pt x="197" y="90"/>
                </a:cubicBezTo>
                <a:lnTo>
                  <a:pt x="178" y="88"/>
                </a:lnTo>
                <a:lnTo>
                  <a:pt x="194" y="3"/>
                </a:lnTo>
                <a:lnTo>
                  <a:pt x="275" y="3"/>
                </a:lnTo>
                <a:lnTo>
                  <a:pt x="275" y="22"/>
                </a:lnTo>
                <a:lnTo>
                  <a:pt x="210" y="22"/>
                </a:lnTo>
                <a:lnTo>
                  <a:pt x="201" y="67"/>
                </a:lnTo>
                <a:cubicBezTo>
                  <a:pt x="211" y="60"/>
                  <a:pt x="221" y="56"/>
                  <a:pt x="232" y="56"/>
                </a:cubicBezTo>
                <a:cubicBezTo>
                  <a:pt x="246" y="56"/>
                  <a:pt x="258" y="61"/>
                  <a:pt x="268" y="71"/>
                </a:cubicBezTo>
                <a:cubicBezTo>
                  <a:pt x="278" y="81"/>
                  <a:pt x="283" y="94"/>
                  <a:pt x="283" y="109"/>
                </a:cubicBezTo>
                <a:cubicBezTo>
                  <a:pt x="283" y="124"/>
                  <a:pt x="278" y="137"/>
                  <a:pt x="270" y="148"/>
                </a:cubicBezTo>
                <a:cubicBezTo>
                  <a:pt x="259" y="161"/>
                  <a:pt x="245" y="168"/>
                  <a:pt x="227" y="168"/>
                </a:cubicBezTo>
                <a:cubicBezTo>
                  <a:pt x="212" y="168"/>
                  <a:pt x="200" y="164"/>
                  <a:pt x="191" y="155"/>
                </a:cubicBezTo>
                <a:cubicBezTo>
                  <a:pt x="181" y="147"/>
                  <a:pt x="176" y="136"/>
                  <a:pt x="175" y="122"/>
                </a:cubicBezTo>
                <a:lnTo>
                  <a:pt x="175" y="1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1" name="Freeform 101"/>
          <p:cNvSpPr>
            <a:spLocks/>
          </p:cNvSpPr>
          <p:nvPr/>
        </p:nvSpPr>
        <p:spPr bwMode="auto">
          <a:xfrm>
            <a:off x="323850" y="4168775"/>
            <a:ext cx="76200" cy="117475"/>
          </a:xfrm>
          <a:custGeom>
            <a:avLst/>
            <a:gdLst/>
            <a:ahLst/>
            <a:cxnLst>
              <a:cxn ang="0">
                <a:pos x="108" y="146"/>
              </a:cxn>
              <a:cxn ang="0">
                <a:pos x="108" y="165"/>
              </a:cxn>
              <a:cxn ang="0">
                <a:pos x="0" y="165"/>
              </a:cxn>
              <a:cxn ang="0">
                <a:pos x="2" y="151"/>
              </a:cxn>
              <a:cxn ang="0">
                <a:pos x="16" y="129"/>
              </a:cxn>
              <a:cxn ang="0">
                <a:pos x="42" y="105"/>
              </a:cxn>
              <a:cxn ang="0">
                <a:pos x="78" y="70"/>
              </a:cxn>
              <a:cxn ang="0">
                <a:pos x="87" y="46"/>
              </a:cxn>
              <a:cxn ang="0">
                <a:pos x="79" y="25"/>
              </a:cxn>
              <a:cxn ang="0">
                <a:pos x="56" y="17"/>
              </a:cxn>
              <a:cxn ang="0">
                <a:pos x="33" y="26"/>
              </a:cxn>
              <a:cxn ang="0">
                <a:pos x="24" y="50"/>
              </a:cxn>
              <a:cxn ang="0">
                <a:pos x="4" y="48"/>
              </a:cxn>
              <a:cxn ang="0">
                <a:pos x="20" y="13"/>
              </a:cxn>
              <a:cxn ang="0">
                <a:pos x="57" y="0"/>
              </a:cxn>
              <a:cxn ang="0">
                <a:pos x="94" y="13"/>
              </a:cxn>
              <a:cxn ang="0">
                <a:pos x="108" y="46"/>
              </a:cxn>
              <a:cxn ang="0">
                <a:pos x="104" y="65"/>
              </a:cxn>
              <a:cxn ang="0">
                <a:pos x="90" y="85"/>
              </a:cxn>
              <a:cxn ang="0">
                <a:pos x="59" y="114"/>
              </a:cxn>
              <a:cxn ang="0">
                <a:pos x="36" y="135"/>
              </a:cxn>
              <a:cxn ang="0">
                <a:pos x="28" y="146"/>
              </a:cxn>
              <a:cxn ang="0">
                <a:pos x="108" y="146"/>
              </a:cxn>
            </a:cxnLst>
            <a:rect l="0" t="0" r="r" b="b"/>
            <a:pathLst>
              <a:path w="108" h="165">
                <a:moveTo>
                  <a:pt x="108" y="146"/>
                </a:moveTo>
                <a:lnTo>
                  <a:pt x="108" y="165"/>
                </a:lnTo>
                <a:lnTo>
                  <a:pt x="0" y="165"/>
                </a:lnTo>
                <a:cubicBezTo>
                  <a:pt x="0" y="161"/>
                  <a:pt x="1" y="156"/>
                  <a:pt x="2" y="151"/>
                </a:cubicBezTo>
                <a:cubicBezTo>
                  <a:pt x="5" y="144"/>
                  <a:pt x="10" y="137"/>
                  <a:pt x="16" y="129"/>
                </a:cubicBezTo>
                <a:cubicBezTo>
                  <a:pt x="22" y="122"/>
                  <a:pt x="30" y="114"/>
                  <a:pt x="42" y="105"/>
                </a:cubicBezTo>
                <a:cubicBezTo>
                  <a:pt x="59" y="90"/>
                  <a:pt x="71" y="78"/>
                  <a:pt x="78" y="70"/>
                </a:cubicBezTo>
                <a:cubicBezTo>
                  <a:pt x="84" y="61"/>
                  <a:pt x="87" y="53"/>
                  <a:pt x="87" y="46"/>
                </a:cubicBezTo>
                <a:cubicBezTo>
                  <a:pt x="87" y="38"/>
                  <a:pt x="84" y="31"/>
                  <a:pt x="79" y="25"/>
                </a:cubicBezTo>
                <a:cubicBezTo>
                  <a:pt x="73" y="20"/>
                  <a:pt x="65" y="17"/>
                  <a:pt x="56" y="17"/>
                </a:cubicBezTo>
                <a:cubicBezTo>
                  <a:pt x="47" y="17"/>
                  <a:pt x="39" y="20"/>
                  <a:pt x="33" y="26"/>
                </a:cubicBezTo>
                <a:cubicBezTo>
                  <a:pt x="27" y="32"/>
                  <a:pt x="24" y="40"/>
                  <a:pt x="24" y="50"/>
                </a:cubicBezTo>
                <a:lnTo>
                  <a:pt x="4" y="48"/>
                </a:lnTo>
                <a:cubicBezTo>
                  <a:pt x="5" y="32"/>
                  <a:pt x="11" y="21"/>
                  <a:pt x="20" y="13"/>
                </a:cubicBezTo>
                <a:cubicBezTo>
                  <a:pt x="29" y="4"/>
                  <a:pt x="41" y="0"/>
                  <a:pt x="57" y="0"/>
                </a:cubicBezTo>
                <a:cubicBezTo>
                  <a:pt x="72" y="0"/>
                  <a:pt x="85" y="5"/>
                  <a:pt x="94" y="13"/>
                </a:cubicBezTo>
                <a:cubicBezTo>
                  <a:pt x="103" y="22"/>
                  <a:pt x="108" y="33"/>
                  <a:pt x="108" y="46"/>
                </a:cubicBezTo>
                <a:cubicBezTo>
                  <a:pt x="108" y="53"/>
                  <a:pt x="106" y="59"/>
                  <a:pt x="104" y="65"/>
                </a:cubicBezTo>
                <a:cubicBezTo>
                  <a:pt x="101" y="72"/>
                  <a:pt x="97" y="78"/>
                  <a:pt x="90" y="85"/>
                </a:cubicBezTo>
                <a:cubicBezTo>
                  <a:pt x="84" y="92"/>
                  <a:pt x="74" y="102"/>
                  <a:pt x="59" y="114"/>
                </a:cubicBezTo>
                <a:cubicBezTo>
                  <a:pt x="47" y="125"/>
                  <a:pt x="40" y="131"/>
                  <a:pt x="36" y="135"/>
                </a:cubicBezTo>
                <a:cubicBezTo>
                  <a:pt x="33" y="139"/>
                  <a:pt x="30" y="142"/>
                  <a:pt x="28" y="146"/>
                </a:cubicBezTo>
                <a:lnTo>
                  <a:pt x="108" y="14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2" name="Freeform 102"/>
          <p:cNvSpPr>
            <a:spLocks noEditPoints="1"/>
          </p:cNvSpPr>
          <p:nvPr/>
        </p:nvSpPr>
        <p:spPr bwMode="auto">
          <a:xfrm>
            <a:off x="187325" y="3762375"/>
            <a:ext cx="214313" cy="120650"/>
          </a:xfrm>
          <a:custGeom>
            <a:avLst/>
            <a:gdLst/>
            <a:ahLst/>
            <a:cxnLst>
              <a:cxn ang="0">
                <a:pos x="108" y="145"/>
              </a:cxn>
              <a:cxn ang="0">
                <a:pos x="108" y="165"/>
              </a:cxn>
              <a:cxn ang="0">
                <a:pos x="0" y="165"/>
              </a:cxn>
              <a:cxn ang="0">
                <a:pos x="2" y="151"/>
              </a:cxn>
              <a:cxn ang="0">
                <a:pos x="16" y="129"/>
              </a:cxn>
              <a:cxn ang="0">
                <a:pos x="42" y="104"/>
              </a:cxn>
              <a:cxn ang="0">
                <a:pos x="78" y="69"/>
              </a:cxn>
              <a:cxn ang="0">
                <a:pos x="87" y="45"/>
              </a:cxn>
              <a:cxn ang="0">
                <a:pos x="79" y="25"/>
              </a:cxn>
              <a:cxn ang="0">
                <a:pos x="56" y="17"/>
              </a:cxn>
              <a:cxn ang="0">
                <a:pos x="33" y="25"/>
              </a:cxn>
              <a:cxn ang="0">
                <a:pos x="24" y="49"/>
              </a:cxn>
              <a:cxn ang="0">
                <a:pos x="4" y="47"/>
              </a:cxn>
              <a:cxn ang="0">
                <a:pos x="20" y="12"/>
              </a:cxn>
              <a:cxn ang="0">
                <a:pos x="57" y="0"/>
              </a:cxn>
              <a:cxn ang="0">
                <a:pos x="94" y="13"/>
              </a:cxn>
              <a:cxn ang="0">
                <a:pos x="108" y="45"/>
              </a:cxn>
              <a:cxn ang="0">
                <a:pos x="104" y="65"/>
              </a:cxn>
              <a:cxn ang="0">
                <a:pos x="90" y="85"/>
              </a:cxn>
              <a:cxn ang="0">
                <a:pos x="59" y="114"/>
              </a:cxn>
              <a:cxn ang="0">
                <a:pos x="36" y="134"/>
              </a:cxn>
              <a:cxn ang="0">
                <a:pos x="28" y="145"/>
              </a:cxn>
              <a:cxn ang="0">
                <a:pos x="108" y="145"/>
              </a:cxn>
              <a:cxn ang="0">
                <a:pos x="141" y="165"/>
              </a:cxn>
              <a:cxn ang="0">
                <a:pos x="141" y="142"/>
              </a:cxn>
              <a:cxn ang="0">
                <a:pos x="163" y="142"/>
              </a:cxn>
              <a:cxn ang="0">
                <a:pos x="163" y="165"/>
              </a:cxn>
              <a:cxn ang="0">
                <a:pos x="141" y="165"/>
              </a:cxn>
              <a:cxn ang="0">
                <a:pos x="193" y="122"/>
              </a:cxn>
              <a:cxn ang="0">
                <a:pos x="214" y="120"/>
              </a:cxn>
              <a:cxn ang="0">
                <a:pos x="224" y="143"/>
              </a:cxn>
              <a:cxn ang="0">
                <a:pos x="245" y="151"/>
              </a:cxn>
              <a:cxn ang="0">
                <a:pos x="269" y="140"/>
              </a:cxn>
              <a:cxn ang="0">
                <a:pos x="280" y="111"/>
              </a:cxn>
              <a:cxn ang="0">
                <a:pos x="270" y="84"/>
              </a:cxn>
              <a:cxn ang="0">
                <a:pos x="245" y="74"/>
              </a:cxn>
              <a:cxn ang="0">
                <a:pos x="227" y="78"/>
              </a:cxn>
              <a:cxn ang="0">
                <a:pos x="215" y="90"/>
              </a:cxn>
              <a:cxn ang="0">
                <a:pos x="196" y="87"/>
              </a:cxn>
              <a:cxn ang="0">
                <a:pos x="212" y="3"/>
              </a:cxn>
              <a:cxn ang="0">
                <a:pos x="293" y="3"/>
              </a:cxn>
              <a:cxn ang="0">
                <a:pos x="293" y="22"/>
              </a:cxn>
              <a:cxn ang="0">
                <a:pos x="228" y="22"/>
              </a:cxn>
              <a:cxn ang="0">
                <a:pos x="219" y="66"/>
              </a:cxn>
              <a:cxn ang="0">
                <a:pos x="250" y="56"/>
              </a:cxn>
              <a:cxn ang="0">
                <a:pos x="286" y="71"/>
              </a:cxn>
              <a:cxn ang="0">
                <a:pos x="301" y="109"/>
              </a:cxn>
              <a:cxn ang="0">
                <a:pos x="288" y="148"/>
              </a:cxn>
              <a:cxn ang="0">
                <a:pos x="245" y="168"/>
              </a:cxn>
              <a:cxn ang="0">
                <a:pos x="209" y="155"/>
              </a:cxn>
              <a:cxn ang="0">
                <a:pos x="193" y="122"/>
              </a:cxn>
              <a:cxn ang="0">
                <a:pos x="193" y="122"/>
              </a:cxn>
            </a:cxnLst>
            <a:rect l="0" t="0" r="r" b="b"/>
            <a:pathLst>
              <a:path w="301" h="168">
                <a:moveTo>
                  <a:pt x="108" y="145"/>
                </a:moveTo>
                <a:lnTo>
                  <a:pt x="108" y="165"/>
                </a:lnTo>
                <a:lnTo>
                  <a:pt x="0" y="165"/>
                </a:lnTo>
                <a:cubicBezTo>
                  <a:pt x="0" y="160"/>
                  <a:pt x="1" y="155"/>
                  <a:pt x="2" y="151"/>
                </a:cubicBezTo>
                <a:cubicBezTo>
                  <a:pt x="5" y="143"/>
                  <a:pt x="10" y="136"/>
                  <a:pt x="16" y="129"/>
                </a:cubicBezTo>
                <a:cubicBezTo>
                  <a:pt x="22" y="122"/>
                  <a:pt x="30" y="113"/>
                  <a:pt x="42" y="104"/>
                </a:cubicBezTo>
                <a:cubicBezTo>
                  <a:pt x="59" y="89"/>
                  <a:pt x="71" y="78"/>
                  <a:pt x="78" y="69"/>
                </a:cubicBezTo>
                <a:cubicBezTo>
                  <a:pt x="84" y="61"/>
                  <a:pt x="87" y="53"/>
                  <a:pt x="87" y="45"/>
                </a:cubicBezTo>
                <a:cubicBezTo>
                  <a:pt x="87" y="37"/>
                  <a:pt x="84" y="30"/>
                  <a:pt x="79" y="25"/>
                </a:cubicBezTo>
                <a:cubicBezTo>
                  <a:pt x="73" y="19"/>
                  <a:pt x="65" y="17"/>
                  <a:pt x="56" y="17"/>
                </a:cubicBezTo>
                <a:cubicBezTo>
                  <a:pt x="47" y="17"/>
                  <a:pt x="39" y="19"/>
                  <a:pt x="33" y="25"/>
                </a:cubicBezTo>
                <a:cubicBezTo>
                  <a:pt x="27" y="31"/>
                  <a:pt x="24" y="39"/>
                  <a:pt x="24" y="49"/>
                </a:cubicBezTo>
                <a:lnTo>
                  <a:pt x="4" y="47"/>
                </a:lnTo>
                <a:cubicBezTo>
                  <a:pt x="5" y="32"/>
                  <a:pt x="11" y="20"/>
                  <a:pt x="20" y="12"/>
                </a:cubicBezTo>
                <a:cubicBezTo>
                  <a:pt x="29" y="4"/>
                  <a:pt x="41" y="0"/>
                  <a:pt x="57" y="0"/>
                </a:cubicBezTo>
                <a:cubicBezTo>
                  <a:pt x="72" y="0"/>
                  <a:pt x="85" y="4"/>
                  <a:pt x="94" y="13"/>
                </a:cubicBezTo>
                <a:cubicBezTo>
                  <a:pt x="103" y="22"/>
                  <a:pt x="108" y="33"/>
                  <a:pt x="108" y="45"/>
                </a:cubicBezTo>
                <a:cubicBezTo>
                  <a:pt x="108" y="52"/>
                  <a:pt x="106" y="58"/>
                  <a:pt x="104" y="65"/>
                </a:cubicBezTo>
                <a:cubicBezTo>
                  <a:pt x="101" y="71"/>
                  <a:pt x="97" y="78"/>
                  <a:pt x="90" y="85"/>
                </a:cubicBezTo>
                <a:cubicBezTo>
                  <a:pt x="84" y="92"/>
                  <a:pt x="74" y="102"/>
                  <a:pt x="59" y="114"/>
                </a:cubicBezTo>
                <a:cubicBezTo>
                  <a:pt x="47" y="124"/>
                  <a:pt x="40" y="131"/>
                  <a:pt x="36" y="134"/>
                </a:cubicBezTo>
                <a:cubicBezTo>
                  <a:pt x="33" y="138"/>
                  <a:pt x="30" y="142"/>
                  <a:pt x="28" y="145"/>
                </a:cubicBezTo>
                <a:lnTo>
                  <a:pt x="108" y="145"/>
                </a:lnTo>
                <a:close/>
                <a:moveTo>
                  <a:pt x="141" y="165"/>
                </a:moveTo>
                <a:lnTo>
                  <a:pt x="141" y="142"/>
                </a:lnTo>
                <a:lnTo>
                  <a:pt x="163" y="142"/>
                </a:lnTo>
                <a:lnTo>
                  <a:pt x="163" y="165"/>
                </a:lnTo>
                <a:lnTo>
                  <a:pt x="141" y="165"/>
                </a:lnTo>
                <a:close/>
                <a:moveTo>
                  <a:pt x="193" y="122"/>
                </a:moveTo>
                <a:lnTo>
                  <a:pt x="214" y="120"/>
                </a:lnTo>
                <a:cubicBezTo>
                  <a:pt x="215" y="130"/>
                  <a:pt x="219" y="138"/>
                  <a:pt x="224" y="143"/>
                </a:cubicBezTo>
                <a:cubicBezTo>
                  <a:pt x="230" y="148"/>
                  <a:pt x="237" y="151"/>
                  <a:pt x="245" y="151"/>
                </a:cubicBezTo>
                <a:cubicBezTo>
                  <a:pt x="255" y="151"/>
                  <a:pt x="263" y="147"/>
                  <a:pt x="269" y="140"/>
                </a:cubicBezTo>
                <a:cubicBezTo>
                  <a:pt x="276" y="133"/>
                  <a:pt x="280" y="123"/>
                  <a:pt x="280" y="111"/>
                </a:cubicBezTo>
                <a:cubicBezTo>
                  <a:pt x="280" y="99"/>
                  <a:pt x="276" y="90"/>
                  <a:pt x="270" y="84"/>
                </a:cubicBezTo>
                <a:cubicBezTo>
                  <a:pt x="263" y="77"/>
                  <a:pt x="255" y="74"/>
                  <a:pt x="245" y="74"/>
                </a:cubicBezTo>
                <a:cubicBezTo>
                  <a:pt x="238" y="74"/>
                  <a:pt x="232" y="75"/>
                  <a:pt x="227" y="78"/>
                </a:cubicBezTo>
                <a:cubicBezTo>
                  <a:pt x="222" y="81"/>
                  <a:pt x="218" y="85"/>
                  <a:pt x="215" y="90"/>
                </a:cubicBezTo>
                <a:lnTo>
                  <a:pt x="196" y="87"/>
                </a:lnTo>
                <a:lnTo>
                  <a:pt x="212" y="3"/>
                </a:lnTo>
                <a:lnTo>
                  <a:pt x="293" y="3"/>
                </a:lnTo>
                <a:lnTo>
                  <a:pt x="293" y="22"/>
                </a:lnTo>
                <a:lnTo>
                  <a:pt x="228" y="22"/>
                </a:lnTo>
                <a:lnTo>
                  <a:pt x="219" y="66"/>
                </a:lnTo>
                <a:cubicBezTo>
                  <a:pt x="229" y="59"/>
                  <a:pt x="239" y="56"/>
                  <a:pt x="250" y="56"/>
                </a:cubicBezTo>
                <a:cubicBezTo>
                  <a:pt x="264" y="56"/>
                  <a:pt x="276" y="61"/>
                  <a:pt x="286" y="71"/>
                </a:cubicBezTo>
                <a:cubicBezTo>
                  <a:pt x="296" y="81"/>
                  <a:pt x="301" y="93"/>
                  <a:pt x="301" y="109"/>
                </a:cubicBezTo>
                <a:cubicBezTo>
                  <a:pt x="301" y="124"/>
                  <a:pt x="296" y="137"/>
                  <a:pt x="288" y="148"/>
                </a:cubicBezTo>
                <a:cubicBezTo>
                  <a:pt x="277" y="161"/>
                  <a:pt x="263" y="168"/>
                  <a:pt x="245" y="168"/>
                </a:cubicBezTo>
                <a:cubicBezTo>
                  <a:pt x="230" y="168"/>
                  <a:pt x="218" y="163"/>
                  <a:pt x="209" y="155"/>
                </a:cubicBezTo>
                <a:cubicBezTo>
                  <a:pt x="199" y="147"/>
                  <a:pt x="194" y="136"/>
                  <a:pt x="193" y="122"/>
                </a:cubicBezTo>
                <a:lnTo>
                  <a:pt x="193" y="1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3" name="Line 103"/>
          <p:cNvSpPr>
            <a:spLocks noChangeShapeType="1"/>
          </p:cNvSpPr>
          <p:nvPr/>
        </p:nvSpPr>
        <p:spPr bwMode="auto">
          <a:xfrm flipV="1">
            <a:off x="1579563" y="3551238"/>
            <a:ext cx="1587" cy="835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4" name="Line 104"/>
          <p:cNvSpPr>
            <a:spLocks noChangeShapeType="1"/>
          </p:cNvSpPr>
          <p:nvPr/>
        </p:nvSpPr>
        <p:spPr bwMode="auto">
          <a:xfrm flipV="1">
            <a:off x="1506538" y="3551238"/>
            <a:ext cx="73025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5" name="Line 105"/>
          <p:cNvSpPr>
            <a:spLocks noChangeShapeType="1"/>
          </p:cNvSpPr>
          <p:nvPr/>
        </p:nvSpPr>
        <p:spPr bwMode="auto">
          <a:xfrm>
            <a:off x="1495425" y="4378325"/>
            <a:ext cx="14287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6" name="Line 106"/>
          <p:cNvSpPr>
            <a:spLocks noChangeShapeType="1"/>
          </p:cNvSpPr>
          <p:nvPr/>
        </p:nvSpPr>
        <p:spPr bwMode="auto">
          <a:xfrm flipV="1">
            <a:off x="1576388" y="3551238"/>
            <a:ext cx="1587" cy="835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7" name="Line 107"/>
          <p:cNvSpPr>
            <a:spLocks noChangeShapeType="1"/>
          </p:cNvSpPr>
          <p:nvPr/>
        </p:nvSpPr>
        <p:spPr bwMode="auto">
          <a:xfrm flipH="1" flipV="1">
            <a:off x="1576388" y="3551238"/>
            <a:ext cx="73025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8" name="Line 108"/>
          <p:cNvSpPr>
            <a:spLocks noChangeShapeType="1"/>
          </p:cNvSpPr>
          <p:nvPr/>
        </p:nvSpPr>
        <p:spPr bwMode="auto">
          <a:xfrm flipH="1">
            <a:off x="1619250" y="4386263"/>
            <a:ext cx="333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09" name="Freeform 109"/>
          <p:cNvSpPr>
            <a:spLocks noEditPoints="1"/>
          </p:cNvSpPr>
          <p:nvPr/>
        </p:nvSpPr>
        <p:spPr bwMode="auto">
          <a:xfrm>
            <a:off x="1657350" y="3632200"/>
            <a:ext cx="877888" cy="149225"/>
          </a:xfrm>
          <a:custGeom>
            <a:avLst/>
            <a:gdLst/>
            <a:ahLst/>
            <a:cxnLst>
              <a:cxn ang="0">
                <a:pos x="26" y="138"/>
              </a:cxn>
              <a:cxn ang="0">
                <a:pos x="54" y="179"/>
              </a:cxn>
              <a:cxn ang="0">
                <a:pos x="112" y="180"/>
              </a:cxn>
              <a:cxn ang="0">
                <a:pos x="135" y="150"/>
              </a:cxn>
              <a:cxn ang="0">
                <a:pos x="111" y="122"/>
              </a:cxn>
              <a:cxn ang="0">
                <a:pos x="37" y="99"/>
              </a:cxn>
              <a:cxn ang="0">
                <a:pos x="8" y="55"/>
              </a:cxn>
              <a:cxn ang="0">
                <a:pos x="42" y="6"/>
              </a:cxn>
              <a:cxn ang="0">
                <a:pos x="118" y="7"/>
              </a:cxn>
              <a:cxn ang="0">
                <a:pos x="154" y="60"/>
              </a:cxn>
              <a:cxn ang="0">
                <a:pos x="115" y="33"/>
              </a:cxn>
              <a:cxn ang="0">
                <a:pos x="45" y="32"/>
              </a:cxn>
              <a:cxn ang="0">
                <a:pos x="42" y="71"/>
              </a:cxn>
              <a:cxn ang="0">
                <a:pos x="126" y="99"/>
              </a:cxn>
              <a:cxn ang="0">
                <a:pos x="160" y="148"/>
              </a:cxn>
              <a:cxn ang="0">
                <a:pos x="125" y="201"/>
              </a:cxn>
              <a:cxn ang="0">
                <a:pos x="40" y="201"/>
              </a:cxn>
              <a:cxn ang="0">
                <a:pos x="0" y="140"/>
              </a:cxn>
              <a:cxn ang="0">
                <a:pos x="197" y="205"/>
              </a:cxn>
              <a:cxn ang="0">
                <a:pos x="266" y="3"/>
              </a:cxn>
              <a:cxn ang="0">
                <a:pos x="332" y="20"/>
              </a:cxn>
              <a:cxn ang="0">
                <a:pos x="363" y="103"/>
              </a:cxn>
              <a:cxn ang="0">
                <a:pos x="344" y="173"/>
              </a:cxn>
              <a:cxn ang="0">
                <a:pos x="302" y="202"/>
              </a:cxn>
              <a:cxn ang="0">
                <a:pos x="197" y="205"/>
              </a:cxn>
              <a:cxn ang="0">
                <a:pos x="267" y="182"/>
              </a:cxn>
              <a:cxn ang="0">
                <a:pos x="316" y="167"/>
              </a:cxn>
              <a:cxn ang="0">
                <a:pos x="336" y="103"/>
              </a:cxn>
              <a:cxn ang="0">
                <a:pos x="300" y="31"/>
              </a:cxn>
              <a:cxn ang="0">
                <a:pos x="224" y="27"/>
              </a:cxn>
              <a:cxn ang="0">
                <a:pos x="527" y="86"/>
              </a:cxn>
              <a:cxn ang="0">
                <a:pos x="394" y="63"/>
              </a:cxn>
              <a:cxn ang="0">
                <a:pos x="527" y="86"/>
              </a:cxn>
              <a:cxn ang="0">
                <a:pos x="394" y="148"/>
              </a:cxn>
              <a:cxn ang="0">
                <a:pos x="527" y="125"/>
              </a:cxn>
              <a:cxn ang="0">
                <a:pos x="803" y="205"/>
              </a:cxn>
              <a:cxn ang="0">
                <a:pos x="778" y="47"/>
              </a:cxn>
              <a:cxn ang="0">
                <a:pos x="729" y="77"/>
              </a:cxn>
              <a:cxn ang="0">
                <a:pos x="765" y="29"/>
              </a:cxn>
              <a:cxn ang="0">
                <a:pos x="803" y="2"/>
              </a:cxn>
              <a:cxn ang="0">
                <a:pos x="880" y="205"/>
              </a:cxn>
              <a:cxn ang="0">
                <a:pos x="908" y="177"/>
              </a:cxn>
              <a:cxn ang="0">
                <a:pos x="880" y="205"/>
              </a:cxn>
              <a:cxn ang="0">
                <a:pos x="1012" y="205"/>
              </a:cxn>
              <a:cxn ang="0">
                <a:pos x="989" y="64"/>
              </a:cxn>
              <a:cxn ang="0">
                <a:pos x="963" y="53"/>
              </a:cxn>
              <a:cxn ang="0">
                <a:pos x="1021" y="2"/>
              </a:cxn>
              <a:cxn ang="0">
                <a:pos x="1037" y="205"/>
              </a:cxn>
              <a:cxn ang="0">
                <a:pos x="1179" y="157"/>
              </a:cxn>
              <a:cxn ang="0">
                <a:pos x="1092" y="134"/>
              </a:cxn>
              <a:cxn ang="0">
                <a:pos x="1204" y="3"/>
              </a:cxn>
              <a:cxn ang="0">
                <a:pos x="1231" y="134"/>
              </a:cxn>
              <a:cxn ang="0">
                <a:pos x="1204" y="157"/>
              </a:cxn>
              <a:cxn ang="0">
                <a:pos x="1179" y="205"/>
              </a:cxn>
              <a:cxn ang="0">
                <a:pos x="1179" y="43"/>
              </a:cxn>
              <a:cxn ang="0">
                <a:pos x="1179" y="134"/>
              </a:cxn>
            </a:cxnLst>
            <a:rect l="0" t="0" r="r" b="b"/>
            <a:pathLst>
              <a:path w="1231" h="209">
                <a:moveTo>
                  <a:pt x="0" y="140"/>
                </a:moveTo>
                <a:lnTo>
                  <a:pt x="26" y="138"/>
                </a:lnTo>
                <a:cubicBezTo>
                  <a:pt x="27" y="148"/>
                  <a:pt x="29" y="157"/>
                  <a:pt x="34" y="163"/>
                </a:cubicBezTo>
                <a:cubicBezTo>
                  <a:pt x="38" y="170"/>
                  <a:pt x="45" y="175"/>
                  <a:pt x="54" y="179"/>
                </a:cubicBezTo>
                <a:cubicBezTo>
                  <a:pt x="63" y="183"/>
                  <a:pt x="73" y="185"/>
                  <a:pt x="85" y="185"/>
                </a:cubicBezTo>
                <a:cubicBezTo>
                  <a:pt x="95" y="185"/>
                  <a:pt x="104" y="183"/>
                  <a:pt x="112" y="180"/>
                </a:cubicBezTo>
                <a:cubicBezTo>
                  <a:pt x="120" y="177"/>
                  <a:pt x="125" y="173"/>
                  <a:pt x="129" y="168"/>
                </a:cubicBezTo>
                <a:cubicBezTo>
                  <a:pt x="133" y="163"/>
                  <a:pt x="135" y="157"/>
                  <a:pt x="135" y="150"/>
                </a:cubicBezTo>
                <a:cubicBezTo>
                  <a:pt x="135" y="144"/>
                  <a:pt x="133" y="139"/>
                  <a:pt x="129" y="134"/>
                </a:cubicBezTo>
                <a:cubicBezTo>
                  <a:pt x="126" y="129"/>
                  <a:pt x="120" y="125"/>
                  <a:pt x="111" y="122"/>
                </a:cubicBezTo>
                <a:cubicBezTo>
                  <a:pt x="106" y="120"/>
                  <a:pt x="94" y="116"/>
                  <a:pt x="75" y="112"/>
                </a:cubicBezTo>
                <a:cubicBezTo>
                  <a:pt x="57" y="108"/>
                  <a:pt x="44" y="103"/>
                  <a:pt x="37" y="99"/>
                </a:cubicBezTo>
                <a:cubicBezTo>
                  <a:pt x="27" y="94"/>
                  <a:pt x="20" y="88"/>
                  <a:pt x="15" y="81"/>
                </a:cubicBezTo>
                <a:cubicBezTo>
                  <a:pt x="10" y="73"/>
                  <a:pt x="8" y="65"/>
                  <a:pt x="8" y="55"/>
                </a:cubicBezTo>
                <a:cubicBezTo>
                  <a:pt x="8" y="45"/>
                  <a:pt x="11" y="36"/>
                  <a:pt x="17" y="27"/>
                </a:cubicBezTo>
                <a:cubicBezTo>
                  <a:pt x="22" y="18"/>
                  <a:pt x="31" y="11"/>
                  <a:pt x="42" y="6"/>
                </a:cubicBezTo>
                <a:cubicBezTo>
                  <a:pt x="53" y="2"/>
                  <a:pt x="65" y="0"/>
                  <a:pt x="79" y="0"/>
                </a:cubicBezTo>
                <a:cubicBezTo>
                  <a:pt x="94" y="0"/>
                  <a:pt x="107" y="2"/>
                  <a:pt x="118" y="7"/>
                </a:cubicBezTo>
                <a:cubicBezTo>
                  <a:pt x="130" y="12"/>
                  <a:pt x="138" y="19"/>
                  <a:pt x="145" y="28"/>
                </a:cubicBezTo>
                <a:cubicBezTo>
                  <a:pt x="151" y="37"/>
                  <a:pt x="154" y="48"/>
                  <a:pt x="154" y="60"/>
                </a:cubicBezTo>
                <a:lnTo>
                  <a:pt x="129" y="62"/>
                </a:lnTo>
                <a:cubicBezTo>
                  <a:pt x="128" y="49"/>
                  <a:pt x="123" y="39"/>
                  <a:pt x="115" y="33"/>
                </a:cubicBezTo>
                <a:cubicBezTo>
                  <a:pt x="107" y="26"/>
                  <a:pt x="95" y="23"/>
                  <a:pt x="80" y="23"/>
                </a:cubicBezTo>
                <a:cubicBezTo>
                  <a:pt x="64" y="23"/>
                  <a:pt x="52" y="26"/>
                  <a:pt x="45" y="32"/>
                </a:cubicBezTo>
                <a:cubicBezTo>
                  <a:pt x="37" y="38"/>
                  <a:pt x="34" y="45"/>
                  <a:pt x="34" y="54"/>
                </a:cubicBezTo>
                <a:cubicBezTo>
                  <a:pt x="34" y="61"/>
                  <a:pt x="36" y="67"/>
                  <a:pt x="42" y="71"/>
                </a:cubicBezTo>
                <a:cubicBezTo>
                  <a:pt x="47" y="76"/>
                  <a:pt x="60" y="81"/>
                  <a:pt x="82" y="86"/>
                </a:cubicBezTo>
                <a:cubicBezTo>
                  <a:pt x="103" y="91"/>
                  <a:pt x="118" y="95"/>
                  <a:pt x="126" y="99"/>
                </a:cubicBezTo>
                <a:cubicBezTo>
                  <a:pt x="138" y="104"/>
                  <a:pt x="146" y="111"/>
                  <a:pt x="152" y="119"/>
                </a:cubicBezTo>
                <a:cubicBezTo>
                  <a:pt x="158" y="128"/>
                  <a:pt x="160" y="137"/>
                  <a:pt x="160" y="148"/>
                </a:cubicBezTo>
                <a:cubicBezTo>
                  <a:pt x="160" y="159"/>
                  <a:pt x="157" y="169"/>
                  <a:pt x="151" y="179"/>
                </a:cubicBezTo>
                <a:cubicBezTo>
                  <a:pt x="145" y="188"/>
                  <a:pt x="136" y="196"/>
                  <a:pt x="125" y="201"/>
                </a:cubicBezTo>
                <a:cubicBezTo>
                  <a:pt x="113" y="206"/>
                  <a:pt x="100" y="209"/>
                  <a:pt x="86" y="209"/>
                </a:cubicBezTo>
                <a:cubicBezTo>
                  <a:pt x="68" y="209"/>
                  <a:pt x="53" y="206"/>
                  <a:pt x="40" y="201"/>
                </a:cubicBezTo>
                <a:cubicBezTo>
                  <a:pt x="28" y="196"/>
                  <a:pt x="18" y="188"/>
                  <a:pt x="11" y="177"/>
                </a:cubicBezTo>
                <a:cubicBezTo>
                  <a:pt x="4" y="166"/>
                  <a:pt x="1" y="154"/>
                  <a:pt x="0" y="140"/>
                </a:cubicBezTo>
                <a:lnTo>
                  <a:pt x="0" y="140"/>
                </a:lnTo>
                <a:close/>
                <a:moveTo>
                  <a:pt x="197" y="205"/>
                </a:moveTo>
                <a:lnTo>
                  <a:pt x="197" y="3"/>
                </a:lnTo>
                <a:lnTo>
                  <a:pt x="266" y="3"/>
                </a:lnTo>
                <a:cubicBezTo>
                  <a:pt x="282" y="3"/>
                  <a:pt x="294" y="4"/>
                  <a:pt x="302" y="6"/>
                </a:cubicBezTo>
                <a:cubicBezTo>
                  <a:pt x="314" y="9"/>
                  <a:pt x="323" y="13"/>
                  <a:pt x="332" y="20"/>
                </a:cubicBezTo>
                <a:cubicBezTo>
                  <a:pt x="342" y="29"/>
                  <a:pt x="350" y="41"/>
                  <a:pt x="355" y="55"/>
                </a:cubicBezTo>
                <a:cubicBezTo>
                  <a:pt x="361" y="69"/>
                  <a:pt x="363" y="85"/>
                  <a:pt x="363" y="103"/>
                </a:cubicBezTo>
                <a:cubicBezTo>
                  <a:pt x="363" y="118"/>
                  <a:pt x="361" y="132"/>
                  <a:pt x="358" y="144"/>
                </a:cubicBezTo>
                <a:cubicBezTo>
                  <a:pt x="354" y="156"/>
                  <a:pt x="350" y="166"/>
                  <a:pt x="344" y="173"/>
                </a:cubicBezTo>
                <a:cubicBezTo>
                  <a:pt x="339" y="181"/>
                  <a:pt x="332" y="187"/>
                  <a:pt x="326" y="192"/>
                </a:cubicBezTo>
                <a:cubicBezTo>
                  <a:pt x="319" y="196"/>
                  <a:pt x="311" y="200"/>
                  <a:pt x="302" y="202"/>
                </a:cubicBezTo>
                <a:cubicBezTo>
                  <a:pt x="292" y="204"/>
                  <a:pt x="282" y="205"/>
                  <a:pt x="270" y="205"/>
                </a:cubicBezTo>
                <a:lnTo>
                  <a:pt x="197" y="205"/>
                </a:lnTo>
                <a:close/>
                <a:moveTo>
                  <a:pt x="224" y="182"/>
                </a:moveTo>
                <a:lnTo>
                  <a:pt x="267" y="182"/>
                </a:lnTo>
                <a:cubicBezTo>
                  <a:pt x="280" y="182"/>
                  <a:pt x="290" y="180"/>
                  <a:pt x="298" y="178"/>
                </a:cubicBezTo>
                <a:cubicBezTo>
                  <a:pt x="305" y="175"/>
                  <a:pt x="311" y="172"/>
                  <a:pt x="316" y="167"/>
                </a:cubicBezTo>
                <a:cubicBezTo>
                  <a:pt x="322" y="161"/>
                  <a:pt x="327" y="152"/>
                  <a:pt x="331" y="142"/>
                </a:cubicBezTo>
                <a:cubicBezTo>
                  <a:pt x="334" y="131"/>
                  <a:pt x="336" y="118"/>
                  <a:pt x="336" y="103"/>
                </a:cubicBezTo>
                <a:cubicBezTo>
                  <a:pt x="336" y="82"/>
                  <a:pt x="332" y="65"/>
                  <a:pt x="325" y="54"/>
                </a:cubicBezTo>
                <a:cubicBezTo>
                  <a:pt x="319" y="42"/>
                  <a:pt x="310" y="35"/>
                  <a:pt x="300" y="31"/>
                </a:cubicBezTo>
                <a:cubicBezTo>
                  <a:pt x="293" y="28"/>
                  <a:pt x="282" y="27"/>
                  <a:pt x="266" y="27"/>
                </a:cubicBezTo>
                <a:lnTo>
                  <a:pt x="224" y="27"/>
                </a:lnTo>
                <a:lnTo>
                  <a:pt x="224" y="182"/>
                </a:lnTo>
                <a:close/>
                <a:moveTo>
                  <a:pt x="527" y="86"/>
                </a:moveTo>
                <a:lnTo>
                  <a:pt x="394" y="86"/>
                </a:lnTo>
                <a:lnTo>
                  <a:pt x="394" y="63"/>
                </a:lnTo>
                <a:lnTo>
                  <a:pt x="527" y="63"/>
                </a:lnTo>
                <a:lnTo>
                  <a:pt x="527" y="86"/>
                </a:lnTo>
                <a:close/>
                <a:moveTo>
                  <a:pt x="527" y="148"/>
                </a:moveTo>
                <a:lnTo>
                  <a:pt x="394" y="148"/>
                </a:lnTo>
                <a:lnTo>
                  <a:pt x="394" y="125"/>
                </a:lnTo>
                <a:lnTo>
                  <a:pt x="527" y="125"/>
                </a:lnTo>
                <a:lnTo>
                  <a:pt x="527" y="148"/>
                </a:lnTo>
                <a:close/>
                <a:moveTo>
                  <a:pt x="803" y="205"/>
                </a:moveTo>
                <a:lnTo>
                  <a:pt x="778" y="205"/>
                </a:lnTo>
                <a:lnTo>
                  <a:pt x="778" y="47"/>
                </a:lnTo>
                <a:cubicBezTo>
                  <a:pt x="772" y="53"/>
                  <a:pt x="764" y="58"/>
                  <a:pt x="755" y="64"/>
                </a:cubicBezTo>
                <a:cubicBezTo>
                  <a:pt x="745" y="70"/>
                  <a:pt x="736" y="74"/>
                  <a:pt x="729" y="77"/>
                </a:cubicBezTo>
                <a:lnTo>
                  <a:pt x="729" y="53"/>
                </a:lnTo>
                <a:cubicBezTo>
                  <a:pt x="742" y="46"/>
                  <a:pt x="754" y="39"/>
                  <a:pt x="765" y="29"/>
                </a:cubicBezTo>
                <a:cubicBezTo>
                  <a:pt x="775" y="20"/>
                  <a:pt x="782" y="11"/>
                  <a:pt x="787" y="2"/>
                </a:cubicBezTo>
                <a:lnTo>
                  <a:pt x="803" y="2"/>
                </a:lnTo>
                <a:lnTo>
                  <a:pt x="803" y="205"/>
                </a:lnTo>
                <a:close/>
                <a:moveTo>
                  <a:pt x="880" y="205"/>
                </a:moveTo>
                <a:lnTo>
                  <a:pt x="880" y="177"/>
                </a:lnTo>
                <a:lnTo>
                  <a:pt x="908" y="177"/>
                </a:lnTo>
                <a:lnTo>
                  <a:pt x="908" y="205"/>
                </a:lnTo>
                <a:lnTo>
                  <a:pt x="880" y="205"/>
                </a:lnTo>
                <a:close/>
                <a:moveTo>
                  <a:pt x="1037" y="205"/>
                </a:moveTo>
                <a:lnTo>
                  <a:pt x="1012" y="205"/>
                </a:lnTo>
                <a:lnTo>
                  <a:pt x="1012" y="47"/>
                </a:lnTo>
                <a:cubicBezTo>
                  <a:pt x="1006" y="53"/>
                  <a:pt x="998" y="58"/>
                  <a:pt x="989" y="64"/>
                </a:cubicBezTo>
                <a:cubicBezTo>
                  <a:pt x="979" y="70"/>
                  <a:pt x="970" y="74"/>
                  <a:pt x="963" y="77"/>
                </a:cubicBezTo>
                <a:lnTo>
                  <a:pt x="963" y="53"/>
                </a:lnTo>
                <a:cubicBezTo>
                  <a:pt x="977" y="46"/>
                  <a:pt x="989" y="39"/>
                  <a:pt x="999" y="29"/>
                </a:cubicBezTo>
                <a:cubicBezTo>
                  <a:pt x="1009" y="20"/>
                  <a:pt x="1017" y="11"/>
                  <a:pt x="1021" y="2"/>
                </a:cubicBezTo>
                <a:lnTo>
                  <a:pt x="1037" y="2"/>
                </a:lnTo>
                <a:lnTo>
                  <a:pt x="1037" y="205"/>
                </a:lnTo>
                <a:close/>
                <a:moveTo>
                  <a:pt x="1179" y="205"/>
                </a:moveTo>
                <a:lnTo>
                  <a:pt x="1179" y="157"/>
                </a:lnTo>
                <a:lnTo>
                  <a:pt x="1092" y="157"/>
                </a:lnTo>
                <a:lnTo>
                  <a:pt x="1092" y="134"/>
                </a:lnTo>
                <a:lnTo>
                  <a:pt x="1184" y="3"/>
                </a:lnTo>
                <a:lnTo>
                  <a:pt x="1204" y="3"/>
                </a:lnTo>
                <a:lnTo>
                  <a:pt x="1204" y="134"/>
                </a:lnTo>
                <a:lnTo>
                  <a:pt x="1231" y="134"/>
                </a:lnTo>
                <a:lnTo>
                  <a:pt x="1231" y="157"/>
                </a:lnTo>
                <a:lnTo>
                  <a:pt x="1204" y="157"/>
                </a:lnTo>
                <a:lnTo>
                  <a:pt x="1204" y="205"/>
                </a:lnTo>
                <a:lnTo>
                  <a:pt x="1179" y="205"/>
                </a:lnTo>
                <a:close/>
                <a:moveTo>
                  <a:pt x="1179" y="134"/>
                </a:moveTo>
                <a:lnTo>
                  <a:pt x="1179" y="43"/>
                </a:lnTo>
                <a:lnTo>
                  <a:pt x="1116" y="134"/>
                </a:lnTo>
                <a:lnTo>
                  <a:pt x="1179" y="13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0" name="Line 110"/>
          <p:cNvSpPr>
            <a:spLocks noChangeShapeType="1"/>
          </p:cNvSpPr>
          <p:nvPr/>
        </p:nvSpPr>
        <p:spPr bwMode="auto">
          <a:xfrm flipV="1">
            <a:off x="3619500" y="4325938"/>
            <a:ext cx="1588" cy="881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1" name="Line 111"/>
          <p:cNvSpPr>
            <a:spLocks noChangeShapeType="1"/>
          </p:cNvSpPr>
          <p:nvPr/>
        </p:nvSpPr>
        <p:spPr bwMode="auto">
          <a:xfrm flipV="1">
            <a:off x="3548063" y="4325938"/>
            <a:ext cx="71437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2" name="Line 112"/>
          <p:cNvSpPr>
            <a:spLocks noChangeShapeType="1"/>
          </p:cNvSpPr>
          <p:nvPr/>
        </p:nvSpPr>
        <p:spPr bwMode="auto">
          <a:xfrm>
            <a:off x="3543300" y="5207000"/>
            <a:ext cx="762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3" name="Line 113"/>
          <p:cNvSpPr>
            <a:spLocks noChangeShapeType="1"/>
          </p:cNvSpPr>
          <p:nvPr/>
        </p:nvSpPr>
        <p:spPr bwMode="auto">
          <a:xfrm flipV="1">
            <a:off x="3617913" y="4325938"/>
            <a:ext cx="1587" cy="8810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4" name="Line 114"/>
          <p:cNvSpPr>
            <a:spLocks noChangeShapeType="1"/>
          </p:cNvSpPr>
          <p:nvPr/>
        </p:nvSpPr>
        <p:spPr bwMode="auto">
          <a:xfrm flipH="1" flipV="1">
            <a:off x="3617913" y="4325938"/>
            <a:ext cx="71437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5" name="Line 115"/>
          <p:cNvSpPr>
            <a:spLocks noChangeShapeType="1"/>
          </p:cNvSpPr>
          <p:nvPr/>
        </p:nvSpPr>
        <p:spPr bwMode="auto">
          <a:xfrm flipH="1">
            <a:off x="3617913" y="5207000"/>
            <a:ext cx="762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6" name="Freeform 116"/>
          <p:cNvSpPr>
            <a:spLocks noEditPoints="1"/>
          </p:cNvSpPr>
          <p:nvPr/>
        </p:nvSpPr>
        <p:spPr bwMode="auto">
          <a:xfrm>
            <a:off x="2546350" y="4310063"/>
            <a:ext cx="879475" cy="149225"/>
          </a:xfrm>
          <a:custGeom>
            <a:avLst/>
            <a:gdLst/>
            <a:ahLst/>
            <a:cxnLst>
              <a:cxn ang="0">
                <a:pos x="33" y="164"/>
              </a:cxn>
              <a:cxn ang="0">
                <a:pos x="111" y="181"/>
              </a:cxn>
              <a:cxn ang="0">
                <a:pos x="129" y="135"/>
              </a:cxn>
              <a:cxn ang="0">
                <a:pos x="36" y="100"/>
              </a:cxn>
              <a:cxn ang="0">
                <a:pos x="16" y="27"/>
              </a:cxn>
              <a:cxn ang="0">
                <a:pos x="118" y="7"/>
              </a:cxn>
              <a:cxn ang="0">
                <a:pos x="128" y="63"/>
              </a:cxn>
              <a:cxn ang="0">
                <a:pos x="44" y="33"/>
              </a:cxn>
              <a:cxn ang="0">
                <a:pos x="81" y="87"/>
              </a:cxn>
              <a:cxn ang="0">
                <a:pos x="160" y="149"/>
              </a:cxn>
              <a:cxn ang="0">
                <a:pos x="86" y="210"/>
              </a:cxn>
              <a:cxn ang="0">
                <a:pos x="0" y="141"/>
              </a:cxn>
              <a:cxn ang="0">
                <a:pos x="196" y="4"/>
              </a:cxn>
              <a:cxn ang="0">
                <a:pos x="331" y="21"/>
              </a:cxn>
              <a:cxn ang="0">
                <a:pos x="357" y="145"/>
              </a:cxn>
              <a:cxn ang="0">
                <a:pos x="301" y="203"/>
              </a:cxn>
              <a:cxn ang="0">
                <a:pos x="223" y="182"/>
              </a:cxn>
              <a:cxn ang="0">
                <a:pos x="315" y="168"/>
              </a:cxn>
              <a:cxn ang="0">
                <a:pos x="325" y="55"/>
              </a:cxn>
              <a:cxn ang="0">
                <a:pos x="223" y="28"/>
              </a:cxn>
              <a:cxn ang="0">
                <a:pos x="393" y="87"/>
              </a:cxn>
              <a:cxn ang="0">
                <a:pos x="526" y="87"/>
              </a:cxn>
              <a:cxn ang="0">
                <a:pos x="393" y="125"/>
              </a:cxn>
              <a:cxn ang="0">
                <a:pos x="802" y="206"/>
              </a:cxn>
              <a:cxn ang="0">
                <a:pos x="754" y="65"/>
              </a:cxn>
              <a:cxn ang="0">
                <a:pos x="764" y="30"/>
              </a:cxn>
              <a:cxn ang="0">
                <a:pos x="802" y="206"/>
              </a:cxn>
              <a:cxn ang="0">
                <a:pos x="907" y="178"/>
              </a:cxn>
              <a:cxn ang="0">
                <a:pos x="1036" y="206"/>
              </a:cxn>
              <a:cxn ang="0">
                <a:pos x="988" y="65"/>
              </a:cxn>
              <a:cxn ang="0">
                <a:pos x="998" y="30"/>
              </a:cxn>
              <a:cxn ang="0">
                <a:pos x="1036" y="206"/>
              </a:cxn>
              <a:cxn ang="0">
                <a:pos x="1107" y="55"/>
              </a:cxn>
              <a:cxn ang="0">
                <a:pos x="1208" y="18"/>
              </a:cxn>
              <a:cxn ang="0">
                <a:pos x="1194" y="96"/>
              </a:cxn>
              <a:cxn ang="0">
                <a:pos x="1214" y="192"/>
              </a:cxn>
              <a:cxn ang="0">
                <a:pos x="1099" y="148"/>
              </a:cxn>
              <a:cxn ang="0">
                <a:pos x="1138" y="96"/>
              </a:cxn>
              <a:cxn ang="0">
                <a:pos x="1166" y="87"/>
              </a:cxn>
              <a:cxn ang="0">
                <a:pos x="1189" y="33"/>
              </a:cxn>
              <a:cxn ang="0">
                <a:pos x="1133" y="54"/>
              </a:cxn>
              <a:cxn ang="0">
                <a:pos x="1130" y="168"/>
              </a:cxn>
              <a:cxn ang="0">
                <a:pos x="1195" y="178"/>
              </a:cxn>
              <a:cxn ang="0">
                <a:pos x="1165" y="107"/>
              </a:cxn>
              <a:cxn ang="0">
                <a:pos x="1125" y="148"/>
              </a:cxn>
            </a:cxnLst>
            <a:rect l="0" t="0" r="r" b="b"/>
            <a:pathLst>
              <a:path w="1232" h="210">
                <a:moveTo>
                  <a:pt x="0" y="141"/>
                </a:moveTo>
                <a:lnTo>
                  <a:pt x="25" y="139"/>
                </a:lnTo>
                <a:cubicBezTo>
                  <a:pt x="26" y="149"/>
                  <a:pt x="29" y="157"/>
                  <a:pt x="33" y="164"/>
                </a:cubicBezTo>
                <a:cubicBezTo>
                  <a:pt x="38" y="170"/>
                  <a:pt x="44" y="176"/>
                  <a:pt x="53" y="180"/>
                </a:cubicBezTo>
                <a:cubicBezTo>
                  <a:pt x="63" y="184"/>
                  <a:pt x="73" y="186"/>
                  <a:pt x="84" y="186"/>
                </a:cubicBezTo>
                <a:cubicBezTo>
                  <a:pt x="94" y="186"/>
                  <a:pt x="103" y="184"/>
                  <a:pt x="111" y="181"/>
                </a:cubicBezTo>
                <a:cubicBezTo>
                  <a:pt x="119" y="178"/>
                  <a:pt x="125" y="174"/>
                  <a:pt x="129" y="169"/>
                </a:cubicBezTo>
                <a:cubicBezTo>
                  <a:pt x="132" y="163"/>
                  <a:pt x="134" y="157"/>
                  <a:pt x="134" y="151"/>
                </a:cubicBezTo>
                <a:cubicBezTo>
                  <a:pt x="134" y="145"/>
                  <a:pt x="132" y="139"/>
                  <a:pt x="129" y="135"/>
                </a:cubicBezTo>
                <a:cubicBezTo>
                  <a:pt x="125" y="130"/>
                  <a:pt x="119" y="126"/>
                  <a:pt x="111" y="123"/>
                </a:cubicBezTo>
                <a:cubicBezTo>
                  <a:pt x="105" y="120"/>
                  <a:pt x="93" y="117"/>
                  <a:pt x="75" y="113"/>
                </a:cubicBezTo>
                <a:cubicBezTo>
                  <a:pt x="56" y="108"/>
                  <a:pt x="43" y="104"/>
                  <a:pt x="36" y="100"/>
                </a:cubicBezTo>
                <a:cubicBezTo>
                  <a:pt x="26" y="95"/>
                  <a:pt x="19" y="89"/>
                  <a:pt x="15" y="81"/>
                </a:cubicBezTo>
                <a:cubicBezTo>
                  <a:pt x="10" y="74"/>
                  <a:pt x="8" y="65"/>
                  <a:pt x="8" y="56"/>
                </a:cubicBezTo>
                <a:cubicBezTo>
                  <a:pt x="8" y="46"/>
                  <a:pt x="10" y="36"/>
                  <a:pt x="16" y="27"/>
                </a:cubicBezTo>
                <a:cubicBezTo>
                  <a:pt x="22" y="18"/>
                  <a:pt x="30" y="12"/>
                  <a:pt x="41" y="7"/>
                </a:cubicBezTo>
                <a:cubicBezTo>
                  <a:pt x="52" y="3"/>
                  <a:pt x="65" y="0"/>
                  <a:pt x="78" y="0"/>
                </a:cubicBezTo>
                <a:cubicBezTo>
                  <a:pt x="93" y="0"/>
                  <a:pt x="106" y="3"/>
                  <a:pt x="118" y="7"/>
                </a:cubicBezTo>
                <a:cubicBezTo>
                  <a:pt x="129" y="12"/>
                  <a:pt x="138" y="19"/>
                  <a:pt x="144" y="29"/>
                </a:cubicBezTo>
                <a:cubicBezTo>
                  <a:pt x="150" y="38"/>
                  <a:pt x="153" y="49"/>
                  <a:pt x="154" y="61"/>
                </a:cubicBezTo>
                <a:lnTo>
                  <a:pt x="128" y="63"/>
                </a:lnTo>
                <a:cubicBezTo>
                  <a:pt x="127" y="50"/>
                  <a:pt x="122" y="40"/>
                  <a:pt x="114" y="34"/>
                </a:cubicBezTo>
                <a:cubicBezTo>
                  <a:pt x="107" y="27"/>
                  <a:pt x="95" y="24"/>
                  <a:pt x="79" y="24"/>
                </a:cubicBezTo>
                <a:cubicBezTo>
                  <a:pt x="63" y="24"/>
                  <a:pt x="52" y="27"/>
                  <a:pt x="44" y="33"/>
                </a:cubicBezTo>
                <a:cubicBezTo>
                  <a:pt x="37" y="39"/>
                  <a:pt x="33" y="46"/>
                  <a:pt x="33" y="54"/>
                </a:cubicBezTo>
                <a:cubicBezTo>
                  <a:pt x="33" y="61"/>
                  <a:pt x="36" y="67"/>
                  <a:pt x="41" y="72"/>
                </a:cubicBezTo>
                <a:cubicBezTo>
                  <a:pt x="46" y="77"/>
                  <a:pt x="59" y="82"/>
                  <a:pt x="81" y="87"/>
                </a:cubicBezTo>
                <a:cubicBezTo>
                  <a:pt x="103" y="92"/>
                  <a:pt x="118" y="96"/>
                  <a:pt x="126" y="100"/>
                </a:cubicBezTo>
                <a:cubicBezTo>
                  <a:pt x="137" y="105"/>
                  <a:pt x="146" y="112"/>
                  <a:pt x="152" y="120"/>
                </a:cubicBezTo>
                <a:cubicBezTo>
                  <a:pt x="157" y="129"/>
                  <a:pt x="160" y="138"/>
                  <a:pt x="160" y="149"/>
                </a:cubicBezTo>
                <a:cubicBezTo>
                  <a:pt x="160" y="160"/>
                  <a:pt x="157" y="170"/>
                  <a:pt x="151" y="179"/>
                </a:cubicBezTo>
                <a:cubicBezTo>
                  <a:pt x="145" y="189"/>
                  <a:pt x="136" y="196"/>
                  <a:pt x="124" y="202"/>
                </a:cubicBezTo>
                <a:cubicBezTo>
                  <a:pt x="113" y="207"/>
                  <a:pt x="100" y="210"/>
                  <a:pt x="86" y="210"/>
                </a:cubicBezTo>
                <a:cubicBezTo>
                  <a:pt x="67" y="210"/>
                  <a:pt x="52" y="207"/>
                  <a:pt x="40" y="202"/>
                </a:cubicBezTo>
                <a:cubicBezTo>
                  <a:pt x="28" y="196"/>
                  <a:pt x="18" y="188"/>
                  <a:pt x="11" y="178"/>
                </a:cubicBezTo>
                <a:cubicBezTo>
                  <a:pt x="4" y="167"/>
                  <a:pt x="0" y="155"/>
                  <a:pt x="0" y="141"/>
                </a:cubicBezTo>
                <a:lnTo>
                  <a:pt x="0" y="141"/>
                </a:lnTo>
                <a:close/>
                <a:moveTo>
                  <a:pt x="196" y="206"/>
                </a:moveTo>
                <a:lnTo>
                  <a:pt x="196" y="4"/>
                </a:lnTo>
                <a:lnTo>
                  <a:pt x="266" y="4"/>
                </a:lnTo>
                <a:cubicBezTo>
                  <a:pt x="281" y="4"/>
                  <a:pt x="293" y="5"/>
                  <a:pt x="302" y="7"/>
                </a:cubicBezTo>
                <a:cubicBezTo>
                  <a:pt x="313" y="9"/>
                  <a:pt x="323" y="14"/>
                  <a:pt x="331" y="21"/>
                </a:cubicBezTo>
                <a:cubicBezTo>
                  <a:pt x="342" y="30"/>
                  <a:pt x="350" y="42"/>
                  <a:pt x="355" y="56"/>
                </a:cubicBezTo>
                <a:cubicBezTo>
                  <a:pt x="360" y="70"/>
                  <a:pt x="363" y="86"/>
                  <a:pt x="363" y="104"/>
                </a:cubicBezTo>
                <a:cubicBezTo>
                  <a:pt x="363" y="119"/>
                  <a:pt x="361" y="133"/>
                  <a:pt x="357" y="145"/>
                </a:cubicBezTo>
                <a:cubicBezTo>
                  <a:pt x="354" y="157"/>
                  <a:pt x="349" y="166"/>
                  <a:pt x="344" y="174"/>
                </a:cubicBezTo>
                <a:cubicBezTo>
                  <a:pt x="338" y="182"/>
                  <a:pt x="332" y="188"/>
                  <a:pt x="325" y="193"/>
                </a:cubicBezTo>
                <a:cubicBezTo>
                  <a:pt x="319" y="197"/>
                  <a:pt x="311" y="200"/>
                  <a:pt x="301" y="203"/>
                </a:cubicBezTo>
                <a:cubicBezTo>
                  <a:pt x="292" y="205"/>
                  <a:pt x="281" y="206"/>
                  <a:pt x="269" y="206"/>
                </a:cubicBezTo>
                <a:lnTo>
                  <a:pt x="196" y="206"/>
                </a:lnTo>
                <a:close/>
                <a:moveTo>
                  <a:pt x="223" y="182"/>
                </a:moveTo>
                <a:lnTo>
                  <a:pt x="266" y="182"/>
                </a:lnTo>
                <a:cubicBezTo>
                  <a:pt x="279" y="182"/>
                  <a:pt x="290" y="181"/>
                  <a:pt x="297" y="179"/>
                </a:cubicBezTo>
                <a:cubicBezTo>
                  <a:pt x="305" y="176"/>
                  <a:pt x="311" y="173"/>
                  <a:pt x="315" y="168"/>
                </a:cubicBezTo>
                <a:cubicBezTo>
                  <a:pt x="322" y="162"/>
                  <a:pt x="326" y="153"/>
                  <a:pt x="330" y="142"/>
                </a:cubicBezTo>
                <a:cubicBezTo>
                  <a:pt x="333" y="132"/>
                  <a:pt x="335" y="119"/>
                  <a:pt x="335" y="103"/>
                </a:cubicBezTo>
                <a:cubicBezTo>
                  <a:pt x="335" y="82"/>
                  <a:pt x="332" y="66"/>
                  <a:pt x="325" y="55"/>
                </a:cubicBezTo>
                <a:cubicBezTo>
                  <a:pt x="318" y="43"/>
                  <a:pt x="310" y="36"/>
                  <a:pt x="300" y="32"/>
                </a:cubicBezTo>
                <a:cubicBezTo>
                  <a:pt x="293" y="29"/>
                  <a:pt x="281" y="28"/>
                  <a:pt x="265" y="28"/>
                </a:cubicBezTo>
                <a:lnTo>
                  <a:pt x="223" y="28"/>
                </a:lnTo>
                <a:lnTo>
                  <a:pt x="223" y="182"/>
                </a:lnTo>
                <a:close/>
                <a:moveTo>
                  <a:pt x="526" y="87"/>
                </a:moveTo>
                <a:lnTo>
                  <a:pt x="393" y="87"/>
                </a:lnTo>
                <a:lnTo>
                  <a:pt x="393" y="64"/>
                </a:lnTo>
                <a:lnTo>
                  <a:pt x="526" y="64"/>
                </a:lnTo>
                <a:lnTo>
                  <a:pt x="526" y="87"/>
                </a:lnTo>
                <a:close/>
                <a:moveTo>
                  <a:pt x="526" y="149"/>
                </a:moveTo>
                <a:lnTo>
                  <a:pt x="393" y="149"/>
                </a:lnTo>
                <a:lnTo>
                  <a:pt x="393" y="125"/>
                </a:lnTo>
                <a:lnTo>
                  <a:pt x="526" y="125"/>
                </a:lnTo>
                <a:lnTo>
                  <a:pt x="526" y="149"/>
                </a:lnTo>
                <a:close/>
                <a:moveTo>
                  <a:pt x="802" y="206"/>
                </a:moveTo>
                <a:lnTo>
                  <a:pt x="777" y="206"/>
                </a:lnTo>
                <a:lnTo>
                  <a:pt x="777" y="48"/>
                </a:lnTo>
                <a:cubicBezTo>
                  <a:pt x="771" y="53"/>
                  <a:pt x="764" y="59"/>
                  <a:pt x="754" y="65"/>
                </a:cubicBezTo>
                <a:cubicBezTo>
                  <a:pt x="744" y="71"/>
                  <a:pt x="736" y="75"/>
                  <a:pt x="728" y="78"/>
                </a:cubicBezTo>
                <a:lnTo>
                  <a:pt x="728" y="54"/>
                </a:lnTo>
                <a:cubicBezTo>
                  <a:pt x="742" y="47"/>
                  <a:pt x="754" y="39"/>
                  <a:pt x="764" y="30"/>
                </a:cubicBezTo>
                <a:cubicBezTo>
                  <a:pt x="775" y="21"/>
                  <a:pt x="782" y="12"/>
                  <a:pt x="786" y="3"/>
                </a:cubicBezTo>
                <a:lnTo>
                  <a:pt x="802" y="3"/>
                </a:lnTo>
                <a:lnTo>
                  <a:pt x="802" y="206"/>
                </a:lnTo>
                <a:close/>
                <a:moveTo>
                  <a:pt x="879" y="206"/>
                </a:moveTo>
                <a:lnTo>
                  <a:pt x="879" y="178"/>
                </a:lnTo>
                <a:lnTo>
                  <a:pt x="907" y="178"/>
                </a:lnTo>
                <a:lnTo>
                  <a:pt x="907" y="206"/>
                </a:lnTo>
                <a:lnTo>
                  <a:pt x="879" y="206"/>
                </a:lnTo>
                <a:close/>
                <a:moveTo>
                  <a:pt x="1036" y="206"/>
                </a:moveTo>
                <a:lnTo>
                  <a:pt x="1012" y="206"/>
                </a:lnTo>
                <a:lnTo>
                  <a:pt x="1012" y="48"/>
                </a:lnTo>
                <a:cubicBezTo>
                  <a:pt x="1006" y="53"/>
                  <a:pt x="998" y="59"/>
                  <a:pt x="988" y="65"/>
                </a:cubicBezTo>
                <a:cubicBezTo>
                  <a:pt x="979" y="71"/>
                  <a:pt x="970" y="75"/>
                  <a:pt x="962" y="78"/>
                </a:cubicBezTo>
                <a:lnTo>
                  <a:pt x="962" y="54"/>
                </a:lnTo>
                <a:cubicBezTo>
                  <a:pt x="976" y="47"/>
                  <a:pt x="988" y="39"/>
                  <a:pt x="998" y="30"/>
                </a:cubicBezTo>
                <a:cubicBezTo>
                  <a:pt x="1009" y="21"/>
                  <a:pt x="1016" y="12"/>
                  <a:pt x="1020" y="3"/>
                </a:cubicBezTo>
                <a:lnTo>
                  <a:pt x="1036" y="3"/>
                </a:lnTo>
                <a:lnTo>
                  <a:pt x="1036" y="206"/>
                </a:lnTo>
                <a:close/>
                <a:moveTo>
                  <a:pt x="1138" y="96"/>
                </a:moveTo>
                <a:cubicBezTo>
                  <a:pt x="1127" y="93"/>
                  <a:pt x="1120" y="87"/>
                  <a:pt x="1115" y="80"/>
                </a:cubicBezTo>
                <a:cubicBezTo>
                  <a:pt x="1110" y="73"/>
                  <a:pt x="1107" y="65"/>
                  <a:pt x="1107" y="55"/>
                </a:cubicBezTo>
                <a:cubicBezTo>
                  <a:pt x="1107" y="40"/>
                  <a:pt x="1113" y="28"/>
                  <a:pt x="1123" y="18"/>
                </a:cubicBezTo>
                <a:cubicBezTo>
                  <a:pt x="1134" y="8"/>
                  <a:pt x="1148" y="3"/>
                  <a:pt x="1165" y="3"/>
                </a:cubicBezTo>
                <a:cubicBezTo>
                  <a:pt x="1183" y="3"/>
                  <a:pt x="1197" y="8"/>
                  <a:pt x="1208" y="18"/>
                </a:cubicBezTo>
                <a:cubicBezTo>
                  <a:pt x="1218" y="28"/>
                  <a:pt x="1224" y="41"/>
                  <a:pt x="1224" y="56"/>
                </a:cubicBezTo>
                <a:cubicBezTo>
                  <a:pt x="1224" y="65"/>
                  <a:pt x="1221" y="73"/>
                  <a:pt x="1216" y="80"/>
                </a:cubicBezTo>
                <a:cubicBezTo>
                  <a:pt x="1211" y="87"/>
                  <a:pt x="1204" y="93"/>
                  <a:pt x="1194" y="96"/>
                </a:cubicBezTo>
                <a:cubicBezTo>
                  <a:pt x="1206" y="100"/>
                  <a:pt x="1216" y="107"/>
                  <a:pt x="1222" y="116"/>
                </a:cubicBezTo>
                <a:cubicBezTo>
                  <a:pt x="1229" y="125"/>
                  <a:pt x="1232" y="136"/>
                  <a:pt x="1232" y="148"/>
                </a:cubicBezTo>
                <a:cubicBezTo>
                  <a:pt x="1232" y="166"/>
                  <a:pt x="1226" y="180"/>
                  <a:pt x="1214" y="192"/>
                </a:cubicBezTo>
                <a:cubicBezTo>
                  <a:pt x="1201" y="204"/>
                  <a:pt x="1185" y="210"/>
                  <a:pt x="1166" y="210"/>
                </a:cubicBezTo>
                <a:cubicBezTo>
                  <a:pt x="1146" y="210"/>
                  <a:pt x="1130" y="204"/>
                  <a:pt x="1118" y="192"/>
                </a:cubicBezTo>
                <a:cubicBezTo>
                  <a:pt x="1105" y="180"/>
                  <a:pt x="1099" y="165"/>
                  <a:pt x="1099" y="148"/>
                </a:cubicBezTo>
                <a:cubicBezTo>
                  <a:pt x="1099" y="134"/>
                  <a:pt x="1103" y="123"/>
                  <a:pt x="1109" y="115"/>
                </a:cubicBezTo>
                <a:cubicBezTo>
                  <a:pt x="1116" y="106"/>
                  <a:pt x="1125" y="100"/>
                  <a:pt x="1138" y="96"/>
                </a:cubicBezTo>
                <a:lnTo>
                  <a:pt x="1138" y="96"/>
                </a:lnTo>
                <a:close/>
                <a:moveTo>
                  <a:pt x="1133" y="54"/>
                </a:moveTo>
                <a:cubicBezTo>
                  <a:pt x="1133" y="64"/>
                  <a:pt x="1136" y="72"/>
                  <a:pt x="1142" y="78"/>
                </a:cubicBezTo>
                <a:cubicBezTo>
                  <a:pt x="1148" y="84"/>
                  <a:pt x="1156" y="87"/>
                  <a:pt x="1166" y="87"/>
                </a:cubicBezTo>
                <a:cubicBezTo>
                  <a:pt x="1175" y="87"/>
                  <a:pt x="1183" y="84"/>
                  <a:pt x="1189" y="78"/>
                </a:cubicBezTo>
                <a:cubicBezTo>
                  <a:pt x="1195" y="72"/>
                  <a:pt x="1198" y="64"/>
                  <a:pt x="1198" y="56"/>
                </a:cubicBezTo>
                <a:cubicBezTo>
                  <a:pt x="1198" y="46"/>
                  <a:pt x="1195" y="39"/>
                  <a:pt x="1189" y="33"/>
                </a:cubicBezTo>
                <a:cubicBezTo>
                  <a:pt x="1183" y="26"/>
                  <a:pt x="1175" y="23"/>
                  <a:pt x="1165" y="23"/>
                </a:cubicBezTo>
                <a:cubicBezTo>
                  <a:pt x="1156" y="23"/>
                  <a:pt x="1148" y="26"/>
                  <a:pt x="1142" y="32"/>
                </a:cubicBezTo>
                <a:cubicBezTo>
                  <a:pt x="1136" y="38"/>
                  <a:pt x="1133" y="46"/>
                  <a:pt x="1133" y="54"/>
                </a:cubicBezTo>
                <a:lnTo>
                  <a:pt x="1133" y="54"/>
                </a:lnTo>
                <a:close/>
                <a:moveTo>
                  <a:pt x="1125" y="148"/>
                </a:moveTo>
                <a:cubicBezTo>
                  <a:pt x="1125" y="155"/>
                  <a:pt x="1126" y="162"/>
                  <a:pt x="1130" y="168"/>
                </a:cubicBezTo>
                <a:cubicBezTo>
                  <a:pt x="1133" y="175"/>
                  <a:pt x="1138" y="180"/>
                  <a:pt x="1145" y="184"/>
                </a:cubicBezTo>
                <a:cubicBezTo>
                  <a:pt x="1151" y="187"/>
                  <a:pt x="1158" y="189"/>
                  <a:pt x="1166" y="189"/>
                </a:cubicBezTo>
                <a:cubicBezTo>
                  <a:pt x="1178" y="189"/>
                  <a:pt x="1187" y="185"/>
                  <a:pt x="1195" y="178"/>
                </a:cubicBezTo>
                <a:cubicBezTo>
                  <a:pt x="1203" y="170"/>
                  <a:pt x="1207" y="160"/>
                  <a:pt x="1207" y="149"/>
                </a:cubicBezTo>
                <a:cubicBezTo>
                  <a:pt x="1207" y="137"/>
                  <a:pt x="1203" y="127"/>
                  <a:pt x="1195" y="119"/>
                </a:cubicBezTo>
                <a:cubicBezTo>
                  <a:pt x="1187" y="111"/>
                  <a:pt x="1177" y="107"/>
                  <a:pt x="1165" y="107"/>
                </a:cubicBezTo>
                <a:cubicBezTo>
                  <a:pt x="1153" y="107"/>
                  <a:pt x="1144" y="111"/>
                  <a:pt x="1136" y="119"/>
                </a:cubicBezTo>
                <a:cubicBezTo>
                  <a:pt x="1129" y="126"/>
                  <a:pt x="1125" y="136"/>
                  <a:pt x="1125" y="148"/>
                </a:cubicBezTo>
                <a:lnTo>
                  <a:pt x="1125" y="14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7" name="Freeform 117"/>
          <p:cNvSpPr>
            <a:spLocks/>
          </p:cNvSpPr>
          <p:nvPr/>
        </p:nvSpPr>
        <p:spPr bwMode="auto">
          <a:xfrm>
            <a:off x="2027238" y="3608388"/>
            <a:ext cx="106362" cy="107950"/>
          </a:xfrm>
          <a:custGeom>
            <a:avLst/>
            <a:gdLst/>
            <a:ahLst/>
            <a:cxnLst>
              <a:cxn ang="0">
                <a:pos x="92" y="0"/>
              </a:cxn>
              <a:cxn ang="0">
                <a:pos x="92" y="60"/>
              </a:cxn>
              <a:cxn ang="0">
                <a:pos x="151" y="60"/>
              </a:cxn>
              <a:cxn ang="0">
                <a:pos x="151" y="93"/>
              </a:cxn>
              <a:cxn ang="0">
                <a:pos x="92" y="93"/>
              </a:cxn>
              <a:cxn ang="0">
                <a:pos x="92" y="152"/>
              </a:cxn>
              <a:cxn ang="0">
                <a:pos x="59" y="152"/>
              </a:cxn>
              <a:cxn ang="0">
                <a:pos x="59" y="93"/>
              </a:cxn>
              <a:cxn ang="0">
                <a:pos x="0" y="93"/>
              </a:cxn>
              <a:cxn ang="0">
                <a:pos x="0" y="60"/>
              </a:cxn>
              <a:cxn ang="0">
                <a:pos x="59" y="60"/>
              </a:cxn>
              <a:cxn ang="0">
                <a:pos x="59" y="0"/>
              </a:cxn>
              <a:cxn ang="0">
                <a:pos x="92" y="0"/>
              </a:cxn>
            </a:cxnLst>
            <a:rect l="0" t="0" r="r" b="b"/>
            <a:pathLst>
              <a:path w="151" h="152">
                <a:moveTo>
                  <a:pt x="92" y="0"/>
                </a:moveTo>
                <a:lnTo>
                  <a:pt x="92" y="60"/>
                </a:lnTo>
                <a:lnTo>
                  <a:pt x="151" y="60"/>
                </a:lnTo>
                <a:lnTo>
                  <a:pt x="151" y="93"/>
                </a:lnTo>
                <a:lnTo>
                  <a:pt x="92" y="93"/>
                </a:lnTo>
                <a:lnTo>
                  <a:pt x="92" y="152"/>
                </a:lnTo>
                <a:lnTo>
                  <a:pt x="59" y="152"/>
                </a:lnTo>
                <a:lnTo>
                  <a:pt x="59" y="93"/>
                </a:lnTo>
                <a:lnTo>
                  <a:pt x="0" y="93"/>
                </a:lnTo>
                <a:lnTo>
                  <a:pt x="0" y="60"/>
                </a:lnTo>
                <a:lnTo>
                  <a:pt x="59" y="60"/>
                </a:lnTo>
                <a:lnTo>
                  <a:pt x="59" y="0"/>
                </a:lnTo>
                <a:lnTo>
                  <a:pt x="92" y="0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8" name="Rectangle 118"/>
          <p:cNvSpPr>
            <a:spLocks noChangeArrowheads="1"/>
          </p:cNvSpPr>
          <p:nvPr/>
        </p:nvSpPr>
        <p:spPr bwMode="auto">
          <a:xfrm>
            <a:off x="2027238" y="3756025"/>
            <a:ext cx="107950" cy="28575"/>
          </a:xfrm>
          <a:prstGeom prst="rect">
            <a:avLst/>
          </a:prstGeom>
          <a:solidFill>
            <a:srgbClr val="000000"/>
          </a:soli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19" name="Freeform 119"/>
          <p:cNvSpPr>
            <a:spLocks/>
          </p:cNvSpPr>
          <p:nvPr/>
        </p:nvSpPr>
        <p:spPr bwMode="auto">
          <a:xfrm>
            <a:off x="2932113" y="4294188"/>
            <a:ext cx="107950" cy="107950"/>
          </a:xfrm>
          <a:custGeom>
            <a:avLst/>
            <a:gdLst/>
            <a:ahLst/>
            <a:cxnLst>
              <a:cxn ang="0">
                <a:pos x="92" y="0"/>
              </a:cxn>
              <a:cxn ang="0">
                <a:pos x="92" y="59"/>
              </a:cxn>
              <a:cxn ang="0">
                <a:pos x="151" y="59"/>
              </a:cxn>
              <a:cxn ang="0">
                <a:pos x="151" y="92"/>
              </a:cxn>
              <a:cxn ang="0">
                <a:pos x="92" y="92"/>
              </a:cxn>
              <a:cxn ang="0">
                <a:pos x="92" y="152"/>
              </a:cxn>
              <a:cxn ang="0">
                <a:pos x="59" y="152"/>
              </a:cxn>
              <a:cxn ang="0">
                <a:pos x="59" y="92"/>
              </a:cxn>
              <a:cxn ang="0">
                <a:pos x="0" y="92"/>
              </a:cxn>
              <a:cxn ang="0">
                <a:pos x="0" y="59"/>
              </a:cxn>
              <a:cxn ang="0">
                <a:pos x="59" y="59"/>
              </a:cxn>
              <a:cxn ang="0">
                <a:pos x="59" y="0"/>
              </a:cxn>
              <a:cxn ang="0">
                <a:pos x="92" y="0"/>
              </a:cxn>
            </a:cxnLst>
            <a:rect l="0" t="0" r="r" b="b"/>
            <a:pathLst>
              <a:path w="151" h="152">
                <a:moveTo>
                  <a:pt x="92" y="0"/>
                </a:moveTo>
                <a:lnTo>
                  <a:pt x="92" y="59"/>
                </a:lnTo>
                <a:lnTo>
                  <a:pt x="151" y="59"/>
                </a:lnTo>
                <a:lnTo>
                  <a:pt x="151" y="92"/>
                </a:lnTo>
                <a:lnTo>
                  <a:pt x="92" y="92"/>
                </a:lnTo>
                <a:lnTo>
                  <a:pt x="92" y="152"/>
                </a:lnTo>
                <a:lnTo>
                  <a:pt x="59" y="152"/>
                </a:lnTo>
                <a:lnTo>
                  <a:pt x="59" y="92"/>
                </a:lnTo>
                <a:lnTo>
                  <a:pt x="0" y="92"/>
                </a:lnTo>
                <a:lnTo>
                  <a:pt x="0" y="59"/>
                </a:lnTo>
                <a:lnTo>
                  <a:pt x="59" y="59"/>
                </a:lnTo>
                <a:lnTo>
                  <a:pt x="59" y="0"/>
                </a:lnTo>
                <a:lnTo>
                  <a:pt x="92" y="0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0" name="Rectangle 120"/>
          <p:cNvSpPr>
            <a:spLocks noChangeArrowheads="1"/>
          </p:cNvSpPr>
          <p:nvPr/>
        </p:nvSpPr>
        <p:spPr bwMode="auto">
          <a:xfrm>
            <a:off x="2932113" y="4441825"/>
            <a:ext cx="107950" cy="28575"/>
          </a:xfrm>
          <a:prstGeom prst="rect">
            <a:avLst/>
          </a:prstGeom>
          <a:solidFill>
            <a:srgbClr val="000000"/>
          </a:solidFill>
          <a:ln w="0">
            <a:noFill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1" name="Line 121"/>
          <p:cNvSpPr>
            <a:spLocks noChangeShapeType="1"/>
          </p:cNvSpPr>
          <p:nvPr/>
        </p:nvSpPr>
        <p:spPr bwMode="auto">
          <a:xfrm>
            <a:off x="447675" y="3405188"/>
            <a:ext cx="4175125" cy="1587"/>
          </a:xfrm>
          <a:prstGeom prst="line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2" name="Freeform 122"/>
          <p:cNvSpPr>
            <a:spLocks/>
          </p:cNvSpPr>
          <p:nvPr/>
        </p:nvSpPr>
        <p:spPr bwMode="auto">
          <a:xfrm>
            <a:off x="325438" y="3378200"/>
            <a:ext cx="76200" cy="120650"/>
          </a:xfrm>
          <a:custGeom>
            <a:avLst/>
            <a:gdLst/>
            <a:ahLst/>
            <a:cxnLst>
              <a:cxn ang="0">
                <a:pos x="0" y="122"/>
              </a:cxn>
              <a:cxn ang="0">
                <a:pos x="20" y="119"/>
              </a:cxn>
              <a:cxn ang="0">
                <a:pos x="31" y="144"/>
              </a:cxn>
              <a:cxn ang="0">
                <a:pos x="52" y="151"/>
              </a:cxn>
              <a:cxn ang="0">
                <a:pos x="76" y="142"/>
              </a:cxn>
              <a:cxn ang="0">
                <a:pos x="85" y="117"/>
              </a:cxn>
              <a:cxn ang="0">
                <a:pos x="76" y="94"/>
              </a:cxn>
              <a:cxn ang="0">
                <a:pos x="53" y="85"/>
              </a:cxn>
              <a:cxn ang="0">
                <a:pos x="39" y="87"/>
              </a:cxn>
              <a:cxn ang="0">
                <a:pos x="41" y="70"/>
              </a:cxn>
              <a:cxn ang="0">
                <a:pos x="45" y="70"/>
              </a:cxn>
              <a:cxn ang="0">
                <a:pos x="68" y="63"/>
              </a:cxn>
              <a:cxn ang="0">
                <a:pos x="78" y="43"/>
              </a:cxn>
              <a:cxn ang="0">
                <a:pos x="70" y="24"/>
              </a:cxn>
              <a:cxn ang="0">
                <a:pos x="51" y="17"/>
              </a:cxn>
              <a:cxn ang="0">
                <a:pos x="32" y="24"/>
              </a:cxn>
              <a:cxn ang="0">
                <a:pos x="22" y="46"/>
              </a:cxn>
              <a:cxn ang="0">
                <a:pos x="2" y="43"/>
              </a:cxn>
              <a:cxn ang="0">
                <a:pos x="18" y="11"/>
              </a:cxn>
              <a:cxn ang="0">
                <a:pos x="51" y="0"/>
              </a:cxn>
              <a:cxn ang="0">
                <a:pos x="75" y="6"/>
              </a:cxn>
              <a:cxn ang="0">
                <a:pos x="93" y="22"/>
              </a:cxn>
              <a:cxn ang="0">
                <a:pos x="99" y="43"/>
              </a:cxn>
              <a:cxn ang="0">
                <a:pos x="93" y="62"/>
              </a:cxn>
              <a:cxn ang="0">
                <a:pos x="76" y="76"/>
              </a:cxn>
              <a:cxn ang="0">
                <a:pos x="99" y="90"/>
              </a:cxn>
              <a:cxn ang="0">
                <a:pos x="107" y="117"/>
              </a:cxn>
              <a:cxn ang="0">
                <a:pos x="91" y="153"/>
              </a:cxn>
              <a:cxn ang="0">
                <a:pos x="52" y="168"/>
              </a:cxn>
              <a:cxn ang="0">
                <a:pos x="16" y="155"/>
              </a:cxn>
              <a:cxn ang="0">
                <a:pos x="0" y="122"/>
              </a:cxn>
              <a:cxn ang="0">
                <a:pos x="0" y="122"/>
              </a:cxn>
            </a:cxnLst>
            <a:rect l="0" t="0" r="r" b="b"/>
            <a:pathLst>
              <a:path w="107" h="168">
                <a:moveTo>
                  <a:pt x="0" y="122"/>
                </a:moveTo>
                <a:lnTo>
                  <a:pt x="20" y="119"/>
                </a:lnTo>
                <a:cubicBezTo>
                  <a:pt x="22" y="131"/>
                  <a:pt x="26" y="139"/>
                  <a:pt x="31" y="144"/>
                </a:cubicBezTo>
                <a:cubicBezTo>
                  <a:pt x="37" y="149"/>
                  <a:pt x="44" y="151"/>
                  <a:pt x="52" y="151"/>
                </a:cubicBezTo>
                <a:cubicBezTo>
                  <a:pt x="61" y="151"/>
                  <a:pt x="69" y="148"/>
                  <a:pt x="76" y="142"/>
                </a:cubicBezTo>
                <a:cubicBezTo>
                  <a:pt x="82" y="135"/>
                  <a:pt x="85" y="127"/>
                  <a:pt x="85" y="117"/>
                </a:cubicBezTo>
                <a:cubicBezTo>
                  <a:pt x="85" y="108"/>
                  <a:pt x="82" y="100"/>
                  <a:pt x="76" y="94"/>
                </a:cubicBezTo>
                <a:cubicBezTo>
                  <a:pt x="70" y="88"/>
                  <a:pt x="63" y="85"/>
                  <a:pt x="53" y="85"/>
                </a:cubicBezTo>
                <a:cubicBezTo>
                  <a:pt x="50" y="85"/>
                  <a:pt x="45" y="86"/>
                  <a:pt x="39" y="87"/>
                </a:cubicBezTo>
                <a:lnTo>
                  <a:pt x="41" y="70"/>
                </a:lnTo>
                <a:cubicBezTo>
                  <a:pt x="43" y="70"/>
                  <a:pt x="44" y="70"/>
                  <a:pt x="45" y="70"/>
                </a:cubicBezTo>
                <a:cubicBezTo>
                  <a:pt x="53" y="70"/>
                  <a:pt x="61" y="68"/>
                  <a:pt x="68" y="63"/>
                </a:cubicBezTo>
                <a:cubicBezTo>
                  <a:pt x="75" y="59"/>
                  <a:pt x="78" y="52"/>
                  <a:pt x="78" y="43"/>
                </a:cubicBezTo>
                <a:cubicBezTo>
                  <a:pt x="78" y="35"/>
                  <a:pt x="75" y="29"/>
                  <a:pt x="70" y="24"/>
                </a:cubicBezTo>
                <a:cubicBezTo>
                  <a:pt x="66" y="19"/>
                  <a:pt x="59" y="17"/>
                  <a:pt x="51" y="17"/>
                </a:cubicBezTo>
                <a:cubicBezTo>
                  <a:pt x="43" y="17"/>
                  <a:pt x="37" y="19"/>
                  <a:pt x="32" y="24"/>
                </a:cubicBezTo>
                <a:cubicBezTo>
                  <a:pt x="27" y="29"/>
                  <a:pt x="23" y="37"/>
                  <a:pt x="22" y="46"/>
                </a:cubicBezTo>
                <a:lnTo>
                  <a:pt x="2" y="43"/>
                </a:lnTo>
                <a:cubicBezTo>
                  <a:pt x="4" y="29"/>
                  <a:pt x="10" y="19"/>
                  <a:pt x="18" y="11"/>
                </a:cubicBezTo>
                <a:cubicBezTo>
                  <a:pt x="27" y="4"/>
                  <a:pt x="38" y="0"/>
                  <a:pt x="51" y="0"/>
                </a:cubicBezTo>
                <a:cubicBezTo>
                  <a:pt x="60" y="0"/>
                  <a:pt x="68" y="2"/>
                  <a:pt x="75" y="6"/>
                </a:cubicBezTo>
                <a:cubicBezTo>
                  <a:pt x="83" y="10"/>
                  <a:pt x="89" y="15"/>
                  <a:pt x="93" y="22"/>
                </a:cubicBezTo>
                <a:cubicBezTo>
                  <a:pt x="97" y="28"/>
                  <a:pt x="99" y="35"/>
                  <a:pt x="99" y="43"/>
                </a:cubicBezTo>
                <a:cubicBezTo>
                  <a:pt x="99" y="50"/>
                  <a:pt x="97" y="57"/>
                  <a:pt x="93" y="62"/>
                </a:cubicBezTo>
                <a:cubicBezTo>
                  <a:pt x="89" y="68"/>
                  <a:pt x="83" y="73"/>
                  <a:pt x="76" y="76"/>
                </a:cubicBezTo>
                <a:cubicBezTo>
                  <a:pt x="86" y="78"/>
                  <a:pt x="93" y="83"/>
                  <a:pt x="99" y="90"/>
                </a:cubicBezTo>
                <a:cubicBezTo>
                  <a:pt x="104" y="97"/>
                  <a:pt x="107" y="106"/>
                  <a:pt x="107" y="117"/>
                </a:cubicBezTo>
                <a:cubicBezTo>
                  <a:pt x="107" y="131"/>
                  <a:pt x="101" y="143"/>
                  <a:pt x="91" y="153"/>
                </a:cubicBezTo>
                <a:cubicBezTo>
                  <a:pt x="81" y="163"/>
                  <a:pt x="67" y="168"/>
                  <a:pt x="52" y="168"/>
                </a:cubicBezTo>
                <a:cubicBezTo>
                  <a:pt x="37" y="168"/>
                  <a:pt x="25" y="164"/>
                  <a:pt x="16" y="155"/>
                </a:cubicBezTo>
                <a:cubicBezTo>
                  <a:pt x="6" y="147"/>
                  <a:pt x="1" y="136"/>
                  <a:pt x="0" y="122"/>
                </a:cubicBez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4" name="Freeform 124"/>
          <p:cNvSpPr>
            <a:spLocks/>
          </p:cNvSpPr>
          <p:nvPr/>
        </p:nvSpPr>
        <p:spPr bwMode="auto">
          <a:xfrm>
            <a:off x="895350" y="3359150"/>
            <a:ext cx="1427163" cy="255588"/>
          </a:xfrm>
          <a:custGeom>
            <a:avLst/>
            <a:gdLst/>
            <a:ahLst/>
            <a:cxnLst>
              <a:cxn ang="0">
                <a:pos x="0" y="358"/>
              </a:cxn>
              <a:cxn ang="0">
                <a:pos x="0" y="0"/>
              </a:cxn>
              <a:cxn ang="0">
                <a:pos x="2000" y="0"/>
              </a:cxn>
              <a:cxn ang="0">
                <a:pos x="2000" y="358"/>
              </a:cxn>
            </a:cxnLst>
            <a:rect l="0" t="0" r="r" b="b"/>
            <a:pathLst>
              <a:path w="2000" h="358">
                <a:moveTo>
                  <a:pt x="0" y="358"/>
                </a:moveTo>
                <a:lnTo>
                  <a:pt x="0" y="0"/>
                </a:lnTo>
                <a:lnTo>
                  <a:pt x="2000" y="0"/>
                </a:lnTo>
                <a:lnTo>
                  <a:pt x="2000" y="358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5" name="Freeform 125"/>
          <p:cNvSpPr>
            <a:spLocks/>
          </p:cNvSpPr>
          <p:nvPr/>
        </p:nvSpPr>
        <p:spPr bwMode="auto">
          <a:xfrm>
            <a:off x="2924175" y="3892550"/>
            <a:ext cx="1427163" cy="254000"/>
          </a:xfrm>
          <a:custGeom>
            <a:avLst/>
            <a:gdLst/>
            <a:ahLst/>
            <a:cxnLst>
              <a:cxn ang="0">
                <a:pos x="0" y="358"/>
              </a:cxn>
              <a:cxn ang="0">
                <a:pos x="0" y="0"/>
              </a:cxn>
              <a:cxn ang="0">
                <a:pos x="2000" y="0"/>
              </a:cxn>
              <a:cxn ang="0">
                <a:pos x="2000" y="358"/>
              </a:cxn>
            </a:cxnLst>
            <a:rect l="0" t="0" r="r" b="b"/>
            <a:pathLst>
              <a:path w="2000" h="358">
                <a:moveTo>
                  <a:pt x="0" y="358"/>
                </a:moveTo>
                <a:lnTo>
                  <a:pt x="0" y="0"/>
                </a:lnTo>
                <a:lnTo>
                  <a:pt x="2000" y="0"/>
                </a:lnTo>
                <a:lnTo>
                  <a:pt x="2000" y="358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6" name="Freeform 126"/>
          <p:cNvSpPr>
            <a:spLocks/>
          </p:cNvSpPr>
          <p:nvPr/>
        </p:nvSpPr>
        <p:spPr bwMode="auto">
          <a:xfrm>
            <a:off x="1576388" y="3257550"/>
            <a:ext cx="2339975" cy="627063"/>
          </a:xfrm>
          <a:custGeom>
            <a:avLst/>
            <a:gdLst/>
            <a:ahLst/>
            <a:cxnLst>
              <a:cxn ang="0">
                <a:pos x="0" y="280"/>
              </a:cxn>
              <a:cxn ang="0">
                <a:pos x="0" y="0"/>
              </a:cxn>
              <a:cxn ang="0">
                <a:pos x="3279" y="0"/>
              </a:cxn>
              <a:cxn ang="0">
                <a:pos x="3279" y="880"/>
              </a:cxn>
            </a:cxnLst>
            <a:rect l="0" t="0" r="r" b="b"/>
            <a:pathLst>
              <a:path w="3279" h="880">
                <a:moveTo>
                  <a:pt x="0" y="280"/>
                </a:moveTo>
                <a:lnTo>
                  <a:pt x="0" y="0"/>
                </a:lnTo>
                <a:lnTo>
                  <a:pt x="3279" y="0"/>
                </a:lnTo>
                <a:lnTo>
                  <a:pt x="3279" y="880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7" name="Freeform 127"/>
          <p:cNvSpPr>
            <a:spLocks noEditPoints="1"/>
          </p:cNvSpPr>
          <p:nvPr/>
        </p:nvSpPr>
        <p:spPr bwMode="auto">
          <a:xfrm>
            <a:off x="3060700" y="3073400"/>
            <a:ext cx="1216025" cy="184150"/>
          </a:xfrm>
          <a:custGeom>
            <a:avLst/>
            <a:gdLst/>
            <a:ahLst/>
            <a:cxnLst>
              <a:cxn ang="0">
                <a:pos x="22" y="75"/>
              </a:cxn>
              <a:cxn ang="0">
                <a:pos x="119" y="90"/>
              </a:cxn>
              <a:cxn ang="0">
                <a:pos x="62" y="206"/>
              </a:cxn>
              <a:cxn ang="0">
                <a:pos x="0" y="259"/>
              </a:cxn>
              <a:cxn ang="0">
                <a:pos x="89" y="172"/>
              </a:cxn>
              <a:cxn ang="0">
                <a:pos x="34" y="87"/>
              </a:cxn>
              <a:cxn ang="0">
                <a:pos x="153" y="84"/>
              </a:cxn>
              <a:cxn ang="0">
                <a:pos x="286" y="145"/>
              </a:cxn>
              <a:cxn ang="0">
                <a:pos x="286" y="145"/>
              </a:cxn>
              <a:cxn ang="0">
                <a:pos x="379" y="0"/>
              </a:cxn>
              <a:cxn ang="0">
                <a:pos x="444" y="103"/>
              </a:cxn>
              <a:cxn ang="0">
                <a:pos x="333" y="185"/>
              </a:cxn>
              <a:cxn ang="0">
                <a:pos x="350" y="169"/>
              </a:cxn>
              <a:cxn ang="0">
                <a:pos x="407" y="37"/>
              </a:cxn>
              <a:cxn ang="0">
                <a:pos x="338" y="103"/>
              </a:cxn>
              <a:cxn ang="0">
                <a:pos x="511" y="203"/>
              </a:cxn>
              <a:cxn ang="0">
                <a:pos x="576" y="11"/>
              </a:cxn>
              <a:cxn ang="0">
                <a:pos x="674" y="55"/>
              </a:cxn>
              <a:cxn ang="0">
                <a:pos x="613" y="206"/>
              </a:cxn>
              <a:cxn ang="0">
                <a:pos x="573" y="103"/>
              </a:cxn>
              <a:cxn ang="0">
                <a:pos x="653" y="103"/>
              </a:cxn>
              <a:cxn ang="0">
                <a:pos x="573" y="103"/>
              </a:cxn>
              <a:cxn ang="0">
                <a:pos x="700" y="203"/>
              </a:cxn>
              <a:cxn ang="0">
                <a:pos x="796" y="85"/>
              </a:cxn>
              <a:cxn ang="0">
                <a:pos x="741" y="31"/>
              </a:cxn>
              <a:cxn ang="0">
                <a:pos x="770" y="0"/>
              </a:cxn>
              <a:cxn ang="0">
                <a:pos x="812" y="104"/>
              </a:cxn>
              <a:cxn ang="0">
                <a:pos x="833" y="179"/>
              </a:cxn>
              <a:cxn ang="0">
                <a:pos x="921" y="186"/>
              </a:cxn>
              <a:cxn ang="0">
                <a:pos x="967" y="113"/>
              </a:cxn>
              <a:cxn ang="0">
                <a:pos x="877" y="116"/>
              </a:cxn>
              <a:cxn ang="0">
                <a:pos x="959" y="10"/>
              </a:cxn>
              <a:cxn ang="0">
                <a:pos x="959" y="194"/>
              </a:cxn>
              <a:cxn ang="0">
                <a:pos x="863" y="156"/>
              </a:cxn>
              <a:cxn ang="0">
                <a:pos x="897" y="34"/>
              </a:cxn>
              <a:cxn ang="0">
                <a:pos x="953" y="100"/>
              </a:cxn>
              <a:cxn ang="0">
                <a:pos x="1020" y="91"/>
              </a:cxn>
              <a:cxn ang="0">
                <a:pos x="1153" y="147"/>
              </a:cxn>
              <a:cxn ang="0">
                <a:pos x="1187" y="45"/>
              </a:cxn>
              <a:cxn ang="0">
                <a:pos x="1294" y="25"/>
              </a:cxn>
              <a:cxn ang="0">
                <a:pos x="1282" y="194"/>
              </a:cxn>
              <a:cxn ang="0">
                <a:pos x="1180" y="103"/>
              </a:cxn>
              <a:cxn ang="0">
                <a:pos x="1274" y="169"/>
              </a:cxn>
              <a:cxn ang="0">
                <a:pos x="1218" y="35"/>
              </a:cxn>
              <a:cxn ang="0">
                <a:pos x="1350" y="175"/>
              </a:cxn>
              <a:cxn ang="0">
                <a:pos x="1414" y="103"/>
              </a:cxn>
              <a:cxn ang="0">
                <a:pos x="1508" y="6"/>
              </a:cxn>
              <a:cxn ang="0">
                <a:pos x="1538" y="161"/>
              </a:cxn>
              <a:cxn ang="0">
                <a:pos x="1414" y="103"/>
              </a:cxn>
              <a:cxn ang="0">
                <a:pos x="1480" y="186"/>
              </a:cxn>
              <a:cxn ang="0">
                <a:pos x="1480" y="20"/>
              </a:cxn>
              <a:cxn ang="0">
                <a:pos x="1571" y="150"/>
              </a:cxn>
              <a:cxn ang="0">
                <a:pos x="1665" y="172"/>
              </a:cxn>
              <a:cxn ang="0">
                <a:pos x="1613" y="96"/>
              </a:cxn>
              <a:cxn ang="0">
                <a:pos x="1694" y="3"/>
              </a:cxn>
              <a:cxn ang="0">
                <a:pos x="1641" y="69"/>
              </a:cxn>
              <a:cxn ang="0">
                <a:pos x="1635" y="206"/>
              </a:cxn>
            </a:cxnLst>
            <a:rect l="0" t="0" r="r" b="b"/>
            <a:pathLst>
              <a:path w="1704" h="259">
                <a:moveTo>
                  <a:pt x="0" y="259"/>
                </a:moveTo>
                <a:lnTo>
                  <a:pt x="0" y="56"/>
                </a:lnTo>
                <a:lnTo>
                  <a:pt x="22" y="56"/>
                </a:lnTo>
                <a:lnTo>
                  <a:pt x="22" y="75"/>
                </a:lnTo>
                <a:cubicBezTo>
                  <a:pt x="27" y="68"/>
                  <a:pt x="33" y="62"/>
                  <a:pt x="40" y="59"/>
                </a:cubicBezTo>
                <a:cubicBezTo>
                  <a:pt x="47" y="55"/>
                  <a:pt x="55" y="53"/>
                  <a:pt x="64" y="53"/>
                </a:cubicBezTo>
                <a:cubicBezTo>
                  <a:pt x="77" y="53"/>
                  <a:pt x="88" y="56"/>
                  <a:pt x="97" y="63"/>
                </a:cubicBezTo>
                <a:cubicBezTo>
                  <a:pt x="107" y="69"/>
                  <a:pt x="114" y="78"/>
                  <a:pt x="119" y="90"/>
                </a:cubicBezTo>
                <a:cubicBezTo>
                  <a:pt x="124" y="102"/>
                  <a:pt x="126" y="114"/>
                  <a:pt x="126" y="128"/>
                </a:cubicBezTo>
                <a:cubicBezTo>
                  <a:pt x="126" y="143"/>
                  <a:pt x="123" y="157"/>
                  <a:pt x="118" y="169"/>
                </a:cubicBezTo>
                <a:cubicBezTo>
                  <a:pt x="113" y="181"/>
                  <a:pt x="105" y="190"/>
                  <a:pt x="95" y="197"/>
                </a:cubicBezTo>
                <a:cubicBezTo>
                  <a:pt x="84" y="203"/>
                  <a:pt x="74" y="206"/>
                  <a:pt x="62" y="206"/>
                </a:cubicBezTo>
                <a:cubicBezTo>
                  <a:pt x="54" y="206"/>
                  <a:pt x="47" y="205"/>
                  <a:pt x="40" y="201"/>
                </a:cubicBezTo>
                <a:cubicBezTo>
                  <a:pt x="34" y="198"/>
                  <a:pt x="28" y="193"/>
                  <a:pt x="24" y="188"/>
                </a:cubicBezTo>
                <a:lnTo>
                  <a:pt x="24" y="259"/>
                </a:lnTo>
                <a:lnTo>
                  <a:pt x="0" y="259"/>
                </a:lnTo>
                <a:close/>
                <a:moveTo>
                  <a:pt x="22" y="130"/>
                </a:moveTo>
                <a:cubicBezTo>
                  <a:pt x="22" y="149"/>
                  <a:pt x="26" y="163"/>
                  <a:pt x="33" y="172"/>
                </a:cubicBezTo>
                <a:cubicBezTo>
                  <a:pt x="41" y="181"/>
                  <a:pt x="50" y="186"/>
                  <a:pt x="61" y="186"/>
                </a:cubicBezTo>
                <a:cubicBezTo>
                  <a:pt x="72" y="186"/>
                  <a:pt x="81" y="181"/>
                  <a:pt x="89" y="172"/>
                </a:cubicBezTo>
                <a:cubicBezTo>
                  <a:pt x="97" y="162"/>
                  <a:pt x="101" y="148"/>
                  <a:pt x="101" y="128"/>
                </a:cubicBezTo>
                <a:cubicBezTo>
                  <a:pt x="101" y="110"/>
                  <a:pt x="97" y="96"/>
                  <a:pt x="89" y="86"/>
                </a:cubicBezTo>
                <a:cubicBezTo>
                  <a:pt x="82" y="77"/>
                  <a:pt x="73" y="72"/>
                  <a:pt x="62" y="72"/>
                </a:cubicBezTo>
                <a:cubicBezTo>
                  <a:pt x="51" y="72"/>
                  <a:pt x="42" y="77"/>
                  <a:pt x="34" y="87"/>
                </a:cubicBezTo>
                <a:cubicBezTo>
                  <a:pt x="26" y="97"/>
                  <a:pt x="22" y="112"/>
                  <a:pt x="22" y="130"/>
                </a:cubicBezTo>
                <a:lnTo>
                  <a:pt x="22" y="130"/>
                </a:lnTo>
                <a:close/>
                <a:moveTo>
                  <a:pt x="286" y="84"/>
                </a:moveTo>
                <a:lnTo>
                  <a:pt x="153" y="84"/>
                </a:lnTo>
                <a:lnTo>
                  <a:pt x="153" y="61"/>
                </a:lnTo>
                <a:lnTo>
                  <a:pt x="286" y="61"/>
                </a:lnTo>
                <a:lnTo>
                  <a:pt x="286" y="84"/>
                </a:lnTo>
                <a:close/>
                <a:moveTo>
                  <a:pt x="286" y="145"/>
                </a:moveTo>
                <a:lnTo>
                  <a:pt x="153" y="145"/>
                </a:lnTo>
                <a:lnTo>
                  <a:pt x="153" y="122"/>
                </a:lnTo>
                <a:lnTo>
                  <a:pt x="286" y="122"/>
                </a:lnTo>
                <a:lnTo>
                  <a:pt x="286" y="145"/>
                </a:lnTo>
                <a:close/>
                <a:moveTo>
                  <a:pt x="313" y="103"/>
                </a:moveTo>
                <a:cubicBezTo>
                  <a:pt x="313" y="79"/>
                  <a:pt x="315" y="60"/>
                  <a:pt x="320" y="45"/>
                </a:cubicBezTo>
                <a:cubicBezTo>
                  <a:pt x="325" y="31"/>
                  <a:pt x="332" y="19"/>
                  <a:pt x="342" y="11"/>
                </a:cubicBezTo>
                <a:cubicBezTo>
                  <a:pt x="352" y="4"/>
                  <a:pt x="364" y="0"/>
                  <a:pt x="379" y="0"/>
                </a:cubicBezTo>
                <a:cubicBezTo>
                  <a:pt x="389" y="0"/>
                  <a:pt x="399" y="2"/>
                  <a:pt x="407" y="6"/>
                </a:cubicBezTo>
                <a:cubicBezTo>
                  <a:pt x="415" y="11"/>
                  <a:pt x="422" y="17"/>
                  <a:pt x="427" y="25"/>
                </a:cubicBezTo>
                <a:cubicBezTo>
                  <a:pt x="432" y="33"/>
                  <a:pt x="436" y="43"/>
                  <a:pt x="440" y="55"/>
                </a:cubicBezTo>
                <a:cubicBezTo>
                  <a:pt x="443" y="67"/>
                  <a:pt x="444" y="83"/>
                  <a:pt x="444" y="103"/>
                </a:cubicBezTo>
                <a:cubicBezTo>
                  <a:pt x="444" y="127"/>
                  <a:pt x="442" y="146"/>
                  <a:pt x="437" y="161"/>
                </a:cubicBezTo>
                <a:cubicBezTo>
                  <a:pt x="432" y="175"/>
                  <a:pt x="425" y="186"/>
                  <a:pt x="415" y="194"/>
                </a:cubicBezTo>
                <a:cubicBezTo>
                  <a:pt x="405" y="202"/>
                  <a:pt x="393" y="206"/>
                  <a:pt x="379" y="206"/>
                </a:cubicBezTo>
                <a:cubicBezTo>
                  <a:pt x="359" y="206"/>
                  <a:pt x="344" y="199"/>
                  <a:pt x="333" y="185"/>
                </a:cubicBezTo>
                <a:cubicBezTo>
                  <a:pt x="320" y="169"/>
                  <a:pt x="313" y="141"/>
                  <a:pt x="313" y="103"/>
                </a:cubicBezTo>
                <a:lnTo>
                  <a:pt x="313" y="103"/>
                </a:lnTo>
                <a:close/>
                <a:moveTo>
                  <a:pt x="338" y="103"/>
                </a:moveTo>
                <a:cubicBezTo>
                  <a:pt x="338" y="136"/>
                  <a:pt x="342" y="158"/>
                  <a:pt x="350" y="169"/>
                </a:cubicBezTo>
                <a:cubicBezTo>
                  <a:pt x="358" y="180"/>
                  <a:pt x="367" y="186"/>
                  <a:pt x="379" y="186"/>
                </a:cubicBezTo>
                <a:cubicBezTo>
                  <a:pt x="390" y="186"/>
                  <a:pt x="399" y="180"/>
                  <a:pt x="407" y="169"/>
                </a:cubicBezTo>
                <a:cubicBezTo>
                  <a:pt x="415" y="158"/>
                  <a:pt x="419" y="136"/>
                  <a:pt x="419" y="103"/>
                </a:cubicBezTo>
                <a:cubicBezTo>
                  <a:pt x="419" y="70"/>
                  <a:pt x="415" y="48"/>
                  <a:pt x="407" y="37"/>
                </a:cubicBezTo>
                <a:cubicBezTo>
                  <a:pt x="399" y="26"/>
                  <a:pt x="390" y="20"/>
                  <a:pt x="378" y="20"/>
                </a:cubicBezTo>
                <a:cubicBezTo>
                  <a:pt x="367" y="20"/>
                  <a:pt x="358" y="25"/>
                  <a:pt x="351" y="35"/>
                </a:cubicBezTo>
                <a:cubicBezTo>
                  <a:pt x="343" y="47"/>
                  <a:pt x="338" y="70"/>
                  <a:pt x="338" y="103"/>
                </a:cubicBezTo>
                <a:lnTo>
                  <a:pt x="338" y="103"/>
                </a:lnTo>
                <a:close/>
                <a:moveTo>
                  <a:pt x="483" y="203"/>
                </a:moveTo>
                <a:lnTo>
                  <a:pt x="483" y="175"/>
                </a:lnTo>
                <a:lnTo>
                  <a:pt x="511" y="175"/>
                </a:lnTo>
                <a:lnTo>
                  <a:pt x="511" y="203"/>
                </a:lnTo>
                <a:lnTo>
                  <a:pt x="483" y="203"/>
                </a:lnTo>
                <a:close/>
                <a:moveTo>
                  <a:pt x="547" y="103"/>
                </a:moveTo>
                <a:cubicBezTo>
                  <a:pt x="547" y="79"/>
                  <a:pt x="550" y="60"/>
                  <a:pt x="554" y="45"/>
                </a:cubicBezTo>
                <a:cubicBezTo>
                  <a:pt x="559" y="31"/>
                  <a:pt x="567" y="19"/>
                  <a:pt x="576" y="11"/>
                </a:cubicBezTo>
                <a:cubicBezTo>
                  <a:pt x="586" y="4"/>
                  <a:pt x="598" y="0"/>
                  <a:pt x="613" y="0"/>
                </a:cubicBezTo>
                <a:cubicBezTo>
                  <a:pt x="623" y="0"/>
                  <a:pt x="633" y="2"/>
                  <a:pt x="641" y="6"/>
                </a:cubicBezTo>
                <a:cubicBezTo>
                  <a:pt x="649" y="11"/>
                  <a:pt x="656" y="17"/>
                  <a:pt x="661" y="25"/>
                </a:cubicBezTo>
                <a:cubicBezTo>
                  <a:pt x="667" y="33"/>
                  <a:pt x="671" y="43"/>
                  <a:pt x="674" y="55"/>
                </a:cubicBezTo>
                <a:cubicBezTo>
                  <a:pt x="677" y="67"/>
                  <a:pt x="678" y="83"/>
                  <a:pt x="678" y="103"/>
                </a:cubicBezTo>
                <a:cubicBezTo>
                  <a:pt x="678" y="127"/>
                  <a:pt x="676" y="146"/>
                  <a:pt x="671" y="161"/>
                </a:cubicBezTo>
                <a:cubicBezTo>
                  <a:pt x="666" y="175"/>
                  <a:pt x="659" y="186"/>
                  <a:pt x="649" y="194"/>
                </a:cubicBezTo>
                <a:cubicBezTo>
                  <a:pt x="640" y="202"/>
                  <a:pt x="627" y="206"/>
                  <a:pt x="613" y="206"/>
                </a:cubicBezTo>
                <a:cubicBezTo>
                  <a:pt x="593" y="206"/>
                  <a:pt x="578" y="199"/>
                  <a:pt x="567" y="185"/>
                </a:cubicBezTo>
                <a:cubicBezTo>
                  <a:pt x="554" y="169"/>
                  <a:pt x="547" y="141"/>
                  <a:pt x="547" y="103"/>
                </a:cubicBezTo>
                <a:lnTo>
                  <a:pt x="547" y="103"/>
                </a:lnTo>
                <a:close/>
                <a:moveTo>
                  <a:pt x="573" y="103"/>
                </a:moveTo>
                <a:cubicBezTo>
                  <a:pt x="573" y="136"/>
                  <a:pt x="576" y="158"/>
                  <a:pt x="584" y="169"/>
                </a:cubicBezTo>
                <a:cubicBezTo>
                  <a:pt x="592" y="180"/>
                  <a:pt x="601" y="186"/>
                  <a:pt x="613" y="186"/>
                </a:cubicBezTo>
                <a:cubicBezTo>
                  <a:pt x="624" y="186"/>
                  <a:pt x="634" y="180"/>
                  <a:pt x="641" y="169"/>
                </a:cubicBezTo>
                <a:cubicBezTo>
                  <a:pt x="649" y="158"/>
                  <a:pt x="653" y="136"/>
                  <a:pt x="653" y="103"/>
                </a:cubicBezTo>
                <a:cubicBezTo>
                  <a:pt x="653" y="70"/>
                  <a:pt x="649" y="48"/>
                  <a:pt x="641" y="37"/>
                </a:cubicBezTo>
                <a:cubicBezTo>
                  <a:pt x="634" y="26"/>
                  <a:pt x="624" y="20"/>
                  <a:pt x="612" y="20"/>
                </a:cubicBezTo>
                <a:cubicBezTo>
                  <a:pt x="601" y="20"/>
                  <a:pt x="592" y="25"/>
                  <a:pt x="585" y="35"/>
                </a:cubicBezTo>
                <a:cubicBezTo>
                  <a:pt x="577" y="47"/>
                  <a:pt x="573" y="70"/>
                  <a:pt x="573" y="103"/>
                </a:cubicBezTo>
                <a:lnTo>
                  <a:pt x="573" y="103"/>
                </a:lnTo>
                <a:close/>
                <a:moveTo>
                  <a:pt x="833" y="179"/>
                </a:moveTo>
                <a:lnTo>
                  <a:pt x="833" y="203"/>
                </a:lnTo>
                <a:lnTo>
                  <a:pt x="700" y="203"/>
                </a:lnTo>
                <a:cubicBezTo>
                  <a:pt x="700" y="197"/>
                  <a:pt x="701" y="191"/>
                  <a:pt x="703" y="186"/>
                </a:cubicBezTo>
                <a:cubicBezTo>
                  <a:pt x="707" y="177"/>
                  <a:pt x="712" y="168"/>
                  <a:pt x="719" y="159"/>
                </a:cubicBezTo>
                <a:cubicBezTo>
                  <a:pt x="727" y="150"/>
                  <a:pt x="738" y="140"/>
                  <a:pt x="752" y="128"/>
                </a:cubicBezTo>
                <a:cubicBezTo>
                  <a:pt x="774" y="110"/>
                  <a:pt x="788" y="96"/>
                  <a:pt x="796" y="85"/>
                </a:cubicBezTo>
                <a:cubicBezTo>
                  <a:pt x="804" y="75"/>
                  <a:pt x="808" y="65"/>
                  <a:pt x="808" y="55"/>
                </a:cubicBezTo>
                <a:cubicBezTo>
                  <a:pt x="808" y="45"/>
                  <a:pt x="804" y="37"/>
                  <a:pt x="797" y="30"/>
                </a:cubicBezTo>
                <a:cubicBezTo>
                  <a:pt x="790" y="24"/>
                  <a:pt x="781" y="20"/>
                  <a:pt x="770" y="20"/>
                </a:cubicBezTo>
                <a:cubicBezTo>
                  <a:pt x="758" y="20"/>
                  <a:pt x="748" y="24"/>
                  <a:pt x="741" y="31"/>
                </a:cubicBezTo>
                <a:cubicBezTo>
                  <a:pt x="734" y="38"/>
                  <a:pt x="730" y="48"/>
                  <a:pt x="730" y="61"/>
                </a:cubicBezTo>
                <a:lnTo>
                  <a:pt x="705" y="58"/>
                </a:lnTo>
                <a:cubicBezTo>
                  <a:pt x="707" y="39"/>
                  <a:pt x="713" y="25"/>
                  <a:pt x="725" y="15"/>
                </a:cubicBezTo>
                <a:cubicBezTo>
                  <a:pt x="736" y="5"/>
                  <a:pt x="751" y="0"/>
                  <a:pt x="770" y="0"/>
                </a:cubicBezTo>
                <a:cubicBezTo>
                  <a:pt x="790" y="0"/>
                  <a:pt x="805" y="5"/>
                  <a:pt x="816" y="16"/>
                </a:cubicBezTo>
                <a:cubicBezTo>
                  <a:pt x="827" y="27"/>
                  <a:pt x="833" y="40"/>
                  <a:pt x="833" y="56"/>
                </a:cubicBezTo>
                <a:cubicBezTo>
                  <a:pt x="833" y="64"/>
                  <a:pt x="831" y="72"/>
                  <a:pt x="828" y="80"/>
                </a:cubicBezTo>
                <a:cubicBezTo>
                  <a:pt x="825" y="88"/>
                  <a:pt x="819" y="96"/>
                  <a:pt x="812" y="104"/>
                </a:cubicBezTo>
                <a:cubicBezTo>
                  <a:pt x="804" y="113"/>
                  <a:pt x="791" y="125"/>
                  <a:pt x="774" y="140"/>
                </a:cubicBezTo>
                <a:cubicBezTo>
                  <a:pt x="759" y="153"/>
                  <a:pt x="749" y="161"/>
                  <a:pt x="745" y="166"/>
                </a:cubicBezTo>
                <a:cubicBezTo>
                  <a:pt x="741" y="170"/>
                  <a:pt x="737" y="175"/>
                  <a:pt x="735" y="179"/>
                </a:cubicBezTo>
                <a:lnTo>
                  <a:pt x="833" y="179"/>
                </a:lnTo>
                <a:close/>
                <a:moveTo>
                  <a:pt x="863" y="156"/>
                </a:moveTo>
                <a:lnTo>
                  <a:pt x="887" y="154"/>
                </a:lnTo>
                <a:cubicBezTo>
                  <a:pt x="889" y="165"/>
                  <a:pt x="893" y="173"/>
                  <a:pt x="899" y="178"/>
                </a:cubicBezTo>
                <a:cubicBezTo>
                  <a:pt x="904" y="183"/>
                  <a:pt x="912" y="186"/>
                  <a:pt x="921" y="186"/>
                </a:cubicBezTo>
                <a:cubicBezTo>
                  <a:pt x="928" y="186"/>
                  <a:pt x="935" y="184"/>
                  <a:pt x="940" y="181"/>
                </a:cubicBezTo>
                <a:cubicBezTo>
                  <a:pt x="946" y="177"/>
                  <a:pt x="951" y="173"/>
                  <a:pt x="955" y="167"/>
                </a:cubicBezTo>
                <a:cubicBezTo>
                  <a:pt x="958" y="161"/>
                  <a:pt x="961" y="153"/>
                  <a:pt x="964" y="143"/>
                </a:cubicBezTo>
                <a:cubicBezTo>
                  <a:pt x="966" y="133"/>
                  <a:pt x="967" y="123"/>
                  <a:pt x="967" y="113"/>
                </a:cubicBezTo>
                <a:cubicBezTo>
                  <a:pt x="967" y="111"/>
                  <a:pt x="967" y="110"/>
                  <a:pt x="967" y="108"/>
                </a:cubicBezTo>
                <a:cubicBezTo>
                  <a:pt x="962" y="116"/>
                  <a:pt x="956" y="122"/>
                  <a:pt x="947" y="127"/>
                </a:cubicBezTo>
                <a:cubicBezTo>
                  <a:pt x="938" y="132"/>
                  <a:pt x="929" y="134"/>
                  <a:pt x="919" y="134"/>
                </a:cubicBezTo>
                <a:cubicBezTo>
                  <a:pt x="903" y="134"/>
                  <a:pt x="889" y="128"/>
                  <a:pt x="877" y="116"/>
                </a:cubicBezTo>
                <a:cubicBezTo>
                  <a:pt x="866" y="104"/>
                  <a:pt x="860" y="88"/>
                  <a:pt x="860" y="68"/>
                </a:cubicBezTo>
                <a:cubicBezTo>
                  <a:pt x="860" y="47"/>
                  <a:pt x="866" y="31"/>
                  <a:pt x="878" y="18"/>
                </a:cubicBezTo>
                <a:cubicBezTo>
                  <a:pt x="890" y="6"/>
                  <a:pt x="905" y="0"/>
                  <a:pt x="923" y="0"/>
                </a:cubicBezTo>
                <a:cubicBezTo>
                  <a:pt x="936" y="0"/>
                  <a:pt x="948" y="3"/>
                  <a:pt x="959" y="10"/>
                </a:cubicBezTo>
                <a:cubicBezTo>
                  <a:pt x="970" y="17"/>
                  <a:pt x="978" y="27"/>
                  <a:pt x="984" y="41"/>
                </a:cubicBezTo>
                <a:cubicBezTo>
                  <a:pt x="989" y="54"/>
                  <a:pt x="992" y="73"/>
                  <a:pt x="992" y="98"/>
                </a:cubicBezTo>
                <a:cubicBezTo>
                  <a:pt x="992" y="123"/>
                  <a:pt x="989" y="144"/>
                  <a:pt x="984" y="159"/>
                </a:cubicBezTo>
                <a:cubicBezTo>
                  <a:pt x="978" y="175"/>
                  <a:pt x="970" y="186"/>
                  <a:pt x="959" y="194"/>
                </a:cubicBezTo>
                <a:cubicBezTo>
                  <a:pt x="948" y="202"/>
                  <a:pt x="935" y="206"/>
                  <a:pt x="920" y="206"/>
                </a:cubicBezTo>
                <a:cubicBezTo>
                  <a:pt x="904" y="206"/>
                  <a:pt x="891" y="202"/>
                  <a:pt x="881" y="193"/>
                </a:cubicBezTo>
                <a:cubicBezTo>
                  <a:pt x="871" y="184"/>
                  <a:pt x="865" y="172"/>
                  <a:pt x="863" y="156"/>
                </a:cubicBezTo>
                <a:lnTo>
                  <a:pt x="863" y="156"/>
                </a:lnTo>
                <a:close/>
                <a:moveTo>
                  <a:pt x="965" y="67"/>
                </a:moveTo>
                <a:cubicBezTo>
                  <a:pt x="965" y="52"/>
                  <a:pt x="961" y="41"/>
                  <a:pt x="953" y="33"/>
                </a:cubicBezTo>
                <a:cubicBezTo>
                  <a:pt x="946" y="24"/>
                  <a:pt x="937" y="20"/>
                  <a:pt x="926" y="20"/>
                </a:cubicBezTo>
                <a:cubicBezTo>
                  <a:pt x="915" y="20"/>
                  <a:pt x="905" y="25"/>
                  <a:pt x="897" y="34"/>
                </a:cubicBezTo>
                <a:cubicBezTo>
                  <a:pt x="889" y="43"/>
                  <a:pt x="885" y="54"/>
                  <a:pt x="885" y="69"/>
                </a:cubicBezTo>
                <a:cubicBezTo>
                  <a:pt x="885" y="82"/>
                  <a:pt x="889" y="92"/>
                  <a:pt x="897" y="100"/>
                </a:cubicBezTo>
                <a:cubicBezTo>
                  <a:pt x="904" y="108"/>
                  <a:pt x="914" y="112"/>
                  <a:pt x="925" y="112"/>
                </a:cubicBezTo>
                <a:cubicBezTo>
                  <a:pt x="937" y="112"/>
                  <a:pt x="946" y="108"/>
                  <a:pt x="953" y="100"/>
                </a:cubicBezTo>
                <a:cubicBezTo>
                  <a:pt x="961" y="92"/>
                  <a:pt x="965" y="81"/>
                  <a:pt x="965" y="67"/>
                </a:cubicBezTo>
                <a:lnTo>
                  <a:pt x="965" y="67"/>
                </a:lnTo>
                <a:close/>
                <a:moveTo>
                  <a:pt x="1020" y="114"/>
                </a:moveTo>
                <a:lnTo>
                  <a:pt x="1020" y="91"/>
                </a:lnTo>
                <a:lnTo>
                  <a:pt x="1153" y="35"/>
                </a:lnTo>
                <a:lnTo>
                  <a:pt x="1153" y="59"/>
                </a:lnTo>
                <a:lnTo>
                  <a:pt x="1047" y="103"/>
                </a:lnTo>
                <a:lnTo>
                  <a:pt x="1153" y="147"/>
                </a:lnTo>
                <a:lnTo>
                  <a:pt x="1153" y="172"/>
                </a:lnTo>
                <a:lnTo>
                  <a:pt x="1020" y="114"/>
                </a:lnTo>
                <a:close/>
                <a:moveTo>
                  <a:pt x="1180" y="103"/>
                </a:moveTo>
                <a:cubicBezTo>
                  <a:pt x="1180" y="79"/>
                  <a:pt x="1182" y="60"/>
                  <a:pt x="1187" y="45"/>
                </a:cubicBezTo>
                <a:cubicBezTo>
                  <a:pt x="1192" y="31"/>
                  <a:pt x="1200" y="19"/>
                  <a:pt x="1209" y="11"/>
                </a:cubicBezTo>
                <a:cubicBezTo>
                  <a:pt x="1219" y="4"/>
                  <a:pt x="1231" y="0"/>
                  <a:pt x="1246" y="0"/>
                </a:cubicBezTo>
                <a:cubicBezTo>
                  <a:pt x="1256" y="0"/>
                  <a:pt x="1266" y="2"/>
                  <a:pt x="1274" y="6"/>
                </a:cubicBezTo>
                <a:cubicBezTo>
                  <a:pt x="1282" y="11"/>
                  <a:pt x="1289" y="17"/>
                  <a:pt x="1294" y="25"/>
                </a:cubicBezTo>
                <a:cubicBezTo>
                  <a:pt x="1299" y="33"/>
                  <a:pt x="1304" y="43"/>
                  <a:pt x="1307" y="55"/>
                </a:cubicBezTo>
                <a:cubicBezTo>
                  <a:pt x="1310" y="67"/>
                  <a:pt x="1311" y="83"/>
                  <a:pt x="1311" y="103"/>
                </a:cubicBezTo>
                <a:cubicBezTo>
                  <a:pt x="1311" y="127"/>
                  <a:pt x="1309" y="146"/>
                  <a:pt x="1304" y="161"/>
                </a:cubicBezTo>
                <a:cubicBezTo>
                  <a:pt x="1299" y="175"/>
                  <a:pt x="1292" y="186"/>
                  <a:pt x="1282" y="194"/>
                </a:cubicBezTo>
                <a:cubicBezTo>
                  <a:pt x="1272" y="202"/>
                  <a:pt x="1260" y="206"/>
                  <a:pt x="1246" y="206"/>
                </a:cubicBezTo>
                <a:cubicBezTo>
                  <a:pt x="1226" y="206"/>
                  <a:pt x="1211" y="199"/>
                  <a:pt x="1200" y="185"/>
                </a:cubicBezTo>
                <a:cubicBezTo>
                  <a:pt x="1187" y="169"/>
                  <a:pt x="1180" y="141"/>
                  <a:pt x="1180" y="103"/>
                </a:cubicBezTo>
                <a:lnTo>
                  <a:pt x="1180" y="103"/>
                </a:lnTo>
                <a:close/>
                <a:moveTo>
                  <a:pt x="1205" y="103"/>
                </a:moveTo>
                <a:cubicBezTo>
                  <a:pt x="1205" y="136"/>
                  <a:pt x="1209" y="158"/>
                  <a:pt x="1217" y="169"/>
                </a:cubicBezTo>
                <a:cubicBezTo>
                  <a:pt x="1225" y="180"/>
                  <a:pt x="1234" y="186"/>
                  <a:pt x="1246" y="186"/>
                </a:cubicBezTo>
                <a:cubicBezTo>
                  <a:pt x="1257" y="186"/>
                  <a:pt x="1266" y="180"/>
                  <a:pt x="1274" y="169"/>
                </a:cubicBezTo>
                <a:cubicBezTo>
                  <a:pt x="1282" y="158"/>
                  <a:pt x="1286" y="136"/>
                  <a:pt x="1286" y="103"/>
                </a:cubicBezTo>
                <a:cubicBezTo>
                  <a:pt x="1286" y="70"/>
                  <a:pt x="1282" y="48"/>
                  <a:pt x="1274" y="37"/>
                </a:cubicBezTo>
                <a:cubicBezTo>
                  <a:pt x="1266" y="26"/>
                  <a:pt x="1257" y="20"/>
                  <a:pt x="1245" y="20"/>
                </a:cubicBezTo>
                <a:cubicBezTo>
                  <a:pt x="1234" y="20"/>
                  <a:pt x="1225" y="25"/>
                  <a:pt x="1218" y="35"/>
                </a:cubicBezTo>
                <a:cubicBezTo>
                  <a:pt x="1210" y="47"/>
                  <a:pt x="1205" y="70"/>
                  <a:pt x="1205" y="103"/>
                </a:cubicBezTo>
                <a:lnTo>
                  <a:pt x="1205" y="103"/>
                </a:lnTo>
                <a:close/>
                <a:moveTo>
                  <a:pt x="1350" y="203"/>
                </a:moveTo>
                <a:lnTo>
                  <a:pt x="1350" y="175"/>
                </a:lnTo>
                <a:lnTo>
                  <a:pt x="1378" y="175"/>
                </a:lnTo>
                <a:lnTo>
                  <a:pt x="1378" y="203"/>
                </a:lnTo>
                <a:lnTo>
                  <a:pt x="1350" y="203"/>
                </a:lnTo>
                <a:close/>
                <a:moveTo>
                  <a:pt x="1414" y="103"/>
                </a:moveTo>
                <a:cubicBezTo>
                  <a:pt x="1414" y="79"/>
                  <a:pt x="1417" y="60"/>
                  <a:pt x="1422" y="45"/>
                </a:cubicBezTo>
                <a:cubicBezTo>
                  <a:pt x="1426" y="31"/>
                  <a:pt x="1434" y="19"/>
                  <a:pt x="1443" y="11"/>
                </a:cubicBezTo>
                <a:cubicBezTo>
                  <a:pt x="1453" y="4"/>
                  <a:pt x="1465" y="0"/>
                  <a:pt x="1480" y="0"/>
                </a:cubicBezTo>
                <a:cubicBezTo>
                  <a:pt x="1491" y="0"/>
                  <a:pt x="1500" y="2"/>
                  <a:pt x="1508" y="6"/>
                </a:cubicBezTo>
                <a:cubicBezTo>
                  <a:pt x="1516" y="11"/>
                  <a:pt x="1523" y="17"/>
                  <a:pt x="1528" y="25"/>
                </a:cubicBezTo>
                <a:cubicBezTo>
                  <a:pt x="1534" y="33"/>
                  <a:pt x="1538" y="43"/>
                  <a:pt x="1541" y="55"/>
                </a:cubicBezTo>
                <a:cubicBezTo>
                  <a:pt x="1544" y="67"/>
                  <a:pt x="1545" y="83"/>
                  <a:pt x="1545" y="103"/>
                </a:cubicBezTo>
                <a:cubicBezTo>
                  <a:pt x="1545" y="127"/>
                  <a:pt x="1543" y="146"/>
                  <a:pt x="1538" y="161"/>
                </a:cubicBezTo>
                <a:cubicBezTo>
                  <a:pt x="1533" y="175"/>
                  <a:pt x="1526" y="186"/>
                  <a:pt x="1516" y="194"/>
                </a:cubicBezTo>
                <a:cubicBezTo>
                  <a:pt x="1507" y="202"/>
                  <a:pt x="1494" y="206"/>
                  <a:pt x="1480" y="206"/>
                </a:cubicBezTo>
                <a:cubicBezTo>
                  <a:pt x="1460" y="206"/>
                  <a:pt x="1445" y="199"/>
                  <a:pt x="1434" y="185"/>
                </a:cubicBezTo>
                <a:cubicBezTo>
                  <a:pt x="1421" y="169"/>
                  <a:pt x="1414" y="141"/>
                  <a:pt x="1414" y="103"/>
                </a:cubicBezTo>
                <a:lnTo>
                  <a:pt x="1414" y="103"/>
                </a:lnTo>
                <a:close/>
                <a:moveTo>
                  <a:pt x="1440" y="103"/>
                </a:moveTo>
                <a:cubicBezTo>
                  <a:pt x="1440" y="136"/>
                  <a:pt x="1443" y="158"/>
                  <a:pt x="1451" y="169"/>
                </a:cubicBezTo>
                <a:cubicBezTo>
                  <a:pt x="1459" y="180"/>
                  <a:pt x="1468" y="186"/>
                  <a:pt x="1480" y="186"/>
                </a:cubicBezTo>
                <a:cubicBezTo>
                  <a:pt x="1491" y="186"/>
                  <a:pt x="1501" y="180"/>
                  <a:pt x="1508" y="169"/>
                </a:cubicBezTo>
                <a:cubicBezTo>
                  <a:pt x="1516" y="158"/>
                  <a:pt x="1520" y="136"/>
                  <a:pt x="1520" y="103"/>
                </a:cubicBezTo>
                <a:cubicBezTo>
                  <a:pt x="1520" y="70"/>
                  <a:pt x="1516" y="48"/>
                  <a:pt x="1508" y="37"/>
                </a:cubicBezTo>
                <a:cubicBezTo>
                  <a:pt x="1501" y="26"/>
                  <a:pt x="1491" y="20"/>
                  <a:pt x="1480" y="20"/>
                </a:cubicBezTo>
                <a:cubicBezTo>
                  <a:pt x="1468" y="20"/>
                  <a:pt x="1459" y="25"/>
                  <a:pt x="1452" y="35"/>
                </a:cubicBezTo>
                <a:cubicBezTo>
                  <a:pt x="1444" y="47"/>
                  <a:pt x="1440" y="70"/>
                  <a:pt x="1440" y="103"/>
                </a:cubicBezTo>
                <a:lnTo>
                  <a:pt x="1440" y="103"/>
                </a:lnTo>
                <a:close/>
                <a:moveTo>
                  <a:pt x="1571" y="150"/>
                </a:moveTo>
                <a:lnTo>
                  <a:pt x="1596" y="148"/>
                </a:lnTo>
                <a:cubicBezTo>
                  <a:pt x="1598" y="160"/>
                  <a:pt x="1603" y="170"/>
                  <a:pt x="1610" y="176"/>
                </a:cubicBezTo>
                <a:cubicBezTo>
                  <a:pt x="1617" y="183"/>
                  <a:pt x="1625" y="186"/>
                  <a:pt x="1635" y="186"/>
                </a:cubicBezTo>
                <a:cubicBezTo>
                  <a:pt x="1647" y="186"/>
                  <a:pt x="1657" y="181"/>
                  <a:pt x="1665" y="172"/>
                </a:cubicBezTo>
                <a:cubicBezTo>
                  <a:pt x="1674" y="163"/>
                  <a:pt x="1678" y="151"/>
                  <a:pt x="1678" y="136"/>
                </a:cubicBezTo>
                <a:cubicBezTo>
                  <a:pt x="1678" y="122"/>
                  <a:pt x="1674" y="111"/>
                  <a:pt x="1666" y="103"/>
                </a:cubicBezTo>
                <a:cubicBezTo>
                  <a:pt x="1658" y="95"/>
                  <a:pt x="1648" y="91"/>
                  <a:pt x="1635" y="91"/>
                </a:cubicBezTo>
                <a:cubicBezTo>
                  <a:pt x="1627" y="91"/>
                  <a:pt x="1620" y="92"/>
                  <a:pt x="1613" y="96"/>
                </a:cubicBezTo>
                <a:cubicBezTo>
                  <a:pt x="1607" y="100"/>
                  <a:pt x="1602" y="104"/>
                  <a:pt x="1598" y="110"/>
                </a:cubicBezTo>
                <a:lnTo>
                  <a:pt x="1575" y="107"/>
                </a:lnTo>
                <a:lnTo>
                  <a:pt x="1594" y="3"/>
                </a:lnTo>
                <a:lnTo>
                  <a:pt x="1694" y="3"/>
                </a:lnTo>
                <a:lnTo>
                  <a:pt x="1694" y="27"/>
                </a:lnTo>
                <a:lnTo>
                  <a:pt x="1614" y="27"/>
                </a:lnTo>
                <a:lnTo>
                  <a:pt x="1603" y="81"/>
                </a:lnTo>
                <a:cubicBezTo>
                  <a:pt x="1615" y="73"/>
                  <a:pt x="1628" y="69"/>
                  <a:pt x="1641" y="69"/>
                </a:cubicBezTo>
                <a:cubicBezTo>
                  <a:pt x="1659" y="69"/>
                  <a:pt x="1674" y="75"/>
                  <a:pt x="1686" y="87"/>
                </a:cubicBezTo>
                <a:cubicBezTo>
                  <a:pt x="1698" y="99"/>
                  <a:pt x="1704" y="115"/>
                  <a:pt x="1704" y="134"/>
                </a:cubicBezTo>
                <a:cubicBezTo>
                  <a:pt x="1704" y="153"/>
                  <a:pt x="1699" y="168"/>
                  <a:pt x="1688" y="182"/>
                </a:cubicBezTo>
                <a:cubicBezTo>
                  <a:pt x="1675" y="198"/>
                  <a:pt x="1657" y="206"/>
                  <a:pt x="1635" y="206"/>
                </a:cubicBezTo>
                <a:cubicBezTo>
                  <a:pt x="1617" y="206"/>
                  <a:pt x="1602" y="201"/>
                  <a:pt x="1590" y="191"/>
                </a:cubicBezTo>
                <a:cubicBezTo>
                  <a:pt x="1579" y="181"/>
                  <a:pt x="1572" y="167"/>
                  <a:pt x="1571" y="150"/>
                </a:cubicBezTo>
                <a:lnTo>
                  <a:pt x="1571" y="1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8" name="Freeform 128"/>
          <p:cNvSpPr>
            <a:spLocks noEditPoints="1"/>
          </p:cNvSpPr>
          <p:nvPr/>
        </p:nvSpPr>
        <p:spPr bwMode="auto">
          <a:xfrm>
            <a:off x="673100" y="6142038"/>
            <a:ext cx="1192213" cy="136525"/>
          </a:xfrm>
          <a:custGeom>
            <a:avLst/>
            <a:gdLst/>
            <a:ahLst/>
            <a:cxnLst>
              <a:cxn ang="0">
                <a:pos x="48" y="0"/>
              </a:cxn>
              <a:cxn ang="0">
                <a:pos x="69" y="149"/>
              </a:cxn>
              <a:cxn ang="0">
                <a:pos x="136" y="46"/>
              </a:cxn>
              <a:cxn ang="0">
                <a:pos x="193" y="149"/>
              </a:cxn>
              <a:cxn ang="0">
                <a:pos x="149" y="87"/>
              </a:cxn>
              <a:cxn ang="0">
                <a:pos x="99" y="60"/>
              </a:cxn>
              <a:cxn ang="0">
                <a:pos x="287" y="148"/>
              </a:cxn>
              <a:cxn ang="0">
                <a:pos x="257" y="91"/>
              </a:cxn>
              <a:cxn ang="0">
                <a:pos x="261" y="60"/>
              </a:cxn>
              <a:cxn ang="0">
                <a:pos x="304" y="44"/>
              </a:cxn>
              <a:cxn ang="0">
                <a:pos x="328" y="149"/>
              </a:cxn>
              <a:cxn ang="0">
                <a:pos x="260" y="106"/>
              </a:cxn>
              <a:cxn ang="0">
                <a:pos x="302" y="120"/>
              </a:cxn>
              <a:cxn ang="0">
                <a:pos x="368" y="149"/>
              </a:cxn>
              <a:cxn ang="0">
                <a:pos x="403" y="137"/>
              </a:cxn>
              <a:cxn ang="0">
                <a:pos x="486" y="101"/>
              </a:cxn>
              <a:cxn ang="0">
                <a:pos x="467" y="115"/>
              </a:cxn>
              <a:cxn ang="0">
                <a:pos x="409" y="86"/>
              </a:cxn>
              <a:cxn ang="0">
                <a:pos x="573" y="56"/>
              </a:cxn>
              <a:cxn ang="0">
                <a:pos x="672" y="110"/>
              </a:cxn>
              <a:cxn ang="0">
                <a:pos x="740" y="86"/>
              </a:cxn>
              <a:cxn ang="0">
                <a:pos x="742" y="40"/>
              </a:cxn>
              <a:cxn ang="0">
                <a:pos x="689" y="12"/>
              </a:cxn>
              <a:cxn ang="0">
                <a:pos x="740" y="70"/>
              </a:cxn>
              <a:cxn ang="0">
                <a:pos x="672" y="110"/>
              </a:cxn>
              <a:cxn ang="0">
                <a:pos x="777" y="151"/>
              </a:cxn>
              <a:cxn ang="0">
                <a:pos x="850" y="32"/>
              </a:cxn>
              <a:cxn ang="0">
                <a:pos x="883" y="17"/>
              </a:cxn>
              <a:cxn ang="0">
                <a:pos x="868" y="57"/>
              </a:cxn>
              <a:cxn ang="0">
                <a:pos x="946" y="151"/>
              </a:cxn>
              <a:cxn ang="0">
                <a:pos x="993" y="96"/>
              </a:cxn>
              <a:cxn ang="0">
                <a:pos x="974" y="115"/>
              </a:cxn>
              <a:cxn ang="0">
                <a:pos x="925" y="64"/>
              </a:cxn>
              <a:cxn ang="0">
                <a:pos x="1031" y="58"/>
              </a:cxn>
              <a:cxn ang="0">
                <a:pos x="1149" y="49"/>
              </a:cxn>
              <a:cxn ang="0">
                <a:pos x="1132" y="59"/>
              </a:cxn>
              <a:cxn ang="0">
                <a:pos x="1077" y="80"/>
              </a:cxn>
              <a:cxn ang="0">
                <a:pos x="1033" y="149"/>
              </a:cxn>
              <a:cxn ang="0">
                <a:pos x="1178" y="121"/>
              </a:cxn>
              <a:cxn ang="0">
                <a:pos x="1251" y="77"/>
              </a:cxn>
              <a:cxn ang="0">
                <a:pos x="1189" y="55"/>
              </a:cxn>
              <a:cxn ang="0">
                <a:pos x="1269" y="81"/>
              </a:cxn>
              <a:cxn ang="0">
                <a:pos x="1252" y="136"/>
              </a:cxn>
              <a:cxn ang="0">
                <a:pos x="1202" y="132"/>
              </a:cxn>
              <a:cxn ang="0">
                <a:pos x="1296" y="149"/>
              </a:cxn>
              <a:cxn ang="0">
                <a:pos x="1432" y="117"/>
              </a:cxn>
              <a:cxn ang="0">
                <a:pos x="1385" y="41"/>
              </a:cxn>
              <a:cxn ang="0">
                <a:pos x="1386" y="136"/>
              </a:cxn>
              <a:cxn ang="0">
                <a:pos x="1407" y="66"/>
              </a:cxn>
              <a:cxn ang="0">
                <a:pos x="1524" y="108"/>
              </a:cxn>
              <a:cxn ang="0">
                <a:pos x="1554" y="78"/>
              </a:cxn>
              <a:cxn ang="0">
                <a:pos x="1569" y="23"/>
              </a:cxn>
              <a:cxn ang="0">
                <a:pos x="1551" y="2"/>
              </a:cxn>
              <a:cxn ang="0">
                <a:pos x="1594" y="82"/>
              </a:cxn>
              <a:cxn ang="0">
                <a:pos x="1506" y="110"/>
              </a:cxn>
              <a:cxn ang="0">
                <a:pos x="1622" y="0"/>
              </a:cxn>
              <a:cxn ang="0">
                <a:pos x="1635" y="192"/>
              </a:cxn>
            </a:cxnLst>
            <a:rect l="0" t="0" r="r" b="b"/>
            <a:pathLst>
              <a:path w="1670" h="192">
                <a:moveTo>
                  <a:pt x="35" y="192"/>
                </a:moveTo>
                <a:cubicBezTo>
                  <a:pt x="25" y="179"/>
                  <a:pt x="17" y="165"/>
                  <a:pt x="10" y="148"/>
                </a:cubicBezTo>
                <a:cubicBezTo>
                  <a:pt x="4" y="131"/>
                  <a:pt x="0" y="114"/>
                  <a:pt x="0" y="96"/>
                </a:cubicBezTo>
                <a:cubicBezTo>
                  <a:pt x="0" y="80"/>
                  <a:pt x="3" y="65"/>
                  <a:pt x="8" y="50"/>
                </a:cubicBezTo>
                <a:cubicBezTo>
                  <a:pt x="14" y="34"/>
                  <a:pt x="23" y="17"/>
                  <a:pt x="35" y="0"/>
                </a:cubicBezTo>
                <a:lnTo>
                  <a:pt x="48" y="0"/>
                </a:lnTo>
                <a:cubicBezTo>
                  <a:pt x="40" y="14"/>
                  <a:pt x="35" y="24"/>
                  <a:pt x="32" y="30"/>
                </a:cubicBezTo>
                <a:cubicBezTo>
                  <a:pt x="28" y="39"/>
                  <a:pt x="25" y="49"/>
                  <a:pt x="23" y="59"/>
                </a:cubicBezTo>
                <a:cubicBezTo>
                  <a:pt x="20" y="71"/>
                  <a:pt x="18" y="83"/>
                  <a:pt x="18" y="96"/>
                </a:cubicBezTo>
                <a:cubicBezTo>
                  <a:pt x="18" y="128"/>
                  <a:pt x="28" y="160"/>
                  <a:pt x="48" y="192"/>
                </a:cubicBezTo>
                <a:lnTo>
                  <a:pt x="35" y="192"/>
                </a:lnTo>
                <a:close/>
                <a:moveTo>
                  <a:pt x="69" y="149"/>
                </a:moveTo>
                <a:lnTo>
                  <a:pt x="69" y="43"/>
                </a:lnTo>
                <a:lnTo>
                  <a:pt x="85" y="43"/>
                </a:lnTo>
                <a:lnTo>
                  <a:pt x="85" y="58"/>
                </a:lnTo>
                <a:cubicBezTo>
                  <a:pt x="88" y="53"/>
                  <a:pt x="92" y="49"/>
                  <a:pt x="98" y="45"/>
                </a:cubicBezTo>
                <a:cubicBezTo>
                  <a:pt x="103" y="42"/>
                  <a:pt x="110" y="41"/>
                  <a:pt x="117" y="41"/>
                </a:cubicBezTo>
                <a:cubicBezTo>
                  <a:pt x="124" y="41"/>
                  <a:pt x="131" y="42"/>
                  <a:pt x="136" y="46"/>
                </a:cubicBezTo>
                <a:cubicBezTo>
                  <a:pt x="141" y="49"/>
                  <a:pt x="144" y="53"/>
                  <a:pt x="146" y="59"/>
                </a:cubicBezTo>
                <a:cubicBezTo>
                  <a:pt x="155" y="47"/>
                  <a:pt x="165" y="41"/>
                  <a:pt x="179" y="41"/>
                </a:cubicBezTo>
                <a:cubicBezTo>
                  <a:pt x="189" y="41"/>
                  <a:pt x="197" y="44"/>
                  <a:pt x="203" y="49"/>
                </a:cubicBezTo>
                <a:cubicBezTo>
                  <a:pt x="208" y="55"/>
                  <a:pt x="211" y="64"/>
                  <a:pt x="211" y="76"/>
                </a:cubicBezTo>
                <a:lnTo>
                  <a:pt x="211" y="149"/>
                </a:lnTo>
                <a:lnTo>
                  <a:pt x="193" y="149"/>
                </a:lnTo>
                <a:lnTo>
                  <a:pt x="193" y="82"/>
                </a:lnTo>
                <a:cubicBezTo>
                  <a:pt x="193" y="75"/>
                  <a:pt x="193" y="70"/>
                  <a:pt x="192" y="67"/>
                </a:cubicBezTo>
                <a:cubicBezTo>
                  <a:pt x="191" y="64"/>
                  <a:pt x="188" y="61"/>
                  <a:pt x="185" y="59"/>
                </a:cubicBezTo>
                <a:cubicBezTo>
                  <a:pt x="182" y="57"/>
                  <a:pt x="179" y="56"/>
                  <a:pt x="175" y="56"/>
                </a:cubicBezTo>
                <a:cubicBezTo>
                  <a:pt x="167" y="56"/>
                  <a:pt x="161" y="59"/>
                  <a:pt x="156" y="64"/>
                </a:cubicBezTo>
                <a:cubicBezTo>
                  <a:pt x="151" y="69"/>
                  <a:pt x="149" y="76"/>
                  <a:pt x="149" y="87"/>
                </a:cubicBezTo>
                <a:lnTo>
                  <a:pt x="149" y="149"/>
                </a:lnTo>
                <a:lnTo>
                  <a:pt x="131" y="149"/>
                </a:lnTo>
                <a:lnTo>
                  <a:pt x="131" y="80"/>
                </a:lnTo>
                <a:cubicBezTo>
                  <a:pt x="131" y="72"/>
                  <a:pt x="130" y="66"/>
                  <a:pt x="127" y="62"/>
                </a:cubicBezTo>
                <a:cubicBezTo>
                  <a:pt x="124" y="58"/>
                  <a:pt x="119" y="56"/>
                  <a:pt x="113" y="56"/>
                </a:cubicBezTo>
                <a:cubicBezTo>
                  <a:pt x="108" y="56"/>
                  <a:pt x="103" y="58"/>
                  <a:pt x="99" y="60"/>
                </a:cubicBezTo>
                <a:cubicBezTo>
                  <a:pt x="95" y="63"/>
                  <a:pt x="91" y="67"/>
                  <a:pt x="90" y="72"/>
                </a:cubicBezTo>
                <a:cubicBezTo>
                  <a:pt x="88" y="77"/>
                  <a:pt x="87" y="84"/>
                  <a:pt x="87" y="94"/>
                </a:cubicBezTo>
                <a:lnTo>
                  <a:pt x="87" y="149"/>
                </a:lnTo>
                <a:lnTo>
                  <a:pt x="69" y="149"/>
                </a:lnTo>
                <a:close/>
                <a:moveTo>
                  <a:pt x="306" y="136"/>
                </a:moveTo>
                <a:cubicBezTo>
                  <a:pt x="300" y="141"/>
                  <a:pt x="293" y="145"/>
                  <a:pt x="287" y="148"/>
                </a:cubicBezTo>
                <a:cubicBezTo>
                  <a:pt x="281" y="150"/>
                  <a:pt x="275" y="151"/>
                  <a:pt x="268" y="151"/>
                </a:cubicBezTo>
                <a:cubicBezTo>
                  <a:pt x="256" y="151"/>
                  <a:pt x="247" y="148"/>
                  <a:pt x="241" y="143"/>
                </a:cubicBezTo>
                <a:cubicBezTo>
                  <a:pt x="235" y="137"/>
                  <a:pt x="232" y="130"/>
                  <a:pt x="232" y="121"/>
                </a:cubicBezTo>
                <a:cubicBezTo>
                  <a:pt x="232" y="116"/>
                  <a:pt x="233" y="111"/>
                  <a:pt x="235" y="107"/>
                </a:cubicBezTo>
                <a:cubicBezTo>
                  <a:pt x="238" y="102"/>
                  <a:pt x="241" y="99"/>
                  <a:pt x="244" y="96"/>
                </a:cubicBezTo>
                <a:cubicBezTo>
                  <a:pt x="248" y="94"/>
                  <a:pt x="253" y="92"/>
                  <a:pt x="257" y="91"/>
                </a:cubicBezTo>
                <a:cubicBezTo>
                  <a:pt x="261" y="90"/>
                  <a:pt x="266" y="89"/>
                  <a:pt x="273" y="88"/>
                </a:cubicBezTo>
                <a:cubicBezTo>
                  <a:pt x="287" y="86"/>
                  <a:pt x="298" y="84"/>
                  <a:pt x="305" y="82"/>
                </a:cubicBezTo>
                <a:cubicBezTo>
                  <a:pt x="305" y="79"/>
                  <a:pt x="305" y="78"/>
                  <a:pt x="305" y="77"/>
                </a:cubicBezTo>
                <a:cubicBezTo>
                  <a:pt x="305" y="70"/>
                  <a:pt x="303" y="65"/>
                  <a:pt x="300" y="62"/>
                </a:cubicBezTo>
                <a:cubicBezTo>
                  <a:pt x="295" y="58"/>
                  <a:pt x="289" y="55"/>
                  <a:pt x="280" y="55"/>
                </a:cubicBezTo>
                <a:cubicBezTo>
                  <a:pt x="271" y="55"/>
                  <a:pt x="265" y="57"/>
                  <a:pt x="261" y="60"/>
                </a:cubicBezTo>
                <a:cubicBezTo>
                  <a:pt x="257" y="63"/>
                  <a:pt x="254" y="68"/>
                  <a:pt x="252" y="76"/>
                </a:cubicBezTo>
                <a:lnTo>
                  <a:pt x="235" y="73"/>
                </a:lnTo>
                <a:cubicBezTo>
                  <a:pt x="236" y="66"/>
                  <a:pt x="239" y="60"/>
                  <a:pt x="243" y="55"/>
                </a:cubicBezTo>
                <a:cubicBezTo>
                  <a:pt x="246" y="50"/>
                  <a:pt x="251" y="47"/>
                  <a:pt x="258" y="44"/>
                </a:cubicBezTo>
                <a:cubicBezTo>
                  <a:pt x="265" y="42"/>
                  <a:pt x="273" y="41"/>
                  <a:pt x="282" y="41"/>
                </a:cubicBezTo>
                <a:cubicBezTo>
                  <a:pt x="291" y="41"/>
                  <a:pt x="298" y="42"/>
                  <a:pt x="304" y="44"/>
                </a:cubicBezTo>
                <a:cubicBezTo>
                  <a:pt x="310" y="46"/>
                  <a:pt x="314" y="49"/>
                  <a:pt x="316" y="52"/>
                </a:cubicBezTo>
                <a:cubicBezTo>
                  <a:pt x="319" y="55"/>
                  <a:pt x="321" y="59"/>
                  <a:pt x="322" y="64"/>
                </a:cubicBezTo>
                <a:cubicBezTo>
                  <a:pt x="323" y="67"/>
                  <a:pt x="323" y="73"/>
                  <a:pt x="323" y="81"/>
                </a:cubicBezTo>
                <a:lnTo>
                  <a:pt x="323" y="105"/>
                </a:lnTo>
                <a:cubicBezTo>
                  <a:pt x="323" y="121"/>
                  <a:pt x="323" y="132"/>
                  <a:pt x="324" y="136"/>
                </a:cubicBezTo>
                <a:cubicBezTo>
                  <a:pt x="325" y="141"/>
                  <a:pt x="326" y="145"/>
                  <a:pt x="328" y="149"/>
                </a:cubicBezTo>
                <a:lnTo>
                  <a:pt x="310" y="149"/>
                </a:lnTo>
                <a:cubicBezTo>
                  <a:pt x="308" y="145"/>
                  <a:pt x="307" y="141"/>
                  <a:pt x="306" y="136"/>
                </a:cubicBezTo>
                <a:lnTo>
                  <a:pt x="306" y="136"/>
                </a:lnTo>
                <a:close/>
                <a:moveTo>
                  <a:pt x="305" y="96"/>
                </a:moveTo>
                <a:cubicBezTo>
                  <a:pt x="298" y="98"/>
                  <a:pt x="289" y="101"/>
                  <a:pt x="276" y="103"/>
                </a:cubicBezTo>
                <a:cubicBezTo>
                  <a:pt x="268" y="104"/>
                  <a:pt x="263" y="105"/>
                  <a:pt x="260" y="106"/>
                </a:cubicBezTo>
                <a:cubicBezTo>
                  <a:pt x="257" y="107"/>
                  <a:pt x="255" y="109"/>
                  <a:pt x="253" y="112"/>
                </a:cubicBezTo>
                <a:cubicBezTo>
                  <a:pt x="252" y="114"/>
                  <a:pt x="251" y="117"/>
                  <a:pt x="251" y="120"/>
                </a:cubicBezTo>
                <a:cubicBezTo>
                  <a:pt x="251" y="125"/>
                  <a:pt x="253" y="129"/>
                  <a:pt x="256" y="132"/>
                </a:cubicBezTo>
                <a:cubicBezTo>
                  <a:pt x="260" y="136"/>
                  <a:pt x="265" y="137"/>
                  <a:pt x="272" y="137"/>
                </a:cubicBezTo>
                <a:cubicBezTo>
                  <a:pt x="279" y="137"/>
                  <a:pt x="285" y="136"/>
                  <a:pt x="290" y="133"/>
                </a:cubicBezTo>
                <a:cubicBezTo>
                  <a:pt x="296" y="130"/>
                  <a:pt x="299" y="125"/>
                  <a:pt x="302" y="120"/>
                </a:cubicBezTo>
                <a:cubicBezTo>
                  <a:pt x="304" y="116"/>
                  <a:pt x="305" y="110"/>
                  <a:pt x="305" y="102"/>
                </a:cubicBezTo>
                <a:lnTo>
                  <a:pt x="305" y="96"/>
                </a:lnTo>
                <a:close/>
                <a:moveTo>
                  <a:pt x="350" y="149"/>
                </a:moveTo>
                <a:lnTo>
                  <a:pt x="350" y="3"/>
                </a:lnTo>
                <a:lnTo>
                  <a:pt x="368" y="3"/>
                </a:lnTo>
                <a:lnTo>
                  <a:pt x="368" y="149"/>
                </a:lnTo>
                <a:lnTo>
                  <a:pt x="350" y="149"/>
                </a:lnTo>
                <a:close/>
                <a:moveTo>
                  <a:pt x="467" y="115"/>
                </a:moveTo>
                <a:lnTo>
                  <a:pt x="486" y="117"/>
                </a:lnTo>
                <a:cubicBezTo>
                  <a:pt x="483" y="128"/>
                  <a:pt x="478" y="136"/>
                  <a:pt x="470" y="142"/>
                </a:cubicBezTo>
                <a:cubicBezTo>
                  <a:pt x="462" y="148"/>
                  <a:pt x="452" y="151"/>
                  <a:pt x="440" y="151"/>
                </a:cubicBezTo>
                <a:cubicBezTo>
                  <a:pt x="424" y="151"/>
                  <a:pt x="412" y="146"/>
                  <a:pt x="403" y="137"/>
                </a:cubicBezTo>
                <a:cubicBezTo>
                  <a:pt x="394" y="127"/>
                  <a:pt x="390" y="114"/>
                  <a:pt x="390" y="97"/>
                </a:cubicBezTo>
                <a:cubicBezTo>
                  <a:pt x="390" y="79"/>
                  <a:pt x="394" y="65"/>
                  <a:pt x="403" y="55"/>
                </a:cubicBezTo>
                <a:cubicBezTo>
                  <a:pt x="412" y="46"/>
                  <a:pt x="424" y="41"/>
                  <a:pt x="439" y="41"/>
                </a:cubicBezTo>
                <a:cubicBezTo>
                  <a:pt x="453" y="41"/>
                  <a:pt x="464" y="45"/>
                  <a:pt x="473" y="55"/>
                </a:cubicBezTo>
                <a:cubicBezTo>
                  <a:pt x="482" y="65"/>
                  <a:pt x="486" y="78"/>
                  <a:pt x="486" y="96"/>
                </a:cubicBezTo>
                <a:cubicBezTo>
                  <a:pt x="486" y="97"/>
                  <a:pt x="486" y="98"/>
                  <a:pt x="486" y="101"/>
                </a:cubicBezTo>
                <a:lnTo>
                  <a:pt x="408" y="101"/>
                </a:lnTo>
                <a:cubicBezTo>
                  <a:pt x="409" y="112"/>
                  <a:pt x="412" y="121"/>
                  <a:pt x="418" y="127"/>
                </a:cubicBezTo>
                <a:cubicBezTo>
                  <a:pt x="424" y="133"/>
                  <a:pt x="431" y="136"/>
                  <a:pt x="440" y="136"/>
                </a:cubicBezTo>
                <a:cubicBezTo>
                  <a:pt x="446" y="136"/>
                  <a:pt x="452" y="135"/>
                  <a:pt x="457" y="131"/>
                </a:cubicBezTo>
                <a:cubicBezTo>
                  <a:pt x="461" y="128"/>
                  <a:pt x="465" y="122"/>
                  <a:pt x="467" y="115"/>
                </a:cubicBezTo>
                <a:lnTo>
                  <a:pt x="467" y="115"/>
                </a:lnTo>
                <a:close/>
                <a:moveTo>
                  <a:pt x="409" y="86"/>
                </a:moveTo>
                <a:lnTo>
                  <a:pt x="468" y="86"/>
                </a:lnTo>
                <a:cubicBezTo>
                  <a:pt x="467" y="77"/>
                  <a:pt x="465" y="70"/>
                  <a:pt x="461" y="66"/>
                </a:cubicBezTo>
                <a:cubicBezTo>
                  <a:pt x="455" y="59"/>
                  <a:pt x="448" y="55"/>
                  <a:pt x="439" y="55"/>
                </a:cubicBezTo>
                <a:cubicBezTo>
                  <a:pt x="431" y="55"/>
                  <a:pt x="424" y="58"/>
                  <a:pt x="418" y="64"/>
                </a:cubicBezTo>
                <a:cubicBezTo>
                  <a:pt x="413" y="69"/>
                  <a:pt x="410" y="77"/>
                  <a:pt x="409" y="86"/>
                </a:cubicBezTo>
                <a:lnTo>
                  <a:pt x="409" y="86"/>
                </a:lnTo>
                <a:close/>
                <a:moveTo>
                  <a:pt x="627" y="149"/>
                </a:moveTo>
                <a:lnTo>
                  <a:pt x="609" y="149"/>
                </a:lnTo>
                <a:lnTo>
                  <a:pt x="609" y="35"/>
                </a:lnTo>
                <a:cubicBezTo>
                  <a:pt x="605" y="39"/>
                  <a:pt x="599" y="43"/>
                  <a:pt x="592" y="47"/>
                </a:cubicBezTo>
                <a:cubicBezTo>
                  <a:pt x="585" y="51"/>
                  <a:pt x="579" y="54"/>
                  <a:pt x="573" y="56"/>
                </a:cubicBezTo>
                <a:lnTo>
                  <a:pt x="573" y="39"/>
                </a:lnTo>
                <a:cubicBezTo>
                  <a:pt x="583" y="34"/>
                  <a:pt x="592" y="28"/>
                  <a:pt x="599" y="22"/>
                </a:cubicBezTo>
                <a:cubicBezTo>
                  <a:pt x="607" y="15"/>
                  <a:pt x="612" y="8"/>
                  <a:pt x="615" y="2"/>
                </a:cubicBezTo>
                <a:lnTo>
                  <a:pt x="627" y="2"/>
                </a:lnTo>
                <a:lnTo>
                  <a:pt x="627" y="149"/>
                </a:lnTo>
                <a:close/>
                <a:moveTo>
                  <a:pt x="672" y="110"/>
                </a:moveTo>
                <a:lnTo>
                  <a:pt x="690" y="108"/>
                </a:lnTo>
                <a:cubicBezTo>
                  <a:pt x="692" y="118"/>
                  <a:pt x="696" y="125"/>
                  <a:pt x="701" y="130"/>
                </a:cubicBezTo>
                <a:cubicBezTo>
                  <a:pt x="706" y="134"/>
                  <a:pt x="712" y="137"/>
                  <a:pt x="719" y="137"/>
                </a:cubicBezTo>
                <a:cubicBezTo>
                  <a:pt x="727" y="137"/>
                  <a:pt x="734" y="134"/>
                  <a:pt x="740" y="128"/>
                </a:cubicBezTo>
                <a:cubicBezTo>
                  <a:pt x="746" y="122"/>
                  <a:pt x="748" y="115"/>
                  <a:pt x="748" y="106"/>
                </a:cubicBezTo>
                <a:cubicBezTo>
                  <a:pt x="748" y="98"/>
                  <a:pt x="746" y="91"/>
                  <a:pt x="740" y="86"/>
                </a:cubicBezTo>
                <a:cubicBezTo>
                  <a:pt x="735" y="80"/>
                  <a:pt x="728" y="78"/>
                  <a:pt x="720" y="78"/>
                </a:cubicBezTo>
                <a:cubicBezTo>
                  <a:pt x="717" y="78"/>
                  <a:pt x="713" y="78"/>
                  <a:pt x="708" y="80"/>
                </a:cubicBezTo>
                <a:lnTo>
                  <a:pt x="709" y="64"/>
                </a:lnTo>
                <a:cubicBezTo>
                  <a:pt x="711" y="64"/>
                  <a:pt x="712" y="64"/>
                  <a:pt x="712" y="64"/>
                </a:cubicBezTo>
                <a:cubicBezTo>
                  <a:pt x="720" y="64"/>
                  <a:pt x="727" y="62"/>
                  <a:pt x="733" y="58"/>
                </a:cubicBezTo>
                <a:cubicBezTo>
                  <a:pt x="739" y="54"/>
                  <a:pt x="742" y="48"/>
                  <a:pt x="742" y="40"/>
                </a:cubicBezTo>
                <a:cubicBezTo>
                  <a:pt x="742" y="33"/>
                  <a:pt x="740" y="28"/>
                  <a:pt x="735" y="23"/>
                </a:cubicBezTo>
                <a:cubicBezTo>
                  <a:pt x="731" y="19"/>
                  <a:pt x="725" y="17"/>
                  <a:pt x="718" y="17"/>
                </a:cubicBezTo>
                <a:cubicBezTo>
                  <a:pt x="711" y="17"/>
                  <a:pt x="705" y="19"/>
                  <a:pt x="701" y="23"/>
                </a:cubicBezTo>
                <a:cubicBezTo>
                  <a:pt x="696" y="28"/>
                  <a:pt x="693" y="34"/>
                  <a:pt x="692" y="43"/>
                </a:cubicBezTo>
                <a:lnTo>
                  <a:pt x="674" y="40"/>
                </a:lnTo>
                <a:cubicBezTo>
                  <a:pt x="676" y="28"/>
                  <a:pt x="681" y="19"/>
                  <a:pt x="689" y="12"/>
                </a:cubicBezTo>
                <a:cubicBezTo>
                  <a:pt x="697" y="5"/>
                  <a:pt x="706" y="2"/>
                  <a:pt x="718" y="2"/>
                </a:cubicBezTo>
                <a:cubicBezTo>
                  <a:pt x="726" y="2"/>
                  <a:pt x="733" y="4"/>
                  <a:pt x="740" y="7"/>
                </a:cubicBezTo>
                <a:cubicBezTo>
                  <a:pt x="746" y="11"/>
                  <a:pt x="751" y="15"/>
                  <a:pt x="755" y="21"/>
                </a:cubicBezTo>
                <a:cubicBezTo>
                  <a:pt x="758" y="27"/>
                  <a:pt x="760" y="33"/>
                  <a:pt x="760" y="40"/>
                </a:cubicBezTo>
                <a:cubicBezTo>
                  <a:pt x="760" y="46"/>
                  <a:pt x="759" y="52"/>
                  <a:pt x="755" y="57"/>
                </a:cubicBezTo>
                <a:cubicBezTo>
                  <a:pt x="752" y="63"/>
                  <a:pt x="747" y="67"/>
                  <a:pt x="740" y="70"/>
                </a:cubicBezTo>
                <a:cubicBezTo>
                  <a:pt x="749" y="72"/>
                  <a:pt x="755" y="76"/>
                  <a:pt x="760" y="82"/>
                </a:cubicBezTo>
                <a:cubicBezTo>
                  <a:pt x="765" y="88"/>
                  <a:pt x="767" y="96"/>
                  <a:pt x="767" y="106"/>
                </a:cubicBezTo>
                <a:cubicBezTo>
                  <a:pt x="767" y="118"/>
                  <a:pt x="763" y="129"/>
                  <a:pt x="753" y="138"/>
                </a:cubicBezTo>
                <a:cubicBezTo>
                  <a:pt x="744" y="147"/>
                  <a:pt x="733" y="151"/>
                  <a:pt x="718" y="151"/>
                </a:cubicBezTo>
                <a:cubicBezTo>
                  <a:pt x="706" y="151"/>
                  <a:pt x="695" y="148"/>
                  <a:pt x="687" y="140"/>
                </a:cubicBezTo>
                <a:cubicBezTo>
                  <a:pt x="678" y="132"/>
                  <a:pt x="674" y="122"/>
                  <a:pt x="672" y="110"/>
                </a:cubicBezTo>
                <a:lnTo>
                  <a:pt x="672" y="110"/>
                </a:lnTo>
                <a:close/>
                <a:moveTo>
                  <a:pt x="777" y="151"/>
                </a:moveTo>
                <a:lnTo>
                  <a:pt x="819" y="0"/>
                </a:lnTo>
                <a:lnTo>
                  <a:pt x="833" y="0"/>
                </a:lnTo>
                <a:lnTo>
                  <a:pt x="791" y="151"/>
                </a:lnTo>
                <a:lnTo>
                  <a:pt x="777" y="151"/>
                </a:lnTo>
                <a:close/>
                <a:moveTo>
                  <a:pt x="850" y="149"/>
                </a:moveTo>
                <a:lnTo>
                  <a:pt x="850" y="57"/>
                </a:lnTo>
                <a:lnTo>
                  <a:pt x="835" y="57"/>
                </a:lnTo>
                <a:lnTo>
                  <a:pt x="835" y="43"/>
                </a:lnTo>
                <a:lnTo>
                  <a:pt x="850" y="43"/>
                </a:lnTo>
                <a:lnTo>
                  <a:pt x="850" y="32"/>
                </a:lnTo>
                <a:cubicBezTo>
                  <a:pt x="850" y="25"/>
                  <a:pt x="851" y="19"/>
                  <a:pt x="852" y="16"/>
                </a:cubicBezTo>
                <a:cubicBezTo>
                  <a:pt x="854" y="11"/>
                  <a:pt x="857" y="8"/>
                  <a:pt x="861" y="5"/>
                </a:cubicBezTo>
                <a:cubicBezTo>
                  <a:pt x="866" y="2"/>
                  <a:pt x="872" y="0"/>
                  <a:pt x="879" y="0"/>
                </a:cubicBezTo>
                <a:cubicBezTo>
                  <a:pt x="884" y="0"/>
                  <a:pt x="890" y="1"/>
                  <a:pt x="896" y="2"/>
                </a:cubicBezTo>
                <a:lnTo>
                  <a:pt x="893" y="18"/>
                </a:lnTo>
                <a:cubicBezTo>
                  <a:pt x="890" y="17"/>
                  <a:pt x="886" y="17"/>
                  <a:pt x="883" y="17"/>
                </a:cubicBezTo>
                <a:cubicBezTo>
                  <a:pt x="878" y="17"/>
                  <a:pt x="874" y="18"/>
                  <a:pt x="871" y="20"/>
                </a:cubicBezTo>
                <a:cubicBezTo>
                  <a:pt x="869" y="23"/>
                  <a:pt x="868" y="27"/>
                  <a:pt x="868" y="33"/>
                </a:cubicBezTo>
                <a:lnTo>
                  <a:pt x="868" y="43"/>
                </a:lnTo>
                <a:lnTo>
                  <a:pt x="889" y="43"/>
                </a:lnTo>
                <a:lnTo>
                  <a:pt x="889" y="57"/>
                </a:lnTo>
                <a:lnTo>
                  <a:pt x="868" y="57"/>
                </a:lnTo>
                <a:lnTo>
                  <a:pt x="868" y="149"/>
                </a:lnTo>
                <a:lnTo>
                  <a:pt x="850" y="149"/>
                </a:lnTo>
                <a:close/>
                <a:moveTo>
                  <a:pt x="974" y="115"/>
                </a:moveTo>
                <a:lnTo>
                  <a:pt x="993" y="117"/>
                </a:lnTo>
                <a:cubicBezTo>
                  <a:pt x="990" y="128"/>
                  <a:pt x="984" y="136"/>
                  <a:pt x="976" y="142"/>
                </a:cubicBezTo>
                <a:cubicBezTo>
                  <a:pt x="969" y="148"/>
                  <a:pt x="959" y="151"/>
                  <a:pt x="946" y="151"/>
                </a:cubicBezTo>
                <a:cubicBezTo>
                  <a:pt x="931" y="151"/>
                  <a:pt x="919" y="146"/>
                  <a:pt x="910" y="137"/>
                </a:cubicBezTo>
                <a:cubicBezTo>
                  <a:pt x="901" y="127"/>
                  <a:pt x="896" y="114"/>
                  <a:pt x="896" y="97"/>
                </a:cubicBezTo>
                <a:cubicBezTo>
                  <a:pt x="896" y="79"/>
                  <a:pt x="901" y="65"/>
                  <a:pt x="910" y="55"/>
                </a:cubicBezTo>
                <a:cubicBezTo>
                  <a:pt x="919" y="46"/>
                  <a:pt x="931" y="41"/>
                  <a:pt x="945" y="41"/>
                </a:cubicBezTo>
                <a:cubicBezTo>
                  <a:pt x="959" y="41"/>
                  <a:pt x="971" y="45"/>
                  <a:pt x="980" y="55"/>
                </a:cubicBezTo>
                <a:cubicBezTo>
                  <a:pt x="989" y="65"/>
                  <a:pt x="993" y="78"/>
                  <a:pt x="993" y="96"/>
                </a:cubicBezTo>
                <a:cubicBezTo>
                  <a:pt x="993" y="97"/>
                  <a:pt x="993" y="98"/>
                  <a:pt x="993" y="101"/>
                </a:cubicBezTo>
                <a:lnTo>
                  <a:pt x="915" y="101"/>
                </a:lnTo>
                <a:cubicBezTo>
                  <a:pt x="915" y="112"/>
                  <a:pt x="919" y="121"/>
                  <a:pt x="925" y="127"/>
                </a:cubicBezTo>
                <a:cubicBezTo>
                  <a:pt x="930" y="133"/>
                  <a:pt x="938" y="136"/>
                  <a:pt x="947" y="136"/>
                </a:cubicBezTo>
                <a:cubicBezTo>
                  <a:pt x="953" y="136"/>
                  <a:pt x="959" y="135"/>
                  <a:pt x="963" y="131"/>
                </a:cubicBezTo>
                <a:cubicBezTo>
                  <a:pt x="968" y="128"/>
                  <a:pt x="972" y="122"/>
                  <a:pt x="974" y="115"/>
                </a:cubicBezTo>
                <a:lnTo>
                  <a:pt x="974" y="115"/>
                </a:lnTo>
                <a:close/>
                <a:moveTo>
                  <a:pt x="916" y="86"/>
                </a:moveTo>
                <a:lnTo>
                  <a:pt x="974" y="86"/>
                </a:lnTo>
                <a:cubicBezTo>
                  <a:pt x="974" y="77"/>
                  <a:pt x="971" y="70"/>
                  <a:pt x="968" y="66"/>
                </a:cubicBezTo>
                <a:cubicBezTo>
                  <a:pt x="962" y="59"/>
                  <a:pt x="955" y="55"/>
                  <a:pt x="946" y="55"/>
                </a:cubicBezTo>
                <a:cubicBezTo>
                  <a:pt x="937" y="55"/>
                  <a:pt x="931" y="58"/>
                  <a:pt x="925" y="64"/>
                </a:cubicBezTo>
                <a:cubicBezTo>
                  <a:pt x="919" y="69"/>
                  <a:pt x="916" y="77"/>
                  <a:pt x="916" y="86"/>
                </a:cubicBezTo>
                <a:lnTo>
                  <a:pt x="916" y="86"/>
                </a:lnTo>
                <a:close/>
                <a:moveTo>
                  <a:pt x="1015" y="149"/>
                </a:moveTo>
                <a:lnTo>
                  <a:pt x="1015" y="43"/>
                </a:lnTo>
                <a:lnTo>
                  <a:pt x="1031" y="43"/>
                </a:lnTo>
                <a:lnTo>
                  <a:pt x="1031" y="58"/>
                </a:lnTo>
                <a:cubicBezTo>
                  <a:pt x="1034" y="53"/>
                  <a:pt x="1039" y="49"/>
                  <a:pt x="1044" y="45"/>
                </a:cubicBezTo>
                <a:cubicBezTo>
                  <a:pt x="1050" y="42"/>
                  <a:pt x="1056" y="41"/>
                  <a:pt x="1063" y="41"/>
                </a:cubicBezTo>
                <a:cubicBezTo>
                  <a:pt x="1071" y="41"/>
                  <a:pt x="1077" y="42"/>
                  <a:pt x="1082" y="46"/>
                </a:cubicBezTo>
                <a:cubicBezTo>
                  <a:pt x="1087" y="49"/>
                  <a:pt x="1090" y="53"/>
                  <a:pt x="1092" y="59"/>
                </a:cubicBezTo>
                <a:cubicBezTo>
                  <a:pt x="1101" y="47"/>
                  <a:pt x="1112" y="41"/>
                  <a:pt x="1125" y="41"/>
                </a:cubicBezTo>
                <a:cubicBezTo>
                  <a:pt x="1135" y="41"/>
                  <a:pt x="1143" y="44"/>
                  <a:pt x="1149" y="49"/>
                </a:cubicBezTo>
                <a:cubicBezTo>
                  <a:pt x="1155" y="55"/>
                  <a:pt x="1157" y="64"/>
                  <a:pt x="1157" y="76"/>
                </a:cubicBezTo>
                <a:lnTo>
                  <a:pt x="1157" y="149"/>
                </a:lnTo>
                <a:lnTo>
                  <a:pt x="1140" y="149"/>
                </a:lnTo>
                <a:lnTo>
                  <a:pt x="1140" y="82"/>
                </a:lnTo>
                <a:cubicBezTo>
                  <a:pt x="1140" y="75"/>
                  <a:pt x="1139" y="70"/>
                  <a:pt x="1138" y="67"/>
                </a:cubicBezTo>
                <a:cubicBezTo>
                  <a:pt x="1137" y="64"/>
                  <a:pt x="1135" y="61"/>
                  <a:pt x="1132" y="59"/>
                </a:cubicBezTo>
                <a:cubicBezTo>
                  <a:pt x="1129" y="57"/>
                  <a:pt x="1125" y="56"/>
                  <a:pt x="1121" y="56"/>
                </a:cubicBezTo>
                <a:cubicBezTo>
                  <a:pt x="1114" y="56"/>
                  <a:pt x="1107" y="59"/>
                  <a:pt x="1103" y="64"/>
                </a:cubicBezTo>
                <a:cubicBezTo>
                  <a:pt x="1098" y="69"/>
                  <a:pt x="1095" y="76"/>
                  <a:pt x="1095" y="87"/>
                </a:cubicBezTo>
                <a:lnTo>
                  <a:pt x="1095" y="149"/>
                </a:lnTo>
                <a:lnTo>
                  <a:pt x="1077" y="149"/>
                </a:lnTo>
                <a:lnTo>
                  <a:pt x="1077" y="80"/>
                </a:lnTo>
                <a:cubicBezTo>
                  <a:pt x="1077" y="72"/>
                  <a:pt x="1076" y="66"/>
                  <a:pt x="1073" y="62"/>
                </a:cubicBezTo>
                <a:cubicBezTo>
                  <a:pt x="1070" y="58"/>
                  <a:pt x="1065" y="56"/>
                  <a:pt x="1059" y="56"/>
                </a:cubicBezTo>
                <a:cubicBezTo>
                  <a:pt x="1054" y="56"/>
                  <a:pt x="1049" y="58"/>
                  <a:pt x="1045" y="60"/>
                </a:cubicBezTo>
                <a:cubicBezTo>
                  <a:pt x="1041" y="63"/>
                  <a:pt x="1038" y="67"/>
                  <a:pt x="1036" y="72"/>
                </a:cubicBezTo>
                <a:cubicBezTo>
                  <a:pt x="1034" y="77"/>
                  <a:pt x="1033" y="84"/>
                  <a:pt x="1033" y="94"/>
                </a:cubicBezTo>
                <a:lnTo>
                  <a:pt x="1033" y="149"/>
                </a:lnTo>
                <a:lnTo>
                  <a:pt x="1015" y="149"/>
                </a:lnTo>
                <a:close/>
                <a:moveTo>
                  <a:pt x="1252" y="136"/>
                </a:moveTo>
                <a:cubicBezTo>
                  <a:pt x="1246" y="141"/>
                  <a:pt x="1240" y="145"/>
                  <a:pt x="1233" y="148"/>
                </a:cubicBezTo>
                <a:cubicBezTo>
                  <a:pt x="1227" y="150"/>
                  <a:pt x="1221" y="151"/>
                  <a:pt x="1214" y="151"/>
                </a:cubicBezTo>
                <a:cubicBezTo>
                  <a:pt x="1202" y="151"/>
                  <a:pt x="1193" y="148"/>
                  <a:pt x="1187" y="143"/>
                </a:cubicBezTo>
                <a:cubicBezTo>
                  <a:pt x="1181" y="137"/>
                  <a:pt x="1178" y="130"/>
                  <a:pt x="1178" y="121"/>
                </a:cubicBezTo>
                <a:cubicBezTo>
                  <a:pt x="1178" y="116"/>
                  <a:pt x="1179" y="111"/>
                  <a:pt x="1181" y="107"/>
                </a:cubicBezTo>
                <a:cubicBezTo>
                  <a:pt x="1184" y="102"/>
                  <a:pt x="1187" y="99"/>
                  <a:pt x="1191" y="96"/>
                </a:cubicBezTo>
                <a:cubicBezTo>
                  <a:pt x="1194" y="94"/>
                  <a:pt x="1199" y="92"/>
                  <a:pt x="1203" y="91"/>
                </a:cubicBezTo>
                <a:cubicBezTo>
                  <a:pt x="1207" y="90"/>
                  <a:pt x="1212" y="89"/>
                  <a:pt x="1219" y="88"/>
                </a:cubicBezTo>
                <a:cubicBezTo>
                  <a:pt x="1234" y="86"/>
                  <a:pt x="1244" y="84"/>
                  <a:pt x="1251" y="82"/>
                </a:cubicBezTo>
                <a:cubicBezTo>
                  <a:pt x="1251" y="79"/>
                  <a:pt x="1251" y="78"/>
                  <a:pt x="1251" y="77"/>
                </a:cubicBezTo>
                <a:cubicBezTo>
                  <a:pt x="1251" y="70"/>
                  <a:pt x="1249" y="65"/>
                  <a:pt x="1246" y="62"/>
                </a:cubicBezTo>
                <a:cubicBezTo>
                  <a:pt x="1242" y="58"/>
                  <a:pt x="1235" y="55"/>
                  <a:pt x="1226" y="55"/>
                </a:cubicBezTo>
                <a:cubicBezTo>
                  <a:pt x="1217" y="55"/>
                  <a:pt x="1211" y="57"/>
                  <a:pt x="1207" y="60"/>
                </a:cubicBezTo>
                <a:cubicBezTo>
                  <a:pt x="1203" y="63"/>
                  <a:pt x="1200" y="68"/>
                  <a:pt x="1198" y="76"/>
                </a:cubicBezTo>
                <a:lnTo>
                  <a:pt x="1181" y="73"/>
                </a:lnTo>
                <a:cubicBezTo>
                  <a:pt x="1183" y="66"/>
                  <a:pt x="1185" y="60"/>
                  <a:pt x="1189" y="55"/>
                </a:cubicBezTo>
                <a:cubicBezTo>
                  <a:pt x="1192" y="50"/>
                  <a:pt x="1198" y="47"/>
                  <a:pt x="1205" y="44"/>
                </a:cubicBezTo>
                <a:cubicBezTo>
                  <a:pt x="1211" y="42"/>
                  <a:pt x="1219" y="41"/>
                  <a:pt x="1228" y="41"/>
                </a:cubicBezTo>
                <a:cubicBezTo>
                  <a:pt x="1237" y="41"/>
                  <a:pt x="1245" y="42"/>
                  <a:pt x="1250" y="44"/>
                </a:cubicBezTo>
                <a:cubicBezTo>
                  <a:pt x="1256" y="46"/>
                  <a:pt x="1260" y="49"/>
                  <a:pt x="1263" y="52"/>
                </a:cubicBezTo>
                <a:cubicBezTo>
                  <a:pt x="1265" y="55"/>
                  <a:pt x="1267" y="59"/>
                  <a:pt x="1268" y="64"/>
                </a:cubicBezTo>
                <a:cubicBezTo>
                  <a:pt x="1269" y="67"/>
                  <a:pt x="1269" y="73"/>
                  <a:pt x="1269" y="81"/>
                </a:cubicBezTo>
                <a:lnTo>
                  <a:pt x="1269" y="105"/>
                </a:lnTo>
                <a:cubicBezTo>
                  <a:pt x="1269" y="121"/>
                  <a:pt x="1269" y="132"/>
                  <a:pt x="1270" y="136"/>
                </a:cubicBezTo>
                <a:cubicBezTo>
                  <a:pt x="1271" y="141"/>
                  <a:pt x="1272" y="145"/>
                  <a:pt x="1275" y="149"/>
                </a:cubicBezTo>
                <a:lnTo>
                  <a:pt x="1256" y="149"/>
                </a:lnTo>
                <a:cubicBezTo>
                  <a:pt x="1254" y="145"/>
                  <a:pt x="1253" y="141"/>
                  <a:pt x="1252" y="136"/>
                </a:cubicBezTo>
                <a:lnTo>
                  <a:pt x="1252" y="136"/>
                </a:lnTo>
                <a:close/>
                <a:moveTo>
                  <a:pt x="1251" y="96"/>
                </a:moveTo>
                <a:cubicBezTo>
                  <a:pt x="1245" y="98"/>
                  <a:pt x="1235" y="101"/>
                  <a:pt x="1222" y="103"/>
                </a:cubicBezTo>
                <a:cubicBezTo>
                  <a:pt x="1215" y="104"/>
                  <a:pt x="1209" y="105"/>
                  <a:pt x="1206" y="106"/>
                </a:cubicBezTo>
                <a:cubicBezTo>
                  <a:pt x="1203" y="107"/>
                  <a:pt x="1201" y="109"/>
                  <a:pt x="1199" y="112"/>
                </a:cubicBezTo>
                <a:cubicBezTo>
                  <a:pt x="1198" y="114"/>
                  <a:pt x="1197" y="117"/>
                  <a:pt x="1197" y="120"/>
                </a:cubicBezTo>
                <a:cubicBezTo>
                  <a:pt x="1197" y="125"/>
                  <a:pt x="1199" y="129"/>
                  <a:pt x="1202" y="132"/>
                </a:cubicBezTo>
                <a:cubicBezTo>
                  <a:pt x="1206" y="136"/>
                  <a:pt x="1211" y="137"/>
                  <a:pt x="1218" y="137"/>
                </a:cubicBezTo>
                <a:cubicBezTo>
                  <a:pt x="1225" y="137"/>
                  <a:pt x="1231" y="136"/>
                  <a:pt x="1236" y="133"/>
                </a:cubicBezTo>
                <a:cubicBezTo>
                  <a:pt x="1242" y="130"/>
                  <a:pt x="1246" y="125"/>
                  <a:pt x="1248" y="120"/>
                </a:cubicBezTo>
                <a:cubicBezTo>
                  <a:pt x="1250" y="116"/>
                  <a:pt x="1251" y="110"/>
                  <a:pt x="1251" y="102"/>
                </a:cubicBezTo>
                <a:lnTo>
                  <a:pt x="1251" y="96"/>
                </a:lnTo>
                <a:close/>
                <a:moveTo>
                  <a:pt x="1296" y="149"/>
                </a:moveTo>
                <a:lnTo>
                  <a:pt x="1296" y="3"/>
                </a:lnTo>
                <a:lnTo>
                  <a:pt x="1314" y="3"/>
                </a:lnTo>
                <a:lnTo>
                  <a:pt x="1314" y="149"/>
                </a:lnTo>
                <a:lnTo>
                  <a:pt x="1296" y="149"/>
                </a:lnTo>
                <a:close/>
                <a:moveTo>
                  <a:pt x="1414" y="115"/>
                </a:moveTo>
                <a:lnTo>
                  <a:pt x="1432" y="117"/>
                </a:lnTo>
                <a:cubicBezTo>
                  <a:pt x="1429" y="128"/>
                  <a:pt x="1424" y="136"/>
                  <a:pt x="1416" y="142"/>
                </a:cubicBezTo>
                <a:cubicBezTo>
                  <a:pt x="1408" y="148"/>
                  <a:pt x="1398" y="151"/>
                  <a:pt x="1386" y="151"/>
                </a:cubicBezTo>
                <a:cubicBezTo>
                  <a:pt x="1371" y="151"/>
                  <a:pt x="1358" y="146"/>
                  <a:pt x="1349" y="137"/>
                </a:cubicBezTo>
                <a:cubicBezTo>
                  <a:pt x="1340" y="127"/>
                  <a:pt x="1336" y="114"/>
                  <a:pt x="1336" y="97"/>
                </a:cubicBezTo>
                <a:cubicBezTo>
                  <a:pt x="1336" y="79"/>
                  <a:pt x="1340" y="65"/>
                  <a:pt x="1350" y="55"/>
                </a:cubicBezTo>
                <a:cubicBezTo>
                  <a:pt x="1359" y="46"/>
                  <a:pt x="1370" y="41"/>
                  <a:pt x="1385" y="41"/>
                </a:cubicBezTo>
                <a:cubicBezTo>
                  <a:pt x="1399" y="41"/>
                  <a:pt x="1410" y="45"/>
                  <a:pt x="1419" y="55"/>
                </a:cubicBezTo>
                <a:cubicBezTo>
                  <a:pt x="1428" y="65"/>
                  <a:pt x="1433" y="78"/>
                  <a:pt x="1433" y="96"/>
                </a:cubicBezTo>
                <a:cubicBezTo>
                  <a:pt x="1433" y="97"/>
                  <a:pt x="1433" y="98"/>
                  <a:pt x="1433" y="101"/>
                </a:cubicBezTo>
                <a:lnTo>
                  <a:pt x="1354" y="101"/>
                </a:lnTo>
                <a:cubicBezTo>
                  <a:pt x="1355" y="112"/>
                  <a:pt x="1358" y="121"/>
                  <a:pt x="1364" y="127"/>
                </a:cubicBezTo>
                <a:cubicBezTo>
                  <a:pt x="1370" y="133"/>
                  <a:pt x="1377" y="136"/>
                  <a:pt x="1386" y="136"/>
                </a:cubicBezTo>
                <a:cubicBezTo>
                  <a:pt x="1393" y="136"/>
                  <a:pt x="1398" y="135"/>
                  <a:pt x="1403" y="131"/>
                </a:cubicBezTo>
                <a:cubicBezTo>
                  <a:pt x="1407" y="128"/>
                  <a:pt x="1411" y="122"/>
                  <a:pt x="1414" y="115"/>
                </a:cubicBezTo>
                <a:lnTo>
                  <a:pt x="1414" y="115"/>
                </a:lnTo>
                <a:close/>
                <a:moveTo>
                  <a:pt x="1355" y="86"/>
                </a:moveTo>
                <a:lnTo>
                  <a:pt x="1414" y="86"/>
                </a:lnTo>
                <a:cubicBezTo>
                  <a:pt x="1413" y="77"/>
                  <a:pt x="1411" y="70"/>
                  <a:pt x="1407" y="66"/>
                </a:cubicBezTo>
                <a:cubicBezTo>
                  <a:pt x="1401" y="59"/>
                  <a:pt x="1394" y="55"/>
                  <a:pt x="1385" y="55"/>
                </a:cubicBezTo>
                <a:cubicBezTo>
                  <a:pt x="1377" y="55"/>
                  <a:pt x="1370" y="58"/>
                  <a:pt x="1364" y="64"/>
                </a:cubicBezTo>
                <a:cubicBezTo>
                  <a:pt x="1359" y="69"/>
                  <a:pt x="1356" y="77"/>
                  <a:pt x="1355" y="86"/>
                </a:cubicBezTo>
                <a:lnTo>
                  <a:pt x="1355" y="86"/>
                </a:lnTo>
                <a:close/>
                <a:moveTo>
                  <a:pt x="1506" y="110"/>
                </a:moveTo>
                <a:lnTo>
                  <a:pt x="1524" y="108"/>
                </a:lnTo>
                <a:cubicBezTo>
                  <a:pt x="1526" y="118"/>
                  <a:pt x="1529" y="125"/>
                  <a:pt x="1534" y="130"/>
                </a:cubicBezTo>
                <a:cubicBezTo>
                  <a:pt x="1539" y="134"/>
                  <a:pt x="1545" y="137"/>
                  <a:pt x="1552" y="137"/>
                </a:cubicBezTo>
                <a:cubicBezTo>
                  <a:pt x="1560" y="137"/>
                  <a:pt x="1567" y="134"/>
                  <a:pt x="1573" y="128"/>
                </a:cubicBezTo>
                <a:cubicBezTo>
                  <a:pt x="1579" y="122"/>
                  <a:pt x="1582" y="115"/>
                  <a:pt x="1582" y="106"/>
                </a:cubicBezTo>
                <a:cubicBezTo>
                  <a:pt x="1582" y="98"/>
                  <a:pt x="1579" y="91"/>
                  <a:pt x="1574" y="86"/>
                </a:cubicBezTo>
                <a:cubicBezTo>
                  <a:pt x="1569" y="80"/>
                  <a:pt x="1562" y="78"/>
                  <a:pt x="1554" y="78"/>
                </a:cubicBezTo>
                <a:cubicBezTo>
                  <a:pt x="1550" y="78"/>
                  <a:pt x="1546" y="78"/>
                  <a:pt x="1541" y="80"/>
                </a:cubicBezTo>
                <a:lnTo>
                  <a:pt x="1543" y="64"/>
                </a:lnTo>
                <a:cubicBezTo>
                  <a:pt x="1544" y="64"/>
                  <a:pt x="1545" y="64"/>
                  <a:pt x="1546" y="64"/>
                </a:cubicBezTo>
                <a:cubicBezTo>
                  <a:pt x="1553" y="64"/>
                  <a:pt x="1560" y="62"/>
                  <a:pt x="1566" y="58"/>
                </a:cubicBezTo>
                <a:cubicBezTo>
                  <a:pt x="1572" y="54"/>
                  <a:pt x="1575" y="48"/>
                  <a:pt x="1575" y="40"/>
                </a:cubicBezTo>
                <a:cubicBezTo>
                  <a:pt x="1575" y="33"/>
                  <a:pt x="1573" y="28"/>
                  <a:pt x="1569" y="23"/>
                </a:cubicBezTo>
                <a:cubicBezTo>
                  <a:pt x="1564" y="19"/>
                  <a:pt x="1559" y="17"/>
                  <a:pt x="1552" y="17"/>
                </a:cubicBezTo>
                <a:cubicBezTo>
                  <a:pt x="1545" y="17"/>
                  <a:pt x="1539" y="19"/>
                  <a:pt x="1534" y="23"/>
                </a:cubicBezTo>
                <a:cubicBezTo>
                  <a:pt x="1530" y="28"/>
                  <a:pt x="1527" y="34"/>
                  <a:pt x="1525" y="43"/>
                </a:cubicBezTo>
                <a:lnTo>
                  <a:pt x="1508" y="40"/>
                </a:lnTo>
                <a:cubicBezTo>
                  <a:pt x="1510" y="28"/>
                  <a:pt x="1515" y="19"/>
                  <a:pt x="1522" y="12"/>
                </a:cubicBezTo>
                <a:cubicBezTo>
                  <a:pt x="1530" y="5"/>
                  <a:pt x="1540" y="2"/>
                  <a:pt x="1551" y="2"/>
                </a:cubicBezTo>
                <a:cubicBezTo>
                  <a:pt x="1559" y="2"/>
                  <a:pt x="1566" y="4"/>
                  <a:pt x="1573" y="7"/>
                </a:cubicBezTo>
                <a:cubicBezTo>
                  <a:pt x="1580" y="11"/>
                  <a:pt x="1585" y="15"/>
                  <a:pt x="1588" y="21"/>
                </a:cubicBezTo>
                <a:cubicBezTo>
                  <a:pt x="1592" y="27"/>
                  <a:pt x="1594" y="33"/>
                  <a:pt x="1594" y="40"/>
                </a:cubicBezTo>
                <a:cubicBezTo>
                  <a:pt x="1594" y="46"/>
                  <a:pt x="1592" y="52"/>
                  <a:pt x="1589" y="57"/>
                </a:cubicBezTo>
                <a:cubicBezTo>
                  <a:pt x="1585" y="63"/>
                  <a:pt x="1580" y="67"/>
                  <a:pt x="1574" y="70"/>
                </a:cubicBezTo>
                <a:cubicBezTo>
                  <a:pt x="1582" y="72"/>
                  <a:pt x="1589" y="76"/>
                  <a:pt x="1594" y="82"/>
                </a:cubicBezTo>
                <a:cubicBezTo>
                  <a:pt x="1598" y="88"/>
                  <a:pt x="1601" y="96"/>
                  <a:pt x="1601" y="106"/>
                </a:cubicBezTo>
                <a:cubicBezTo>
                  <a:pt x="1601" y="118"/>
                  <a:pt x="1596" y="129"/>
                  <a:pt x="1587" y="138"/>
                </a:cubicBezTo>
                <a:cubicBezTo>
                  <a:pt x="1578" y="147"/>
                  <a:pt x="1566" y="151"/>
                  <a:pt x="1552" y="151"/>
                </a:cubicBezTo>
                <a:cubicBezTo>
                  <a:pt x="1539" y="151"/>
                  <a:pt x="1529" y="148"/>
                  <a:pt x="1520" y="140"/>
                </a:cubicBezTo>
                <a:cubicBezTo>
                  <a:pt x="1512" y="132"/>
                  <a:pt x="1507" y="122"/>
                  <a:pt x="1506" y="110"/>
                </a:cubicBezTo>
                <a:lnTo>
                  <a:pt x="1506" y="110"/>
                </a:lnTo>
                <a:close/>
                <a:moveTo>
                  <a:pt x="1635" y="192"/>
                </a:moveTo>
                <a:lnTo>
                  <a:pt x="1622" y="192"/>
                </a:lnTo>
                <a:cubicBezTo>
                  <a:pt x="1642" y="160"/>
                  <a:pt x="1652" y="128"/>
                  <a:pt x="1652" y="96"/>
                </a:cubicBezTo>
                <a:cubicBezTo>
                  <a:pt x="1652" y="84"/>
                  <a:pt x="1651" y="71"/>
                  <a:pt x="1648" y="59"/>
                </a:cubicBezTo>
                <a:cubicBezTo>
                  <a:pt x="1645" y="49"/>
                  <a:pt x="1642" y="39"/>
                  <a:pt x="1638" y="30"/>
                </a:cubicBezTo>
                <a:cubicBezTo>
                  <a:pt x="1636" y="24"/>
                  <a:pt x="1630" y="14"/>
                  <a:pt x="1622" y="0"/>
                </a:cubicBezTo>
                <a:lnTo>
                  <a:pt x="1635" y="0"/>
                </a:lnTo>
                <a:cubicBezTo>
                  <a:pt x="1648" y="17"/>
                  <a:pt x="1657" y="34"/>
                  <a:pt x="1663" y="50"/>
                </a:cubicBezTo>
                <a:cubicBezTo>
                  <a:pt x="1668" y="65"/>
                  <a:pt x="1670" y="80"/>
                  <a:pt x="1670" y="96"/>
                </a:cubicBezTo>
                <a:cubicBezTo>
                  <a:pt x="1670" y="114"/>
                  <a:pt x="1667" y="131"/>
                  <a:pt x="1660" y="148"/>
                </a:cubicBezTo>
                <a:cubicBezTo>
                  <a:pt x="1653" y="165"/>
                  <a:pt x="1645" y="179"/>
                  <a:pt x="1635" y="192"/>
                </a:cubicBezTo>
                <a:lnTo>
                  <a:pt x="1635" y="19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3729" name="Freeform 129"/>
          <p:cNvSpPr>
            <a:spLocks noEditPoints="1"/>
          </p:cNvSpPr>
          <p:nvPr/>
        </p:nvSpPr>
        <p:spPr bwMode="auto">
          <a:xfrm>
            <a:off x="3025775" y="6142038"/>
            <a:ext cx="1111250" cy="136525"/>
          </a:xfrm>
          <a:custGeom>
            <a:avLst/>
            <a:gdLst/>
            <a:ahLst/>
            <a:cxnLst>
              <a:cxn ang="0">
                <a:pos x="48" y="0"/>
              </a:cxn>
              <a:cxn ang="0">
                <a:pos x="69" y="149"/>
              </a:cxn>
              <a:cxn ang="0">
                <a:pos x="135" y="46"/>
              </a:cxn>
              <a:cxn ang="0">
                <a:pos x="193" y="149"/>
              </a:cxn>
              <a:cxn ang="0">
                <a:pos x="149" y="87"/>
              </a:cxn>
              <a:cxn ang="0">
                <a:pos x="98" y="60"/>
              </a:cxn>
              <a:cxn ang="0">
                <a:pos x="287" y="148"/>
              </a:cxn>
              <a:cxn ang="0">
                <a:pos x="257" y="91"/>
              </a:cxn>
              <a:cxn ang="0">
                <a:pos x="261" y="60"/>
              </a:cxn>
              <a:cxn ang="0">
                <a:pos x="304" y="44"/>
              </a:cxn>
              <a:cxn ang="0">
                <a:pos x="328" y="149"/>
              </a:cxn>
              <a:cxn ang="0">
                <a:pos x="260" y="106"/>
              </a:cxn>
              <a:cxn ang="0">
                <a:pos x="302" y="120"/>
              </a:cxn>
              <a:cxn ang="0">
                <a:pos x="368" y="149"/>
              </a:cxn>
              <a:cxn ang="0">
                <a:pos x="403" y="137"/>
              </a:cxn>
              <a:cxn ang="0">
                <a:pos x="486" y="101"/>
              </a:cxn>
              <a:cxn ang="0">
                <a:pos x="467" y="115"/>
              </a:cxn>
              <a:cxn ang="0">
                <a:pos x="409" y="86"/>
              </a:cxn>
              <a:cxn ang="0">
                <a:pos x="606" y="2"/>
              </a:cxn>
              <a:cxn ang="0">
                <a:pos x="655" y="107"/>
              </a:cxn>
              <a:cxn ang="0">
                <a:pos x="587" y="70"/>
              </a:cxn>
              <a:cxn ang="0">
                <a:pos x="630" y="40"/>
              </a:cxn>
              <a:cxn ang="0">
                <a:pos x="577" y="107"/>
              </a:cxn>
              <a:cxn ang="0">
                <a:pos x="628" y="86"/>
              </a:cxn>
              <a:cxn ang="0">
                <a:pos x="706" y="0"/>
              </a:cxn>
              <a:cxn ang="0">
                <a:pos x="722" y="57"/>
              </a:cxn>
              <a:cxn ang="0">
                <a:pos x="766" y="0"/>
              </a:cxn>
              <a:cxn ang="0">
                <a:pos x="755" y="43"/>
              </a:cxn>
              <a:cxn ang="0">
                <a:pos x="861" y="115"/>
              </a:cxn>
              <a:cxn ang="0">
                <a:pos x="797" y="55"/>
              </a:cxn>
              <a:cxn ang="0">
                <a:pos x="811" y="127"/>
              </a:cxn>
              <a:cxn ang="0">
                <a:pos x="861" y="86"/>
              </a:cxn>
              <a:cxn ang="0">
                <a:pos x="902" y="149"/>
              </a:cxn>
              <a:cxn ang="0">
                <a:pos x="969" y="46"/>
              </a:cxn>
              <a:cxn ang="0">
                <a:pos x="1027" y="149"/>
              </a:cxn>
              <a:cxn ang="0">
                <a:pos x="982" y="87"/>
              </a:cxn>
              <a:cxn ang="0">
                <a:pos x="932" y="60"/>
              </a:cxn>
              <a:cxn ang="0">
                <a:pos x="1120" y="148"/>
              </a:cxn>
              <a:cxn ang="0">
                <a:pos x="1090" y="91"/>
              </a:cxn>
              <a:cxn ang="0">
                <a:pos x="1094" y="60"/>
              </a:cxn>
              <a:cxn ang="0">
                <a:pos x="1137" y="44"/>
              </a:cxn>
              <a:cxn ang="0">
                <a:pos x="1162" y="149"/>
              </a:cxn>
              <a:cxn ang="0">
                <a:pos x="1093" y="106"/>
              </a:cxn>
              <a:cxn ang="0">
                <a:pos x="1135" y="120"/>
              </a:cxn>
              <a:cxn ang="0">
                <a:pos x="1201" y="149"/>
              </a:cxn>
              <a:cxn ang="0">
                <a:pos x="1236" y="137"/>
              </a:cxn>
              <a:cxn ang="0">
                <a:pos x="1320" y="101"/>
              </a:cxn>
              <a:cxn ang="0">
                <a:pos x="1301" y="115"/>
              </a:cxn>
              <a:cxn ang="0">
                <a:pos x="1242" y="86"/>
              </a:cxn>
              <a:cxn ang="0">
                <a:pos x="1461" y="127"/>
              </a:cxn>
              <a:cxn ang="0">
                <a:pos x="1396" y="80"/>
              </a:cxn>
              <a:cxn ang="0">
                <a:pos x="1444" y="52"/>
              </a:cxn>
              <a:cxn ang="0">
                <a:pos x="1393" y="111"/>
              </a:cxn>
              <a:cxn ang="0">
                <a:pos x="1525" y="30"/>
              </a:cxn>
              <a:cxn ang="0">
                <a:pos x="1522" y="192"/>
              </a:cxn>
            </a:cxnLst>
            <a:rect l="0" t="0" r="r" b="b"/>
            <a:pathLst>
              <a:path w="1557" h="192">
                <a:moveTo>
                  <a:pt x="35" y="192"/>
                </a:moveTo>
                <a:cubicBezTo>
                  <a:pt x="25" y="179"/>
                  <a:pt x="17" y="165"/>
                  <a:pt x="10" y="148"/>
                </a:cubicBezTo>
                <a:cubicBezTo>
                  <a:pt x="3" y="131"/>
                  <a:pt x="0" y="114"/>
                  <a:pt x="0" y="96"/>
                </a:cubicBezTo>
                <a:cubicBezTo>
                  <a:pt x="0" y="80"/>
                  <a:pt x="2" y="65"/>
                  <a:pt x="7" y="50"/>
                </a:cubicBezTo>
                <a:cubicBezTo>
                  <a:pt x="13" y="34"/>
                  <a:pt x="22" y="17"/>
                  <a:pt x="35" y="0"/>
                </a:cubicBezTo>
                <a:lnTo>
                  <a:pt x="48" y="0"/>
                </a:lnTo>
                <a:cubicBezTo>
                  <a:pt x="40" y="14"/>
                  <a:pt x="34" y="24"/>
                  <a:pt x="32" y="30"/>
                </a:cubicBezTo>
                <a:cubicBezTo>
                  <a:pt x="28" y="39"/>
                  <a:pt x="25" y="49"/>
                  <a:pt x="22" y="59"/>
                </a:cubicBezTo>
                <a:cubicBezTo>
                  <a:pt x="19" y="71"/>
                  <a:pt x="18" y="83"/>
                  <a:pt x="18" y="96"/>
                </a:cubicBezTo>
                <a:cubicBezTo>
                  <a:pt x="18" y="128"/>
                  <a:pt x="28" y="160"/>
                  <a:pt x="48" y="192"/>
                </a:cubicBezTo>
                <a:lnTo>
                  <a:pt x="35" y="192"/>
                </a:lnTo>
                <a:close/>
                <a:moveTo>
                  <a:pt x="69" y="149"/>
                </a:moveTo>
                <a:lnTo>
                  <a:pt x="69" y="43"/>
                </a:lnTo>
                <a:lnTo>
                  <a:pt x="84" y="43"/>
                </a:lnTo>
                <a:lnTo>
                  <a:pt x="84" y="58"/>
                </a:lnTo>
                <a:cubicBezTo>
                  <a:pt x="88" y="53"/>
                  <a:pt x="92" y="49"/>
                  <a:pt x="98" y="45"/>
                </a:cubicBezTo>
                <a:cubicBezTo>
                  <a:pt x="103" y="42"/>
                  <a:pt x="109" y="41"/>
                  <a:pt x="116" y="41"/>
                </a:cubicBezTo>
                <a:cubicBezTo>
                  <a:pt x="124" y="41"/>
                  <a:pt x="130" y="42"/>
                  <a:pt x="135" y="46"/>
                </a:cubicBezTo>
                <a:cubicBezTo>
                  <a:pt x="140" y="49"/>
                  <a:pt x="144" y="53"/>
                  <a:pt x="146" y="59"/>
                </a:cubicBezTo>
                <a:cubicBezTo>
                  <a:pt x="154" y="47"/>
                  <a:pt x="165" y="41"/>
                  <a:pt x="178" y="41"/>
                </a:cubicBezTo>
                <a:cubicBezTo>
                  <a:pt x="189" y="41"/>
                  <a:pt x="197" y="44"/>
                  <a:pt x="202" y="49"/>
                </a:cubicBezTo>
                <a:cubicBezTo>
                  <a:pt x="208" y="55"/>
                  <a:pt x="211" y="64"/>
                  <a:pt x="211" y="76"/>
                </a:cubicBezTo>
                <a:lnTo>
                  <a:pt x="211" y="149"/>
                </a:lnTo>
                <a:lnTo>
                  <a:pt x="193" y="149"/>
                </a:lnTo>
                <a:lnTo>
                  <a:pt x="193" y="82"/>
                </a:lnTo>
                <a:cubicBezTo>
                  <a:pt x="193" y="75"/>
                  <a:pt x="193" y="70"/>
                  <a:pt x="191" y="67"/>
                </a:cubicBezTo>
                <a:cubicBezTo>
                  <a:pt x="190" y="64"/>
                  <a:pt x="188" y="61"/>
                  <a:pt x="185" y="59"/>
                </a:cubicBezTo>
                <a:cubicBezTo>
                  <a:pt x="182" y="57"/>
                  <a:pt x="179" y="56"/>
                  <a:pt x="174" y="56"/>
                </a:cubicBezTo>
                <a:cubicBezTo>
                  <a:pt x="167" y="56"/>
                  <a:pt x="161" y="59"/>
                  <a:pt x="156" y="64"/>
                </a:cubicBezTo>
                <a:cubicBezTo>
                  <a:pt x="151" y="69"/>
                  <a:pt x="149" y="76"/>
                  <a:pt x="149" y="87"/>
                </a:cubicBezTo>
                <a:lnTo>
                  <a:pt x="149" y="149"/>
                </a:lnTo>
                <a:lnTo>
                  <a:pt x="131" y="149"/>
                </a:lnTo>
                <a:lnTo>
                  <a:pt x="131" y="80"/>
                </a:lnTo>
                <a:cubicBezTo>
                  <a:pt x="131" y="72"/>
                  <a:pt x="129" y="66"/>
                  <a:pt x="127" y="62"/>
                </a:cubicBezTo>
                <a:cubicBezTo>
                  <a:pt x="124" y="58"/>
                  <a:pt x="119" y="56"/>
                  <a:pt x="112" y="56"/>
                </a:cubicBezTo>
                <a:cubicBezTo>
                  <a:pt x="107" y="56"/>
                  <a:pt x="103" y="58"/>
                  <a:pt x="98" y="60"/>
                </a:cubicBezTo>
                <a:cubicBezTo>
                  <a:pt x="94" y="63"/>
                  <a:pt x="91" y="67"/>
                  <a:pt x="89" y="72"/>
                </a:cubicBezTo>
                <a:cubicBezTo>
                  <a:pt x="87" y="77"/>
                  <a:pt x="86" y="84"/>
                  <a:pt x="86" y="94"/>
                </a:cubicBezTo>
                <a:lnTo>
                  <a:pt x="86" y="149"/>
                </a:lnTo>
                <a:lnTo>
                  <a:pt x="69" y="149"/>
                </a:lnTo>
                <a:close/>
                <a:moveTo>
                  <a:pt x="306" y="136"/>
                </a:moveTo>
                <a:cubicBezTo>
                  <a:pt x="299" y="141"/>
                  <a:pt x="293" y="145"/>
                  <a:pt x="287" y="148"/>
                </a:cubicBezTo>
                <a:cubicBezTo>
                  <a:pt x="281" y="150"/>
                  <a:pt x="274" y="151"/>
                  <a:pt x="267" y="151"/>
                </a:cubicBezTo>
                <a:cubicBezTo>
                  <a:pt x="256" y="151"/>
                  <a:pt x="247" y="148"/>
                  <a:pt x="241" y="143"/>
                </a:cubicBezTo>
                <a:cubicBezTo>
                  <a:pt x="234" y="137"/>
                  <a:pt x="231" y="130"/>
                  <a:pt x="231" y="121"/>
                </a:cubicBezTo>
                <a:cubicBezTo>
                  <a:pt x="231" y="116"/>
                  <a:pt x="233" y="111"/>
                  <a:pt x="235" y="107"/>
                </a:cubicBezTo>
                <a:cubicBezTo>
                  <a:pt x="237" y="102"/>
                  <a:pt x="240" y="99"/>
                  <a:pt x="244" y="96"/>
                </a:cubicBezTo>
                <a:cubicBezTo>
                  <a:pt x="248" y="94"/>
                  <a:pt x="252" y="92"/>
                  <a:pt x="257" y="91"/>
                </a:cubicBezTo>
                <a:cubicBezTo>
                  <a:pt x="260" y="90"/>
                  <a:pt x="266" y="89"/>
                  <a:pt x="273" y="88"/>
                </a:cubicBezTo>
                <a:cubicBezTo>
                  <a:pt x="287" y="86"/>
                  <a:pt x="298" y="84"/>
                  <a:pt x="304" y="82"/>
                </a:cubicBezTo>
                <a:cubicBezTo>
                  <a:pt x="305" y="79"/>
                  <a:pt x="305" y="78"/>
                  <a:pt x="305" y="77"/>
                </a:cubicBezTo>
                <a:cubicBezTo>
                  <a:pt x="305" y="70"/>
                  <a:pt x="303" y="65"/>
                  <a:pt x="300" y="62"/>
                </a:cubicBezTo>
                <a:cubicBezTo>
                  <a:pt x="295" y="58"/>
                  <a:pt x="288" y="55"/>
                  <a:pt x="279" y="55"/>
                </a:cubicBezTo>
                <a:cubicBezTo>
                  <a:pt x="271" y="55"/>
                  <a:pt x="265" y="57"/>
                  <a:pt x="261" y="60"/>
                </a:cubicBezTo>
                <a:cubicBezTo>
                  <a:pt x="257" y="63"/>
                  <a:pt x="254" y="68"/>
                  <a:pt x="252" y="76"/>
                </a:cubicBezTo>
                <a:lnTo>
                  <a:pt x="234" y="73"/>
                </a:lnTo>
                <a:cubicBezTo>
                  <a:pt x="236" y="66"/>
                  <a:pt x="239" y="60"/>
                  <a:pt x="242" y="55"/>
                </a:cubicBezTo>
                <a:cubicBezTo>
                  <a:pt x="246" y="50"/>
                  <a:pt x="251" y="47"/>
                  <a:pt x="258" y="44"/>
                </a:cubicBezTo>
                <a:cubicBezTo>
                  <a:pt x="265" y="42"/>
                  <a:pt x="273" y="41"/>
                  <a:pt x="282" y="41"/>
                </a:cubicBezTo>
                <a:cubicBezTo>
                  <a:pt x="291" y="41"/>
                  <a:pt x="298" y="42"/>
                  <a:pt x="304" y="44"/>
                </a:cubicBezTo>
                <a:cubicBezTo>
                  <a:pt x="309" y="46"/>
                  <a:pt x="313" y="49"/>
                  <a:pt x="316" y="52"/>
                </a:cubicBezTo>
                <a:cubicBezTo>
                  <a:pt x="319" y="55"/>
                  <a:pt x="321" y="59"/>
                  <a:pt x="322" y="64"/>
                </a:cubicBezTo>
                <a:cubicBezTo>
                  <a:pt x="322" y="67"/>
                  <a:pt x="322" y="73"/>
                  <a:pt x="322" y="81"/>
                </a:cubicBezTo>
                <a:lnTo>
                  <a:pt x="322" y="105"/>
                </a:lnTo>
                <a:cubicBezTo>
                  <a:pt x="322" y="121"/>
                  <a:pt x="323" y="132"/>
                  <a:pt x="324" y="136"/>
                </a:cubicBezTo>
                <a:cubicBezTo>
                  <a:pt x="324" y="141"/>
                  <a:pt x="326" y="145"/>
                  <a:pt x="328" y="149"/>
                </a:cubicBezTo>
                <a:lnTo>
                  <a:pt x="310" y="149"/>
                </a:lnTo>
                <a:cubicBezTo>
                  <a:pt x="308" y="145"/>
                  <a:pt x="306" y="141"/>
                  <a:pt x="306" y="136"/>
                </a:cubicBezTo>
                <a:lnTo>
                  <a:pt x="306" y="136"/>
                </a:lnTo>
                <a:close/>
                <a:moveTo>
                  <a:pt x="304" y="96"/>
                </a:moveTo>
                <a:cubicBezTo>
                  <a:pt x="298" y="98"/>
                  <a:pt x="288" y="101"/>
                  <a:pt x="275" y="103"/>
                </a:cubicBezTo>
                <a:cubicBezTo>
                  <a:pt x="268" y="104"/>
                  <a:pt x="263" y="105"/>
                  <a:pt x="260" y="106"/>
                </a:cubicBezTo>
                <a:cubicBezTo>
                  <a:pt x="257" y="107"/>
                  <a:pt x="254" y="109"/>
                  <a:pt x="253" y="112"/>
                </a:cubicBezTo>
                <a:cubicBezTo>
                  <a:pt x="251" y="114"/>
                  <a:pt x="250" y="117"/>
                  <a:pt x="250" y="120"/>
                </a:cubicBezTo>
                <a:cubicBezTo>
                  <a:pt x="250" y="125"/>
                  <a:pt x="252" y="129"/>
                  <a:pt x="256" y="132"/>
                </a:cubicBezTo>
                <a:cubicBezTo>
                  <a:pt x="259" y="136"/>
                  <a:pt x="265" y="137"/>
                  <a:pt x="272" y="137"/>
                </a:cubicBezTo>
                <a:cubicBezTo>
                  <a:pt x="278" y="137"/>
                  <a:pt x="284" y="136"/>
                  <a:pt x="290" y="133"/>
                </a:cubicBezTo>
                <a:cubicBezTo>
                  <a:pt x="295" y="130"/>
                  <a:pt x="299" y="125"/>
                  <a:pt x="302" y="120"/>
                </a:cubicBezTo>
                <a:cubicBezTo>
                  <a:pt x="304" y="116"/>
                  <a:pt x="304" y="110"/>
                  <a:pt x="304" y="102"/>
                </a:cubicBezTo>
                <a:lnTo>
                  <a:pt x="304" y="96"/>
                </a:lnTo>
                <a:close/>
                <a:moveTo>
                  <a:pt x="350" y="149"/>
                </a:moveTo>
                <a:lnTo>
                  <a:pt x="350" y="3"/>
                </a:lnTo>
                <a:lnTo>
                  <a:pt x="368" y="3"/>
                </a:lnTo>
                <a:lnTo>
                  <a:pt x="368" y="149"/>
                </a:lnTo>
                <a:lnTo>
                  <a:pt x="350" y="149"/>
                </a:lnTo>
                <a:close/>
                <a:moveTo>
                  <a:pt x="467" y="115"/>
                </a:moveTo>
                <a:lnTo>
                  <a:pt x="486" y="117"/>
                </a:lnTo>
                <a:cubicBezTo>
                  <a:pt x="483" y="128"/>
                  <a:pt x="477" y="136"/>
                  <a:pt x="469" y="142"/>
                </a:cubicBezTo>
                <a:cubicBezTo>
                  <a:pt x="462" y="148"/>
                  <a:pt x="452" y="151"/>
                  <a:pt x="439" y="151"/>
                </a:cubicBezTo>
                <a:cubicBezTo>
                  <a:pt x="424" y="151"/>
                  <a:pt x="412" y="146"/>
                  <a:pt x="403" y="137"/>
                </a:cubicBezTo>
                <a:cubicBezTo>
                  <a:pt x="394" y="127"/>
                  <a:pt x="389" y="114"/>
                  <a:pt x="389" y="97"/>
                </a:cubicBezTo>
                <a:cubicBezTo>
                  <a:pt x="389" y="79"/>
                  <a:pt x="394" y="65"/>
                  <a:pt x="403" y="55"/>
                </a:cubicBezTo>
                <a:cubicBezTo>
                  <a:pt x="412" y="46"/>
                  <a:pt x="424" y="41"/>
                  <a:pt x="438" y="41"/>
                </a:cubicBezTo>
                <a:cubicBezTo>
                  <a:pt x="452" y="41"/>
                  <a:pt x="464" y="45"/>
                  <a:pt x="473" y="55"/>
                </a:cubicBezTo>
                <a:cubicBezTo>
                  <a:pt x="482" y="65"/>
                  <a:pt x="486" y="78"/>
                  <a:pt x="486" y="96"/>
                </a:cubicBezTo>
                <a:cubicBezTo>
                  <a:pt x="486" y="97"/>
                  <a:pt x="486" y="98"/>
                  <a:pt x="486" y="101"/>
                </a:cubicBezTo>
                <a:lnTo>
                  <a:pt x="408" y="101"/>
                </a:lnTo>
                <a:cubicBezTo>
                  <a:pt x="408" y="112"/>
                  <a:pt x="412" y="121"/>
                  <a:pt x="418" y="127"/>
                </a:cubicBezTo>
                <a:cubicBezTo>
                  <a:pt x="423" y="133"/>
                  <a:pt x="431" y="136"/>
                  <a:pt x="439" y="136"/>
                </a:cubicBezTo>
                <a:cubicBezTo>
                  <a:pt x="446" y="136"/>
                  <a:pt x="452" y="135"/>
                  <a:pt x="456" y="131"/>
                </a:cubicBezTo>
                <a:cubicBezTo>
                  <a:pt x="461" y="128"/>
                  <a:pt x="464" y="122"/>
                  <a:pt x="467" y="115"/>
                </a:cubicBezTo>
                <a:lnTo>
                  <a:pt x="467" y="115"/>
                </a:lnTo>
                <a:close/>
                <a:moveTo>
                  <a:pt x="409" y="86"/>
                </a:moveTo>
                <a:lnTo>
                  <a:pt x="467" y="86"/>
                </a:lnTo>
                <a:cubicBezTo>
                  <a:pt x="467" y="77"/>
                  <a:pt x="464" y="70"/>
                  <a:pt x="461" y="66"/>
                </a:cubicBezTo>
                <a:cubicBezTo>
                  <a:pt x="455" y="59"/>
                  <a:pt x="448" y="55"/>
                  <a:pt x="439" y="55"/>
                </a:cubicBezTo>
                <a:cubicBezTo>
                  <a:pt x="430" y="55"/>
                  <a:pt x="424" y="58"/>
                  <a:pt x="418" y="64"/>
                </a:cubicBezTo>
                <a:cubicBezTo>
                  <a:pt x="412" y="69"/>
                  <a:pt x="409" y="77"/>
                  <a:pt x="409" y="86"/>
                </a:cubicBezTo>
                <a:lnTo>
                  <a:pt x="409" y="86"/>
                </a:lnTo>
                <a:close/>
                <a:moveTo>
                  <a:pt x="587" y="70"/>
                </a:moveTo>
                <a:cubicBezTo>
                  <a:pt x="579" y="67"/>
                  <a:pt x="574" y="63"/>
                  <a:pt x="570" y="58"/>
                </a:cubicBezTo>
                <a:cubicBezTo>
                  <a:pt x="567" y="53"/>
                  <a:pt x="565" y="47"/>
                  <a:pt x="565" y="40"/>
                </a:cubicBezTo>
                <a:cubicBezTo>
                  <a:pt x="565" y="29"/>
                  <a:pt x="569" y="20"/>
                  <a:pt x="576" y="13"/>
                </a:cubicBezTo>
                <a:cubicBezTo>
                  <a:pt x="584" y="6"/>
                  <a:pt x="594" y="2"/>
                  <a:pt x="606" y="2"/>
                </a:cubicBezTo>
                <a:cubicBezTo>
                  <a:pt x="619" y="2"/>
                  <a:pt x="629" y="6"/>
                  <a:pt x="637" y="13"/>
                </a:cubicBezTo>
                <a:cubicBezTo>
                  <a:pt x="645" y="21"/>
                  <a:pt x="649" y="30"/>
                  <a:pt x="649" y="40"/>
                </a:cubicBezTo>
                <a:cubicBezTo>
                  <a:pt x="649" y="47"/>
                  <a:pt x="647" y="53"/>
                  <a:pt x="643" y="58"/>
                </a:cubicBezTo>
                <a:cubicBezTo>
                  <a:pt x="640" y="63"/>
                  <a:pt x="634" y="67"/>
                  <a:pt x="627" y="70"/>
                </a:cubicBezTo>
                <a:cubicBezTo>
                  <a:pt x="636" y="73"/>
                  <a:pt x="643" y="77"/>
                  <a:pt x="648" y="84"/>
                </a:cubicBezTo>
                <a:cubicBezTo>
                  <a:pt x="652" y="90"/>
                  <a:pt x="655" y="98"/>
                  <a:pt x="655" y="107"/>
                </a:cubicBezTo>
                <a:cubicBezTo>
                  <a:pt x="655" y="120"/>
                  <a:pt x="650" y="130"/>
                  <a:pt x="641" y="139"/>
                </a:cubicBezTo>
                <a:cubicBezTo>
                  <a:pt x="633" y="147"/>
                  <a:pt x="621" y="151"/>
                  <a:pt x="607" y="151"/>
                </a:cubicBezTo>
                <a:cubicBezTo>
                  <a:pt x="592" y="151"/>
                  <a:pt x="581" y="147"/>
                  <a:pt x="572" y="139"/>
                </a:cubicBezTo>
                <a:cubicBezTo>
                  <a:pt x="563" y="130"/>
                  <a:pt x="559" y="119"/>
                  <a:pt x="559" y="107"/>
                </a:cubicBezTo>
                <a:cubicBezTo>
                  <a:pt x="559" y="97"/>
                  <a:pt x="561" y="89"/>
                  <a:pt x="566" y="83"/>
                </a:cubicBezTo>
                <a:cubicBezTo>
                  <a:pt x="571" y="76"/>
                  <a:pt x="578" y="72"/>
                  <a:pt x="587" y="70"/>
                </a:cubicBezTo>
                <a:lnTo>
                  <a:pt x="587" y="70"/>
                </a:lnTo>
                <a:close/>
                <a:moveTo>
                  <a:pt x="583" y="39"/>
                </a:moveTo>
                <a:cubicBezTo>
                  <a:pt x="583" y="46"/>
                  <a:pt x="585" y="52"/>
                  <a:pt x="590" y="56"/>
                </a:cubicBezTo>
                <a:cubicBezTo>
                  <a:pt x="594" y="61"/>
                  <a:pt x="600" y="63"/>
                  <a:pt x="607" y="63"/>
                </a:cubicBezTo>
                <a:cubicBezTo>
                  <a:pt x="614" y="63"/>
                  <a:pt x="619" y="61"/>
                  <a:pt x="624" y="56"/>
                </a:cubicBezTo>
                <a:cubicBezTo>
                  <a:pt x="628" y="52"/>
                  <a:pt x="630" y="47"/>
                  <a:pt x="630" y="40"/>
                </a:cubicBezTo>
                <a:cubicBezTo>
                  <a:pt x="630" y="34"/>
                  <a:pt x="628" y="28"/>
                  <a:pt x="624" y="24"/>
                </a:cubicBezTo>
                <a:cubicBezTo>
                  <a:pt x="619" y="19"/>
                  <a:pt x="613" y="17"/>
                  <a:pt x="607" y="17"/>
                </a:cubicBezTo>
                <a:cubicBezTo>
                  <a:pt x="600" y="17"/>
                  <a:pt x="594" y="19"/>
                  <a:pt x="590" y="23"/>
                </a:cubicBezTo>
                <a:cubicBezTo>
                  <a:pt x="585" y="28"/>
                  <a:pt x="583" y="33"/>
                  <a:pt x="583" y="39"/>
                </a:cubicBezTo>
                <a:lnTo>
                  <a:pt x="583" y="39"/>
                </a:lnTo>
                <a:close/>
                <a:moveTo>
                  <a:pt x="577" y="107"/>
                </a:moveTo>
                <a:cubicBezTo>
                  <a:pt x="577" y="112"/>
                  <a:pt x="579" y="117"/>
                  <a:pt x="581" y="122"/>
                </a:cubicBezTo>
                <a:cubicBezTo>
                  <a:pt x="583" y="126"/>
                  <a:pt x="587" y="130"/>
                  <a:pt x="592" y="133"/>
                </a:cubicBezTo>
                <a:cubicBezTo>
                  <a:pt x="596" y="135"/>
                  <a:pt x="602" y="137"/>
                  <a:pt x="607" y="137"/>
                </a:cubicBezTo>
                <a:cubicBezTo>
                  <a:pt x="615" y="137"/>
                  <a:pt x="623" y="134"/>
                  <a:pt x="628" y="128"/>
                </a:cubicBezTo>
                <a:cubicBezTo>
                  <a:pt x="634" y="123"/>
                  <a:pt x="636" y="116"/>
                  <a:pt x="636" y="107"/>
                </a:cubicBezTo>
                <a:cubicBezTo>
                  <a:pt x="636" y="99"/>
                  <a:pt x="634" y="92"/>
                  <a:pt x="628" y="86"/>
                </a:cubicBezTo>
                <a:cubicBezTo>
                  <a:pt x="622" y="80"/>
                  <a:pt x="615" y="77"/>
                  <a:pt x="606" y="77"/>
                </a:cubicBezTo>
                <a:cubicBezTo>
                  <a:pt x="598" y="77"/>
                  <a:pt x="591" y="80"/>
                  <a:pt x="586" y="86"/>
                </a:cubicBezTo>
                <a:cubicBezTo>
                  <a:pt x="580" y="91"/>
                  <a:pt x="577" y="98"/>
                  <a:pt x="577" y="107"/>
                </a:cubicBezTo>
                <a:lnTo>
                  <a:pt x="577" y="107"/>
                </a:lnTo>
                <a:close/>
                <a:moveTo>
                  <a:pt x="664" y="151"/>
                </a:moveTo>
                <a:lnTo>
                  <a:pt x="706" y="0"/>
                </a:lnTo>
                <a:lnTo>
                  <a:pt x="720" y="0"/>
                </a:lnTo>
                <a:lnTo>
                  <a:pt x="678" y="151"/>
                </a:lnTo>
                <a:lnTo>
                  <a:pt x="664" y="151"/>
                </a:lnTo>
                <a:close/>
                <a:moveTo>
                  <a:pt x="737" y="149"/>
                </a:moveTo>
                <a:lnTo>
                  <a:pt x="737" y="57"/>
                </a:lnTo>
                <a:lnTo>
                  <a:pt x="722" y="57"/>
                </a:lnTo>
                <a:lnTo>
                  <a:pt x="722" y="43"/>
                </a:lnTo>
                <a:lnTo>
                  <a:pt x="737" y="43"/>
                </a:lnTo>
                <a:lnTo>
                  <a:pt x="737" y="32"/>
                </a:lnTo>
                <a:cubicBezTo>
                  <a:pt x="737" y="25"/>
                  <a:pt x="738" y="19"/>
                  <a:pt x="739" y="16"/>
                </a:cubicBezTo>
                <a:cubicBezTo>
                  <a:pt x="741" y="11"/>
                  <a:pt x="744" y="8"/>
                  <a:pt x="748" y="5"/>
                </a:cubicBezTo>
                <a:cubicBezTo>
                  <a:pt x="753" y="2"/>
                  <a:pt x="759" y="0"/>
                  <a:pt x="766" y="0"/>
                </a:cubicBezTo>
                <a:cubicBezTo>
                  <a:pt x="771" y="0"/>
                  <a:pt x="777" y="1"/>
                  <a:pt x="783" y="2"/>
                </a:cubicBezTo>
                <a:lnTo>
                  <a:pt x="780" y="18"/>
                </a:lnTo>
                <a:cubicBezTo>
                  <a:pt x="777" y="17"/>
                  <a:pt x="773" y="17"/>
                  <a:pt x="770" y="17"/>
                </a:cubicBezTo>
                <a:cubicBezTo>
                  <a:pt x="764" y="17"/>
                  <a:pt x="761" y="18"/>
                  <a:pt x="758" y="20"/>
                </a:cubicBezTo>
                <a:cubicBezTo>
                  <a:pt x="756" y="23"/>
                  <a:pt x="755" y="27"/>
                  <a:pt x="755" y="33"/>
                </a:cubicBezTo>
                <a:lnTo>
                  <a:pt x="755" y="43"/>
                </a:lnTo>
                <a:lnTo>
                  <a:pt x="775" y="43"/>
                </a:lnTo>
                <a:lnTo>
                  <a:pt x="775" y="57"/>
                </a:lnTo>
                <a:lnTo>
                  <a:pt x="755" y="57"/>
                </a:lnTo>
                <a:lnTo>
                  <a:pt x="755" y="149"/>
                </a:lnTo>
                <a:lnTo>
                  <a:pt x="737" y="149"/>
                </a:lnTo>
                <a:close/>
                <a:moveTo>
                  <a:pt x="861" y="115"/>
                </a:moveTo>
                <a:lnTo>
                  <a:pt x="880" y="117"/>
                </a:lnTo>
                <a:cubicBezTo>
                  <a:pt x="877" y="128"/>
                  <a:pt x="871" y="136"/>
                  <a:pt x="863" y="142"/>
                </a:cubicBezTo>
                <a:cubicBezTo>
                  <a:pt x="856" y="148"/>
                  <a:pt x="846" y="151"/>
                  <a:pt x="833" y="151"/>
                </a:cubicBezTo>
                <a:cubicBezTo>
                  <a:pt x="818" y="151"/>
                  <a:pt x="806" y="146"/>
                  <a:pt x="797" y="137"/>
                </a:cubicBezTo>
                <a:cubicBezTo>
                  <a:pt x="788" y="127"/>
                  <a:pt x="783" y="114"/>
                  <a:pt x="783" y="97"/>
                </a:cubicBezTo>
                <a:cubicBezTo>
                  <a:pt x="783" y="79"/>
                  <a:pt x="788" y="65"/>
                  <a:pt x="797" y="55"/>
                </a:cubicBezTo>
                <a:cubicBezTo>
                  <a:pt x="806" y="46"/>
                  <a:pt x="818" y="41"/>
                  <a:pt x="832" y="41"/>
                </a:cubicBezTo>
                <a:cubicBezTo>
                  <a:pt x="846" y="41"/>
                  <a:pt x="858" y="45"/>
                  <a:pt x="867" y="55"/>
                </a:cubicBezTo>
                <a:cubicBezTo>
                  <a:pt x="876" y="65"/>
                  <a:pt x="880" y="78"/>
                  <a:pt x="880" y="96"/>
                </a:cubicBezTo>
                <a:cubicBezTo>
                  <a:pt x="880" y="97"/>
                  <a:pt x="880" y="98"/>
                  <a:pt x="880" y="101"/>
                </a:cubicBezTo>
                <a:lnTo>
                  <a:pt x="802" y="101"/>
                </a:lnTo>
                <a:cubicBezTo>
                  <a:pt x="802" y="112"/>
                  <a:pt x="806" y="121"/>
                  <a:pt x="811" y="127"/>
                </a:cubicBezTo>
                <a:cubicBezTo>
                  <a:pt x="817" y="133"/>
                  <a:pt x="825" y="136"/>
                  <a:pt x="833" y="136"/>
                </a:cubicBezTo>
                <a:cubicBezTo>
                  <a:pt x="840" y="136"/>
                  <a:pt x="846" y="135"/>
                  <a:pt x="850" y="131"/>
                </a:cubicBezTo>
                <a:cubicBezTo>
                  <a:pt x="855" y="128"/>
                  <a:pt x="858" y="122"/>
                  <a:pt x="861" y="115"/>
                </a:cubicBezTo>
                <a:lnTo>
                  <a:pt x="861" y="115"/>
                </a:lnTo>
                <a:close/>
                <a:moveTo>
                  <a:pt x="803" y="86"/>
                </a:moveTo>
                <a:lnTo>
                  <a:pt x="861" y="86"/>
                </a:lnTo>
                <a:cubicBezTo>
                  <a:pt x="861" y="77"/>
                  <a:pt x="858" y="70"/>
                  <a:pt x="855" y="66"/>
                </a:cubicBezTo>
                <a:cubicBezTo>
                  <a:pt x="849" y="59"/>
                  <a:pt x="842" y="55"/>
                  <a:pt x="833" y="55"/>
                </a:cubicBezTo>
                <a:cubicBezTo>
                  <a:pt x="824" y="55"/>
                  <a:pt x="818" y="58"/>
                  <a:pt x="812" y="64"/>
                </a:cubicBezTo>
                <a:cubicBezTo>
                  <a:pt x="806" y="69"/>
                  <a:pt x="803" y="77"/>
                  <a:pt x="803" y="86"/>
                </a:cubicBezTo>
                <a:lnTo>
                  <a:pt x="803" y="86"/>
                </a:lnTo>
                <a:close/>
                <a:moveTo>
                  <a:pt x="902" y="149"/>
                </a:moveTo>
                <a:lnTo>
                  <a:pt x="902" y="43"/>
                </a:lnTo>
                <a:lnTo>
                  <a:pt x="918" y="43"/>
                </a:lnTo>
                <a:lnTo>
                  <a:pt x="918" y="58"/>
                </a:lnTo>
                <a:cubicBezTo>
                  <a:pt x="921" y="53"/>
                  <a:pt x="926" y="49"/>
                  <a:pt x="931" y="45"/>
                </a:cubicBezTo>
                <a:cubicBezTo>
                  <a:pt x="937" y="42"/>
                  <a:pt x="943" y="41"/>
                  <a:pt x="950" y="41"/>
                </a:cubicBezTo>
                <a:cubicBezTo>
                  <a:pt x="958" y="41"/>
                  <a:pt x="964" y="42"/>
                  <a:pt x="969" y="46"/>
                </a:cubicBezTo>
                <a:cubicBezTo>
                  <a:pt x="974" y="49"/>
                  <a:pt x="977" y="53"/>
                  <a:pt x="979" y="59"/>
                </a:cubicBezTo>
                <a:cubicBezTo>
                  <a:pt x="988" y="47"/>
                  <a:pt x="999" y="41"/>
                  <a:pt x="1012" y="41"/>
                </a:cubicBezTo>
                <a:cubicBezTo>
                  <a:pt x="1022" y="41"/>
                  <a:pt x="1030" y="44"/>
                  <a:pt x="1036" y="49"/>
                </a:cubicBezTo>
                <a:cubicBezTo>
                  <a:pt x="1041" y="55"/>
                  <a:pt x="1044" y="64"/>
                  <a:pt x="1044" y="76"/>
                </a:cubicBezTo>
                <a:lnTo>
                  <a:pt x="1044" y="149"/>
                </a:lnTo>
                <a:lnTo>
                  <a:pt x="1027" y="149"/>
                </a:lnTo>
                <a:lnTo>
                  <a:pt x="1027" y="82"/>
                </a:lnTo>
                <a:cubicBezTo>
                  <a:pt x="1027" y="75"/>
                  <a:pt x="1026" y="70"/>
                  <a:pt x="1025" y="67"/>
                </a:cubicBezTo>
                <a:cubicBezTo>
                  <a:pt x="1024" y="64"/>
                  <a:pt x="1022" y="61"/>
                  <a:pt x="1019" y="59"/>
                </a:cubicBezTo>
                <a:cubicBezTo>
                  <a:pt x="1016" y="57"/>
                  <a:pt x="1012" y="56"/>
                  <a:pt x="1008" y="56"/>
                </a:cubicBezTo>
                <a:cubicBezTo>
                  <a:pt x="1001" y="56"/>
                  <a:pt x="994" y="59"/>
                  <a:pt x="989" y="64"/>
                </a:cubicBezTo>
                <a:cubicBezTo>
                  <a:pt x="985" y="69"/>
                  <a:pt x="982" y="76"/>
                  <a:pt x="982" y="87"/>
                </a:cubicBezTo>
                <a:lnTo>
                  <a:pt x="982" y="149"/>
                </a:lnTo>
                <a:lnTo>
                  <a:pt x="964" y="149"/>
                </a:lnTo>
                <a:lnTo>
                  <a:pt x="964" y="80"/>
                </a:lnTo>
                <a:cubicBezTo>
                  <a:pt x="964" y="72"/>
                  <a:pt x="963" y="66"/>
                  <a:pt x="960" y="62"/>
                </a:cubicBezTo>
                <a:cubicBezTo>
                  <a:pt x="957" y="58"/>
                  <a:pt x="952" y="56"/>
                  <a:pt x="946" y="56"/>
                </a:cubicBezTo>
                <a:cubicBezTo>
                  <a:pt x="941" y="56"/>
                  <a:pt x="936" y="58"/>
                  <a:pt x="932" y="60"/>
                </a:cubicBezTo>
                <a:cubicBezTo>
                  <a:pt x="928" y="63"/>
                  <a:pt x="925" y="67"/>
                  <a:pt x="923" y="72"/>
                </a:cubicBezTo>
                <a:cubicBezTo>
                  <a:pt x="921" y="77"/>
                  <a:pt x="920" y="84"/>
                  <a:pt x="920" y="94"/>
                </a:cubicBezTo>
                <a:lnTo>
                  <a:pt x="920" y="149"/>
                </a:lnTo>
                <a:lnTo>
                  <a:pt x="902" y="149"/>
                </a:lnTo>
                <a:close/>
                <a:moveTo>
                  <a:pt x="1139" y="136"/>
                </a:moveTo>
                <a:cubicBezTo>
                  <a:pt x="1133" y="141"/>
                  <a:pt x="1126" y="145"/>
                  <a:pt x="1120" y="148"/>
                </a:cubicBezTo>
                <a:cubicBezTo>
                  <a:pt x="1114" y="150"/>
                  <a:pt x="1108" y="151"/>
                  <a:pt x="1101" y="151"/>
                </a:cubicBezTo>
                <a:cubicBezTo>
                  <a:pt x="1089" y="151"/>
                  <a:pt x="1080" y="148"/>
                  <a:pt x="1074" y="143"/>
                </a:cubicBezTo>
                <a:cubicBezTo>
                  <a:pt x="1068" y="137"/>
                  <a:pt x="1065" y="130"/>
                  <a:pt x="1065" y="121"/>
                </a:cubicBezTo>
                <a:cubicBezTo>
                  <a:pt x="1065" y="116"/>
                  <a:pt x="1066" y="111"/>
                  <a:pt x="1068" y="107"/>
                </a:cubicBezTo>
                <a:cubicBezTo>
                  <a:pt x="1071" y="102"/>
                  <a:pt x="1074" y="99"/>
                  <a:pt x="1078" y="96"/>
                </a:cubicBezTo>
                <a:cubicBezTo>
                  <a:pt x="1081" y="94"/>
                  <a:pt x="1086" y="92"/>
                  <a:pt x="1090" y="91"/>
                </a:cubicBezTo>
                <a:cubicBezTo>
                  <a:pt x="1094" y="90"/>
                  <a:pt x="1099" y="89"/>
                  <a:pt x="1106" y="88"/>
                </a:cubicBezTo>
                <a:cubicBezTo>
                  <a:pt x="1121" y="86"/>
                  <a:pt x="1131" y="84"/>
                  <a:pt x="1138" y="82"/>
                </a:cubicBezTo>
                <a:cubicBezTo>
                  <a:pt x="1138" y="79"/>
                  <a:pt x="1138" y="78"/>
                  <a:pt x="1138" y="77"/>
                </a:cubicBezTo>
                <a:cubicBezTo>
                  <a:pt x="1138" y="70"/>
                  <a:pt x="1136" y="65"/>
                  <a:pt x="1133" y="62"/>
                </a:cubicBezTo>
                <a:cubicBezTo>
                  <a:pt x="1128" y="58"/>
                  <a:pt x="1122" y="55"/>
                  <a:pt x="1113" y="55"/>
                </a:cubicBezTo>
                <a:cubicBezTo>
                  <a:pt x="1104" y="55"/>
                  <a:pt x="1098" y="57"/>
                  <a:pt x="1094" y="60"/>
                </a:cubicBezTo>
                <a:cubicBezTo>
                  <a:pt x="1090" y="63"/>
                  <a:pt x="1087" y="68"/>
                  <a:pt x="1085" y="76"/>
                </a:cubicBezTo>
                <a:lnTo>
                  <a:pt x="1068" y="73"/>
                </a:lnTo>
                <a:cubicBezTo>
                  <a:pt x="1070" y="66"/>
                  <a:pt x="1072" y="60"/>
                  <a:pt x="1076" y="55"/>
                </a:cubicBezTo>
                <a:cubicBezTo>
                  <a:pt x="1079" y="50"/>
                  <a:pt x="1085" y="47"/>
                  <a:pt x="1091" y="44"/>
                </a:cubicBezTo>
                <a:cubicBezTo>
                  <a:pt x="1098" y="42"/>
                  <a:pt x="1106" y="41"/>
                  <a:pt x="1115" y="41"/>
                </a:cubicBezTo>
                <a:cubicBezTo>
                  <a:pt x="1124" y="41"/>
                  <a:pt x="1132" y="42"/>
                  <a:pt x="1137" y="44"/>
                </a:cubicBezTo>
                <a:cubicBezTo>
                  <a:pt x="1143" y="46"/>
                  <a:pt x="1147" y="49"/>
                  <a:pt x="1150" y="52"/>
                </a:cubicBezTo>
                <a:cubicBezTo>
                  <a:pt x="1152" y="55"/>
                  <a:pt x="1154" y="59"/>
                  <a:pt x="1155" y="64"/>
                </a:cubicBezTo>
                <a:cubicBezTo>
                  <a:pt x="1156" y="67"/>
                  <a:pt x="1156" y="73"/>
                  <a:pt x="1156" y="81"/>
                </a:cubicBezTo>
                <a:lnTo>
                  <a:pt x="1156" y="105"/>
                </a:lnTo>
                <a:cubicBezTo>
                  <a:pt x="1156" y="121"/>
                  <a:pt x="1156" y="132"/>
                  <a:pt x="1157" y="136"/>
                </a:cubicBezTo>
                <a:cubicBezTo>
                  <a:pt x="1158" y="141"/>
                  <a:pt x="1159" y="145"/>
                  <a:pt x="1162" y="149"/>
                </a:cubicBezTo>
                <a:lnTo>
                  <a:pt x="1143" y="149"/>
                </a:lnTo>
                <a:cubicBezTo>
                  <a:pt x="1141" y="145"/>
                  <a:pt x="1140" y="141"/>
                  <a:pt x="1139" y="136"/>
                </a:cubicBezTo>
                <a:lnTo>
                  <a:pt x="1139" y="136"/>
                </a:lnTo>
                <a:close/>
                <a:moveTo>
                  <a:pt x="1138" y="96"/>
                </a:moveTo>
                <a:cubicBezTo>
                  <a:pt x="1131" y="98"/>
                  <a:pt x="1122" y="101"/>
                  <a:pt x="1109" y="103"/>
                </a:cubicBezTo>
                <a:cubicBezTo>
                  <a:pt x="1102" y="104"/>
                  <a:pt x="1096" y="105"/>
                  <a:pt x="1093" y="106"/>
                </a:cubicBezTo>
                <a:cubicBezTo>
                  <a:pt x="1090" y="107"/>
                  <a:pt x="1088" y="109"/>
                  <a:pt x="1086" y="112"/>
                </a:cubicBezTo>
                <a:cubicBezTo>
                  <a:pt x="1085" y="114"/>
                  <a:pt x="1084" y="117"/>
                  <a:pt x="1084" y="120"/>
                </a:cubicBezTo>
                <a:cubicBezTo>
                  <a:pt x="1084" y="125"/>
                  <a:pt x="1086" y="129"/>
                  <a:pt x="1089" y="132"/>
                </a:cubicBezTo>
                <a:cubicBezTo>
                  <a:pt x="1093" y="136"/>
                  <a:pt x="1098" y="137"/>
                  <a:pt x="1105" y="137"/>
                </a:cubicBezTo>
                <a:cubicBezTo>
                  <a:pt x="1112" y="137"/>
                  <a:pt x="1118" y="136"/>
                  <a:pt x="1123" y="133"/>
                </a:cubicBezTo>
                <a:cubicBezTo>
                  <a:pt x="1129" y="130"/>
                  <a:pt x="1133" y="125"/>
                  <a:pt x="1135" y="120"/>
                </a:cubicBezTo>
                <a:cubicBezTo>
                  <a:pt x="1137" y="116"/>
                  <a:pt x="1138" y="110"/>
                  <a:pt x="1138" y="102"/>
                </a:cubicBezTo>
                <a:lnTo>
                  <a:pt x="1138" y="96"/>
                </a:lnTo>
                <a:close/>
                <a:moveTo>
                  <a:pt x="1183" y="149"/>
                </a:moveTo>
                <a:lnTo>
                  <a:pt x="1183" y="3"/>
                </a:lnTo>
                <a:lnTo>
                  <a:pt x="1201" y="3"/>
                </a:lnTo>
                <a:lnTo>
                  <a:pt x="1201" y="149"/>
                </a:lnTo>
                <a:lnTo>
                  <a:pt x="1183" y="149"/>
                </a:lnTo>
                <a:close/>
                <a:moveTo>
                  <a:pt x="1301" y="115"/>
                </a:moveTo>
                <a:lnTo>
                  <a:pt x="1319" y="117"/>
                </a:lnTo>
                <a:cubicBezTo>
                  <a:pt x="1316" y="128"/>
                  <a:pt x="1311" y="136"/>
                  <a:pt x="1303" y="142"/>
                </a:cubicBezTo>
                <a:cubicBezTo>
                  <a:pt x="1295" y="148"/>
                  <a:pt x="1285" y="151"/>
                  <a:pt x="1273" y="151"/>
                </a:cubicBezTo>
                <a:cubicBezTo>
                  <a:pt x="1257" y="151"/>
                  <a:pt x="1245" y="146"/>
                  <a:pt x="1236" y="137"/>
                </a:cubicBezTo>
                <a:cubicBezTo>
                  <a:pt x="1227" y="127"/>
                  <a:pt x="1223" y="114"/>
                  <a:pt x="1223" y="97"/>
                </a:cubicBezTo>
                <a:cubicBezTo>
                  <a:pt x="1223" y="79"/>
                  <a:pt x="1227" y="65"/>
                  <a:pt x="1236" y="55"/>
                </a:cubicBezTo>
                <a:cubicBezTo>
                  <a:pt x="1246" y="46"/>
                  <a:pt x="1257" y="41"/>
                  <a:pt x="1272" y="41"/>
                </a:cubicBezTo>
                <a:cubicBezTo>
                  <a:pt x="1286" y="41"/>
                  <a:pt x="1297" y="45"/>
                  <a:pt x="1306" y="55"/>
                </a:cubicBezTo>
                <a:cubicBezTo>
                  <a:pt x="1315" y="65"/>
                  <a:pt x="1320" y="78"/>
                  <a:pt x="1320" y="96"/>
                </a:cubicBezTo>
                <a:cubicBezTo>
                  <a:pt x="1320" y="97"/>
                  <a:pt x="1320" y="98"/>
                  <a:pt x="1320" y="101"/>
                </a:cubicBezTo>
                <a:lnTo>
                  <a:pt x="1241" y="101"/>
                </a:lnTo>
                <a:cubicBezTo>
                  <a:pt x="1242" y="112"/>
                  <a:pt x="1245" y="121"/>
                  <a:pt x="1251" y="127"/>
                </a:cubicBezTo>
                <a:cubicBezTo>
                  <a:pt x="1257" y="133"/>
                  <a:pt x="1264" y="136"/>
                  <a:pt x="1273" y="136"/>
                </a:cubicBezTo>
                <a:cubicBezTo>
                  <a:pt x="1279" y="136"/>
                  <a:pt x="1285" y="135"/>
                  <a:pt x="1290" y="131"/>
                </a:cubicBezTo>
                <a:cubicBezTo>
                  <a:pt x="1294" y="128"/>
                  <a:pt x="1298" y="122"/>
                  <a:pt x="1301" y="115"/>
                </a:cubicBezTo>
                <a:lnTo>
                  <a:pt x="1301" y="115"/>
                </a:lnTo>
                <a:close/>
                <a:moveTo>
                  <a:pt x="1242" y="86"/>
                </a:moveTo>
                <a:lnTo>
                  <a:pt x="1301" y="86"/>
                </a:lnTo>
                <a:cubicBezTo>
                  <a:pt x="1300" y="77"/>
                  <a:pt x="1298" y="70"/>
                  <a:pt x="1294" y="66"/>
                </a:cubicBezTo>
                <a:cubicBezTo>
                  <a:pt x="1288" y="59"/>
                  <a:pt x="1281" y="55"/>
                  <a:pt x="1272" y="55"/>
                </a:cubicBezTo>
                <a:cubicBezTo>
                  <a:pt x="1264" y="55"/>
                  <a:pt x="1257" y="58"/>
                  <a:pt x="1251" y="64"/>
                </a:cubicBezTo>
                <a:cubicBezTo>
                  <a:pt x="1246" y="69"/>
                  <a:pt x="1243" y="77"/>
                  <a:pt x="1242" y="86"/>
                </a:cubicBezTo>
                <a:lnTo>
                  <a:pt x="1242" y="86"/>
                </a:lnTo>
                <a:close/>
                <a:moveTo>
                  <a:pt x="1393" y="111"/>
                </a:moveTo>
                <a:lnTo>
                  <a:pt x="1411" y="109"/>
                </a:lnTo>
                <a:cubicBezTo>
                  <a:pt x="1413" y="118"/>
                  <a:pt x="1416" y="125"/>
                  <a:pt x="1421" y="130"/>
                </a:cubicBezTo>
                <a:cubicBezTo>
                  <a:pt x="1426" y="134"/>
                  <a:pt x="1432" y="137"/>
                  <a:pt x="1439" y="137"/>
                </a:cubicBezTo>
                <a:cubicBezTo>
                  <a:pt x="1448" y="137"/>
                  <a:pt x="1455" y="133"/>
                  <a:pt x="1461" y="127"/>
                </a:cubicBezTo>
                <a:cubicBezTo>
                  <a:pt x="1467" y="120"/>
                  <a:pt x="1470" y="112"/>
                  <a:pt x="1470" y="101"/>
                </a:cubicBezTo>
                <a:cubicBezTo>
                  <a:pt x="1470" y="91"/>
                  <a:pt x="1467" y="83"/>
                  <a:pt x="1461" y="77"/>
                </a:cubicBezTo>
                <a:cubicBezTo>
                  <a:pt x="1456" y="71"/>
                  <a:pt x="1448" y="68"/>
                  <a:pt x="1439" y="68"/>
                </a:cubicBezTo>
                <a:cubicBezTo>
                  <a:pt x="1433" y="68"/>
                  <a:pt x="1428" y="69"/>
                  <a:pt x="1423" y="72"/>
                </a:cubicBezTo>
                <a:cubicBezTo>
                  <a:pt x="1419" y="74"/>
                  <a:pt x="1415" y="78"/>
                  <a:pt x="1413" y="82"/>
                </a:cubicBezTo>
                <a:lnTo>
                  <a:pt x="1396" y="80"/>
                </a:lnTo>
                <a:lnTo>
                  <a:pt x="1410" y="5"/>
                </a:lnTo>
                <a:lnTo>
                  <a:pt x="1482" y="5"/>
                </a:lnTo>
                <a:lnTo>
                  <a:pt x="1482" y="22"/>
                </a:lnTo>
                <a:lnTo>
                  <a:pt x="1424" y="22"/>
                </a:lnTo>
                <a:lnTo>
                  <a:pt x="1416" y="61"/>
                </a:lnTo>
                <a:cubicBezTo>
                  <a:pt x="1425" y="55"/>
                  <a:pt x="1434" y="52"/>
                  <a:pt x="1444" y="52"/>
                </a:cubicBezTo>
                <a:cubicBezTo>
                  <a:pt x="1456" y="52"/>
                  <a:pt x="1467" y="56"/>
                  <a:pt x="1476" y="65"/>
                </a:cubicBezTo>
                <a:cubicBezTo>
                  <a:pt x="1484" y="74"/>
                  <a:pt x="1489" y="85"/>
                  <a:pt x="1489" y="99"/>
                </a:cubicBezTo>
                <a:cubicBezTo>
                  <a:pt x="1489" y="113"/>
                  <a:pt x="1485" y="124"/>
                  <a:pt x="1477" y="134"/>
                </a:cubicBezTo>
                <a:cubicBezTo>
                  <a:pt x="1468" y="145"/>
                  <a:pt x="1455" y="151"/>
                  <a:pt x="1439" y="151"/>
                </a:cubicBezTo>
                <a:cubicBezTo>
                  <a:pt x="1426" y="151"/>
                  <a:pt x="1415" y="148"/>
                  <a:pt x="1407" y="140"/>
                </a:cubicBezTo>
                <a:cubicBezTo>
                  <a:pt x="1399" y="133"/>
                  <a:pt x="1394" y="123"/>
                  <a:pt x="1393" y="111"/>
                </a:cubicBezTo>
                <a:lnTo>
                  <a:pt x="1393" y="111"/>
                </a:lnTo>
                <a:close/>
                <a:moveTo>
                  <a:pt x="1522" y="192"/>
                </a:moveTo>
                <a:lnTo>
                  <a:pt x="1509" y="192"/>
                </a:lnTo>
                <a:cubicBezTo>
                  <a:pt x="1529" y="160"/>
                  <a:pt x="1539" y="128"/>
                  <a:pt x="1539" y="96"/>
                </a:cubicBezTo>
                <a:cubicBezTo>
                  <a:pt x="1539" y="84"/>
                  <a:pt x="1537" y="71"/>
                  <a:pt x="1535" y="59"/>
                </a:cubicBezTo>
                <a:cubicBezTo>
                  <a:pt x="1532" y="49"/>
                  <a:pt x="1529" y="39"/>
                  <a:pt x="1525" y="30"/>
                </a:cubicBezTo>
                <a:cubicBezTo>
                  <a:pt x="1523" y="24"/>
                  <a:pt x="1517" y="14"/>
                  <a:pt x="1509" y="0"/>
                </a:cubicBezTo>
                <a:lnTo>
                  <a:pt x="1522" y="0"/>
                </a:lnTo>
                <a:cubicBezTo>
                  <a:pt x="1534" y="17"/>
                  <a:pt x="1544" y="34"/>
                  <a:pt x="1550" y="50"/>
                </a:cubicBezTo>
                <a:cubicBezTo>
                  <a:pt x="1555" y="65"/>
                  <a:pt x="1557" y="80"/>
                  <a:pt x="1557" y="96"/>
                </a:cubicBezTo>
                <a:cubicBezTo>
                  <a:pt x="1557" y="114"/>
                  <a:pt x="1554" y="131"/>
                  <a:pt x="1547" y="148"/>
                </a:cubicBezTo>
                <a:cubicBezTo>
                  <a:pt x="1540" y="165"/>
                  <a:pt x="1532" y="179"/>
                  <a:pt x="1522" y="192"/>
                </a:cubicBezTo>
                <a:lnTo>
                  <a:pt x="1522" y="19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825" y="1412875"/>
            <a:ext cx="3751263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4278313"/>
            <a:ext cx="3995737" cy="257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Results: gaze time</a:t>
            </a:r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Our method</a:t>
            </a:r>
            <a:r>
              <a:rPr lang="ja-JP" altLang="en-US"/>
              <a:t>：	</a:t>
            </a:r>
            <a:r>
              <a:rPr lang="en-US" altLang="ja-JP"/>
              <a:t>0.851</a:t>
            </a:r>
          </a:p>
          <a:p>
            <a:r>
              <a:rPr lang="en-US" altLang="ja-JP"/>
              <a:t>Robovie:	0.419</a:t>
            </a:r>
          </a:p>
          <a:p>
            <a:pPr lvl="1"/>
            <a:endParaRPr lang="en-US" altLang="ja-JP"/>
          </a:p>
        </p:txBody>
      </p:sp>
      <p:sp>
        <p:nvSpPr>
          <p:cNvPr id="154630" name="Text Box 6"/>
          <p:cNvSpPr txBox="1">
            <a:spLocks noChangeArrowheads="1"/>
          </p:cNvSpPr>
          <p:nvPr/>
        </p:nvSpPr>
        <p:spPr bwMode="auto">
          <a:xfrm>
            <a:off x="2124075" y="5734050"/>
            <a:ext cx="287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ja-JP" sz="1800"/>
              <a:t>Hindrance by robovie itself</a:t>
            </a:r>
          </a:p>
        </p:txBody>
      </p:sp>
      <p:sp>
        <p:nvSpPr>
          <p:cNvPr id="154631" name="AutoShape 7"/>
          <p:cNvSpPr>
            <a:spLocks noChangeArrowheads="1"/>
          </p:cNvSpPr>
          <p:nvPr/>
        </p:nvSpPr>
        <p:spPr bwMode="auto">
          <a:xfrm>
            <a:off x="3492500" y="4868863"/>
            <a:ext cx="1511300" cy="792162"/>
          </a:xfrm>
          <a:prstGeom prst="rightArrow">
            <a:avLst>
              <a:gd name="adj1" fmla="val 50000"/>
              <a:gd name="adj2" fmla="val 4769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5364163" y="4508500"/>
            <a:ext cx="2879725" cy="122555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60350"/>
            <a:ext cx="8229600" cy="1143000"/>
          </a:xfrm>
        </p:spPr>
        <p:txBody>
          <a:bodyPr/>
          <a:lstStyle/>
          <a:p>
            <a:r>
              <a:rPr lang="en-US" altLang="ja-JP"/>
              <a:t>Experiment: Imaginary Body Image</a:t>
            </a:r>
          </a:p>
        </p:txBody>
      </p:sp>
      <p:sp>
        <p:nvSpPr>
          <p:cNvPr id="171012" name="Freeform 4"/>
          <p:cNvSpPr>
            <a:spLocks/>
          </p:cNvSpPr>
          <p:nvPr/>
        </p:nvSpPr>
        <p:spPr bwMode="auto">
          <a:xfrm>
            <a:off x="4608513" y="9548813"/>
            <a:ext cx="1587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3" name="Freeform 5"/>
          <p:cNvSpPr>
            <a:spLocks/>
          </p:cNvSpPr>
          <p:nvPr/>
        </p:nvSpPr>
        <p:spPr bwMode="auto">
          <a:xfrm>
            <a:off x="5376863" y="1433513"/>
            <a:ext cx="1195387" cy="1281112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4" name="Freeform 6"/>
          <p:cNvSpPr>
            <a:spLocks/>
          </p:cNvSpPr>
          <p:nvPr/>
        </p:nvSpPr>
        <p:spPr bwMode="auto">
          <a:xfrm>
            <a:off x="5472113" y="2351088"/>
            <a:ext cx="1011237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5" name="Freeform 7"/>
          <p:cNvSpPr>
            <a:spLocks/>
          </p:cNvSpPr>
          <p:nvPr/>
        </p:nvSpPr>
        <p:spPr bwMode="auto">
          <a:xfrm>
            <a:off x="5748338" y="2384425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6" name="Freeform 8"/>
          <p:cNvSpPr>
            <a:spLocks/>
          </p:cNvSpPr>
          <p:nvPr/>
        </p:nvSpPr>
        <p:spPr bwMode="auto">
          <a:xfrm>
            <a:off x="5503863" y="1990725"/>
            <a:ext cx="930275" cy="293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7" name="Freeform 9"/>
          <p:cNvSpPr>
            <a:spLocks/>
          </p:cNvSpPr>
          <p:nvPr/>
        </p:nvSpPr>
        <p:spPr bwMode="auto">
          <a:xfrm>
            <a:off x="5497513" y="1528763"/>
            <a:ext cx="931862" cy="2016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8" name="Freeform 10"/>
          <p:cNvSpPr>
            <a:spLocks/>
          </p:cNvSpPr>
          <p:nvPr/>
        </p:nvSpPr>
        <p:spPr bwMode="auto">
          <a:xfrm>
            <a:off x="6313488" y="1790700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19" name="Freeform 11"/>
          <p:cNvSpPr>
            <a:spLocks noEditPoints="1"/>
          </p:cNvSpPr>
          <p:nvPr/>
        </p:nvSpPr>
        <p:spPr bwMode="auto">
          <a:xfrm>
            <a:off x="5776913" y="1900238"/>
            <a:ext cx="50800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0" name="Freeform 12"/>
          <p:cNvSpPr>
            <a:spLocks/>
          </p:cNvSpPr>
          <p:nvPr/>
        </p:nvSpPr>
        <p:spPr bwMode="auto">
          <a:xfrm>
            <a:off x="5845175" y="1919288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1" name="Freeform 13"/>
          <p:cNvSpPr>
            <a:spLocks noEditPoints="1"/>
          </p:cNvSpPr>
          <p:nvPr/>
        </p:nvSpPr>
        <p:spPr bwMode="auto">
          <a:xfrm>
            <a:off x="5899150" y="1893888"/>
            <a:ext cx="52388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2" name="Freeform 14"/>
          <p:cNvSpPr>
            <a:spLocks/>
          </p:cNvSpPr>
          <p:nvPr/>
        </p:nvSpPr>
        <p:spPr bwMode="auto">
          <a:xfrm>
            <a:off x="5962650" y="1919288"/>
            <a:ext cx="46038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3" name="Freeform 15"/>
          <p:cNvSpPr>
            <a:spLocks/>
          </p:cNvSpPr>
          <p:nvPr/>
        </p:nvSpPr>
        <p:spPr bwMode="auto">
          <a:xfrm>
            <a:off x="6024563" y="1901825"/>
            <a:ext cx="46037" cy="74613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4" name="Freeform 16"/>
          <p:cNvSpPr>
            <a:spLocks noEditPoints="1"/>
          </p:cNvSpPr>
          <p:nvPr/>
        </p:nvSpPr>
        <p:spPr bwMode="auto">
          <a:xfrm>
            <a:off x="6080125" y="1919288"/>
            <a:ext cx="55563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5" name="Freeform 17"/>
          <p:cNvSpPr>
            <a:spLocks/>
          </p:cNvSpPr>
          <p:nvPr/>
        </p:nvSpPr>
        <p:spPr bwMode="auto">
          <a:xfrm>
            <a:off x="6156325" y="1919288"/>
            <a:ext cx="39688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6" name="Freeform 18"/>
          <p:cNvSpPr>
            <a:spLocks/>
          </p:cNvSpPr>
          <p:nvPr/>
        </p:nvSpPr>
        <p:spPr bwMode="auto">
          <a:xfrm>
            <a:off x="5472113" y="2532063"/>
            <a:ext cx="1011237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7" name="Freeform 19"/>
          <p:cNvSpPr>
            <a:spLocks/>
          </p:cNvSpPr>
          <p:nvPr/>
        </p:nvSpPr>
        <p:spPr bwMode="auto">
          <a:xfrm>
            <a:off x="5748338" y="2565400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28" name="Freeform 20"/>
          <p:cNvSpPr>
            <a:spLocks/>
          </p:cNvSpPr>
          <p:nvPr/>
        </p:nvSpPr>
        <p:spPr bwMode="auto">
          <a:xfrm>
            <a:off x="5375275" y="1865313"/>
            <a:ext cx="1193800" cy="858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35613" y="1868488"/>
            <a:ext cx="312737" cy="184150"/>
            <a:chOff x="2711" y="2900"/>
            <a:chExt cx="292" cy="172"/>
          </a:xfrm>
        </p:grpSpPr>
        <p:sp>
          <p:nvSpPr>
            <p:cNvPr id="171030" name="Freeform 22"/>
            <p:cNvSpPr>
              <a:spLocks/>
            </p:cNvSpPr>
            <p:nvPr/>
          </p:nvSpPr>
          <p:spPr bwMode="auto">
            <a:xfrm>
              <a:off x="2711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4" y="0"/>
                </a:cxn>
                <a:cxn ang="0">
                  <a:pos x="512" y="2"/>
                </a:cxn>
                <a:cxn ang="0">
                  <a:pos x="520" y="4"/>
                </a:cxn>
                <a:cxn ang="0">
                  <a:pos x="525" y="6"/>
                </a:cxn>
                <a:cxn ang="0">
                  <a:pos x="531" y="11"/>
                </a:cxn>
                <a:cxn ang="0">
                  <a:pos x="535" y="17"/>
                </a:cxn>
                <a:cxn ang="0">
                  <a:pos x="539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9" y="292"/>
                </a:cxn>
                <a:cxn ang="0">
                  <a:pos x="535" y="298"/>
                </a:cxn>
                <a:cxn ang="0">
                  <a:pos x="531" y="303"/>
                </a:cxn>
                <a:cxn ang="0">
                  <a:pos x="525" y="309"/>
                </a:cxn>
                <a:cxn ang="0">
                  <a:pos x="520" y="311"/>
                </a:cxn>
                <a:cxn ang="0">
                  <a:pos x="512" y="313"/>
                </a:cxn>
                <a:cxn ang="0">
                  <a:pos x="504" y="315"/>
                </a:cxn>
                <a:cxn ang="0">
                  <a:pos x="36" y="315"/>
                </a:cxn>
                <a:cxn ang="0">
                  <a:pos x="28" y="313"/>
                </a:cxn>
                <a:cxn ang="0">
                  <a:pos x="23" y="311"/>
                </a:cxn>
                <a:cxn ang="0">
                  <a:pos x="15" y="309"/>
                </a:cxn>
                <a:cxn ang="0">
                  <a:pos x="11" y="303"/>
                </a:cxn>
                <a:cxn ang="0">
                  <a:pos x="5" y="298"/>
                </a:cxn>
                <a:cxn ang="0">
                  <a:pos x="3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3" y="23"/>
                </a:cxn>
                <a:cxn ang="0">
                  <a:pos x="5" y="17"/>
                </a:cxn>
                <a:cxn ang="0">
                  <a:pos x="11" y="11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8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4" y="0"/>
                  </a:lnTo>
                  <a:lnTo>
                    <a:pt x="512" y="2"/>
                  </a:lnTo>
                  <a:lnTo>
                    <a:pt x="520" y="4"/>
                  </a:lnTo>
                  <a:lnTo>
                    <a:pt x="525" y="6"/>
                  </a:lnTo>
                  <a:lnTo>
                    <a:pt x="531" y="11"/>
                  </a:lnTo>
                  <a:lnTo>
                    <a:pt x="535" y="17"/>
                  </a:lnTo>
                  <a:lnTo>
                    <a:pt x="539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9" y="292"/>
                  </a:lnTo>
                  <a:lnTo>
                    <a:pt x="535" y="298"/>
                  </a:lnTo>
                  <a:lnTo>
                    <a:pt x="531" y="303"/>
                  </a:lnTo>
                  <a:lnTo>
                    <a:pt x="525" y="309"/>
                  </a:lnTo>
                  <a:lnTo>
                    <a:pt x="520" y="311"/>
                  </a:lnTo>
                  <a:lnTo>
                    <a:pt x="512" y="313"/>
                  </a:lnTo>
                  <a:lnTo>
                    <a:pt x="504" y="315"/>
                  </a:lnTo>
                  <a:lnTo>
                    <a:pt x="36" y="315"/>
                  </a:lnTo>
                  <a:lnTo>
                    <a:pt x="28" y="313"/>
                  </a:lnTo>
                  <a:lnTo>
                    <a:pt x="23" y="311"/>
                  </a:lnTo>
                  <a:lnTo>
                    <a:pt x="15" y="309"/>
                  </a:lnTo>
                  <a:lnTo>
                    <a:pt x="11" y="303"/>
                  </a:lnTo>
                  <a:lnTo>
                    <a:pt x="5" y="298"/>
                  </a:lnTo>
                  <a:lnTo>
                    <a:pt x="3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31" name="Freeform 23"/>
            <p:cNvSpPr>
              <a:spLocks/>
            </p:cNvSpPr>
            <p:nvPr/>
          </p:nvSpPr>
          <p:spPr bwMode="auto">
            <a:xfrm>
              <a:off x="2714" y="2900"/>
              <a:ext cx="286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18" y="192"/>
                </a:cxn>
                <a:cxn ang="0">
                  <a:pos x="511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4" y="246"/>
                </a:cxn>
                <a:cxn ang="0">
                  <a:pos x="449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3" y="307"/>
                </a:cxn>
                <a:cxn ang="0">
                  <a:pos x="209" y="305"/>
                </a:cxn>
                <a:cxn ang="0">
                  <a:pos x="161" y="296"/>
                </a:cxn>
                <a:cxn ang="0">
                  <a:pos x="115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5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2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2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5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5" y="27"/>
                </a:cxn>
                <a:cxn ang="0">
                  <a:pos x="161" y="11"/>
                </a:cxn>
                <a:cxn ang="0">
                  <a:pos x="209" y="4"/>
                </a:cxn>
                <a:cxn ang="0">
                  <a:pos x="263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49" y="46"/>
                </a:cxn>
                <a:cxn ang="0">
                  <a:pos x="474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1" y="102"/>
                </a:cxn>
                <a:cxn ang="0">
                  <a:pos x="518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2" y="184"/>
                  </a:lnTo>
                  <a:lnTo>
                    <a:pt x="518" y="192"/>
                  </a:lnTo>
                  <a:lnTo>
                    <a:pt x="517" y="200"/>
                  </a:lnTo>
                  <a:lnTo>
                    <a:pt x="511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5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4" y="246"/>
                  </a:lnTo>
                  <a:lnTo>
                    <a:pt x="467" y="251"/>
                  </a:lnTo>
                  <a:lnTo>
                    <a:pt x="449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0" y="307"/>
                  </a:lnTo>
                  <a:lnTo>
                    <a:pt x="263" y="307"/>
                  </a:lnTo>
                  <a:lnTo>
                    <a:pt x="236" y="307"/>
                  </a:lnTo>
                  <a:lnTo>
                    <a:pt x="209" y="305"/>
                  </a:lnTo>
                  <a:lnTo>
                    <a:pt x="184" y="301"/>
                  </a:lnTo>
                  <a:lnTo>
                    <a:pt x="161" y="296"/>
                  </a:lnTo>
                  <a:lnTo>
                    <a:pt x="138" y="290"/>
                  </a:lnTo>
                  <a:lnTo>
                    <a:pt x="115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4" y="240"/>
                  </a:lnTo>
                  <a:lnTo>
                    <a:pt x="39" y="234"/>
                  </a:lnTo>
                  <a:lnTo>
                    <a:pt x="31" y="226"/>
                  </a:lnTo>
                  <a:lnTo>
                    <a:pt x="25" y="221"/>
                  </a:lnTo>
                  <a:lnTo>
                    <a:pt x="21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4" y="184"/>
                  </a:lnTo>
                  <a:lnTo>
                    <a:pt x="2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38"/>
                  </a:lnTo>
                  <a:lnTo>
                    <a:pt x="2" y="131"/>
                  </a:lnTo>
                  <a:lnTo>
                    <a:pt x="4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1" y="94"/>
                  </a:lnTo>
                  <a:lnTo>
                    <a:pt x="25" y="86"/>
                  </a:lnTo>
                  <a:lnTo>
                    <a:pt x="31" y="81"/>
                  </a:lnTo>
                  <a:lnTo>
                    <a:pt x="39" y="75"/>
                  </a:lnTo>
                  <a:lnTo>
                    <a:pt x="44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5" y="27"/>
                  </a:lnTo>
                  <a:lnTo>
                    <a:pt x="138" y="19"/>
                  </a:lnTo>
                  <a:lnTo>
                    <a:pt x="161" y="11"/>
                  </a:lnTo>
                  <a:lnTo>
                    <a:pt x="184" y="8"/>
                  </a:lnTo>
                  <a:lnTo>
                    <a:pt x="209" y="4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290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49" y="46"/>
                  </a:lnTo>
                  <a:lnTo>
                    <a:pt x="467" y="56"/>
                  </a:lnTo>
                  <a:lnTo>
                    <a:pt x="474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5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1" y="102"/>
                  </a:lnTo>
                  <a:lnTo>
                    <a:pt x="517" y="107"/>
                  </a:lnTo>
                  <a:lnTo>
                    <a:pt x="518" y="115"/>
                  </a:lnTo>
                  <a:lnTo>
                    <a:pt x="522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32" name="Freeform 24"/>
            <p:cNvSpPr>
              <a:spLocks/>
            </p:cNvSpPr>
            <p:nvPr/>
          </p:nvSpPr>
          <p:spPr bwMode="auto">
            <a:xfrm>
              <a:off x="2815" y="2964"/>
              <a:ext cx="92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1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5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7" y="167"/>
                </a:cxn>
                <a:cxn ang="0">
                  <a:pos x="33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3" y="19"/>
                </a:cxn>
                <a:cxn ang="0">
                  <a:pos x="47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5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1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6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1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5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70" y="177"/>
                  </a:lnTo>
                  <a:lnTo>
                    <a:pt x="62" y="175"/>
                  </a:lnTo>
                  <a:lnTo>
                    <a:pt x="54" y="171"/>
                  </a:lnTo>
                  <a:lnTo>
                    <a:pt x="47" y="167"/>
                  </a:lnTo>
                  <a:lnTo>
                    <a:pt x="39" y="163"/>
                  </a:lnTo>
                  <a:lnTo>
                    <a:pt x="33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3" y="19"/>
                  </a:lnTo>
                  <a:lnTo>
                    <a:pt x="39" y="16"/>
                  </a:lnTo>
                  <a:lnTo>
                    <a:pt x="47" y="10"/>
                  </a:lnTo>
                  <a:lnTo>
                    <a:pt x="54" y="6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1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6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096000" y="1868488"/>
            <a:ext cx="312738" cy="184150"/>
            <a:chOff x="3234" y="2900"/>
            <a:chExt cx="292" cy="172"/>
          </a:xfrm>
        </p:grpSpPr>
        <p:sp>
          <p:nvSpPr>
            <p:cNvPr id="171034" name="Freeform 26"/>
            <p:cNvSpPr>
              <a:spLocks/>
            </p:cNvSpPr>
            <p:nvPr/>
          </p:nvSpPr>
          <p:spPr bwMode="auto">
            <a:xfrm>
              <a:off x="3234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5" y="0"/>
                </a:cxn>
                <a:cxn ang="0">
                  <a:pos x="512" y="2"/>
                </a:cxn>
                <a:cxn ang="0">
                  <a:pos x="518" y="4"/>
                </a:cxn>
                <a:cxn ang="0">
                  <a:pos x="526" y="6"/>
                </a:cxn>
                <a:cxn ang="0">
                  <a:pos x="530" y="11"/>
                </a:cxn>
                <a:cxn ang="0">
                  <a:pos x="536" y="17"/>
                </a:cxn>
                <a:cxn ang="0">
                  <a:pos x="537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7" y="292"/>
                </a:cxn>
                <a:cxn ang="0">
                  <a:pos x="536" y="298"/>
                </a:cxn>
                <a:cxn ang="0">
                  <a:pos x="530" y="303"/>
                </a:cxn>
                <a:cxn ang="0">
                  <a:pos x="526" y="309"/>
                </a:cxn>
                <a:cxn ang="0">
                  <a:pos x="518" y="311"/>
                </a:cxn>
                <a:cxn ang="0">
                  <a:pos x="512" y="313"/>
                </a:cxn>
                <a:cxn ang="0">
                  <a:pos x="505" y="315"/>
                </a:cxn>
                <a:cxn ang="0">
                  <a:pos x="36" y="315"/>
                </a:cxn>
                <a:cxn ang="0">
                  <a:pos x="29" y="313"/>
                </a:cxn>
                <a:cxn ang="0">
                  <a:pos x="21" y="311"/>
                </a:cxn>
                <a:cxn ang="0">
                  <a:pos x="15" y="309"/>
                </a:cxn>
                <a:cxn ang="0">
                  <a:pos x="10" y="303"/>
                </a:cxn>
                <a:cxn ang="0">
                  <a:pos x="6" y="298"/>
                </a:cxn>
                <a:cxn ang="0">
                  <a:pos x="2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2" y="23"/>
                </a:cxn>
                <a:cxn ang="0">
                  <a:pos x="6" y="17"/>
                </a:cxn>
                <a:cxn ang="0">
                  <a:pos x="10" y="11"/>
                </a:cxn>
                <a:cxn ang="0">
                  <a:pos x="15" y="6"/>
                </a:cxn>
                <a:cxn ang="0">
                  <a:pos x="21" y="4"/>
                </a:cxn>
                <a:cxn ang="0">
                  <a:pos x="29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5" y="0"/>
                  </a:lnTo>
                  <a:lnTo>
                    <a:pt x="512" y="2"/>
                  </a:lnTo>
                  <a:lnTo>
                    <a:pt x="518" y="4"/>
                  </a:lnTo>
                  <a:lnTo>
                    <a:pt x="526" y="6"/>
                  </a:lnTo>
                  <a:lnTo>
                    <a:pt x="530" y="11"/>
                  </a:lnTo>
                  <a:lnTo>
                    <a:pt x="536" y="17"/>
                  </a:lnTo>
                  <a:lnTo>
                    <a:pt x="537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7" y="292"/>
                  </a:lnTo>
                  <a:lnTo>
                    <a:pt x="536" y="298"/>
                  </a:lnTo>
                  <a:lnTo>
                    <a:pt x="530" y="303"/>
                  </a:lnTo>
                  <a:lnTo>
                    <a:pt x="526" y="309"/>
                  </a:lnTo>
                  <a:lnTo>
                    <a:pt x="518" y="311"/>
                  </a:lnTo>
                  <a:lnTo>
                    <a:pt x="512" y="313"/>
                  </a:lnTo>
                  <a:lnTo>
                    <a:pt x="505" y="315"/>
                  </a:lnTo>
                  <a:lnTo>
                    <a:pt x="36" y="315"/>
                  </a:lnTo>
                  <a:lnTo>
                    <a:pt x="29" y="313"/>
                  </a:lnTo>
                  <a:lnTo>
                    <a:pt x="21" y="311"/>
                  </a:lnTo>
                  <a:lnTo>
                    <a:pt x="15" y="309"/>
                  </a:lnTo>
                  <a:lnTo>
                    <a:pt x="10" y="303"/>
                  </a:lnTo>
                  <a:lnTo>
                    <a:pt x="6" y="298"/>
                  </a:lnTo>
                  <a:lnTo>
                    <a:pt x="2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35" name="Freeform 27"/>
            <p:cNvSpPr>
              <a:spLocks/>
            </p:cNvSpPr>
            <p:nvPr/>
          </p:nvSpPr>
          <p:spPr bwMode="auto">
            <a:xfrm>
              <a:off x="3242" y="2900"/>
              <a:ext cx="284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21" y="192"/>
                </a:cxn>
                <a:cxn ang="0">
                  <a:pos x="513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6" y="246"/>
                </a:cxn>
                <a:cxn ang="0">
                  <a:pos x="451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5" y="307"/>
                </a:cxn>
                <a:cxn ang="0">
                  <a:pos x="212" y="305"/>
                </a:cxn>
                <a:cxn ang="0">
                  <a:pos x="162" y="296"/>
                </a:cxn>
                <a:cxn ang="0">
                  <a:pos x="118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7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4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4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7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8" y="27"/>
                </a:cxn>
                <a:cxn ang="0">
                  <a:pos x="162" y="11"/>
                </a:cxn>
                <a:cxn ang="0">
                  <a:pos x="212" y="4"/>
                </a:cxn>
                <a:cxn ang="0">
                  <a:pos x="265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51" y="46"/>
                </a:cxn>
                <a:cxn ang="0">
                  <a:pos x="476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3" y="102"/>
                </a:cxn>
                <a:cxn ang="0">
                  <a:pos x="521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3" y="184"/>
                  </a:lnTo>
                  <a:lnTo>
                    <a:pt x="521" y="192"/>
                  </a:lnTo>
                  <a:lnTo>
                    <a:pt x="517" y="200"/>
                  </a:lnTo>
                  <a:lnTo>
                    <a:pt x="513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6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6" y="246"/>
                  </a:lnTo>
                  <a:lnTo>
                    <a:pt x="469" y="251"/>
                  </a:lnTo>
                  <a:lnTo>
                    <a:pt x="451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2" y="307"/>
                  </a:lnTo>
                  <a:lnTo>
                    <a:pt x="265" y="307"/>
                  </a:lnTo>
                  <a:lnTo>
                    <a:pt x="238" y="307"/>
                  </a:lnTo>
                  <a:lnTo>
                    <a:pt x="212" y="305"/>
                  </a:lnTo>
                  <a:lnTo>
                    <a:pt x="187" y="301"/>
                  </a:lnTo>
                  <a:lnTo>
                    <a:pt x="162" y="296"/>
                  </a:lnTo>
                  <a:lnTo>
                    <a:pt x="139" y="290"/>
                  </a:lnTo>
                  <a:lnTo>
                    <a:pt x="118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5" y="240"/>
                  </a:lnTo>
                  <a:lnTo>
                    <a:pt x="39" y="234"/>
                  </a:lnTo>
                  <a:lnTo>
                    <a:pt x="33" y="226"/>
                  </a:lnTo>
                  <a:lnTo>
                    <a:pt x="27" y="221"/>
                  </a:lnTo>
                  <a:lnTo>
                    <a:pt x="22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6" y="184"/>
                  </a:lnTo>
                  <a:lnTo>
                    <a:pt x="4" y="177"/>
                  </a:lnTo>
                  <a:lnTo>
                    <a:pt x="2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2" y="138"/>
                  </a:lnTo>
                  <a:lnTo>
                    <a:pt x="4" y="131"/>
                  </a:lnTo>
                  <a:lnTo>
                    <a:pt x="6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2" y="94"/>
                  </a:lnTo>
                  <a:lnTo>
                    <a:pt x="27" y="86"/>
                  </a:lnTo>
                  <a:lnTo>
                    <a:pt x="33" y="81"/>
                  </a:lnTo>
                  <a:lnTo>
                    <a:pt x="39" y="75"/>
                  </a:lnTo>
                  <a:lnTo>
                    <a:pt x="45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8" y="27"/>
                  </a:lnTo>
                  <a:lnTo>
                    <a:pt x="139" y="19"/>
                  </a:lnTo>
                  <a:lnTo>
                    <a:pt x="162" y="11"/>
                  </a:lnTo>
                  <a:lnTo>
                    <a:pt x="187" y="8"/>
                  </a:lnTo>
                  <a:lnTo>
                    <a:pt x="212" y="4"/>
                  </a:lnTo>
                  <a:lnTo>
                    <a:pt x="238" y="2"/>
                  </a:lnTo>
                  <a:lnTo>
                    <a:pt x="265" y="0"/>
                  </a:lnTo>
                  <a:lnTo>
                    <a:pt x="292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51" y="46"/>
                  </a:lnTo>
                  <a:lnTo>
                    <a:pt x="469" y="56"/>
                  </a:lnTo>
                  <a:lnTo>
                    <a:pt x="476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6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3" y="102"/>
                  </a:lnTo>
                  <a:lnTo>
                    <a:pt x="517" y="107"/>
                  </a:lnTo>
                  <a:lnTo>
                    <a:pt x="521" y="115"/>
                  </a:lnTo>
                  <a:lnTo>
                    <a:pt x="523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36" name="Freeform 28"/>
            <p:cNvSpPr>
              <a:spLocks/>
            </p:cNvSpPr>
            <p:nvPr/>
          </p:nvSpPr>
          <p:spPr bwMode="auto">
            <a:xfrm>
              <a:off x="3306" y="2964"/>
              <a:ext cx="94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0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4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6" y="167"/>
                </a:cxn>
                <a:cxn ang="0">
                  <a:pos x="31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6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0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5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0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4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2" y="175"/>
                  </a:lnTo>
                  <a:lnTo>
                    <a:pt x="52" y="171"/>
                  </a:lnTo>
                  <a:lnTo>
                    <a:pt x="46" y="167"/>
                  </a:lnTo>
                  <a:lnTo>
                    <a:pt x="39" y="163"/>
                  </a:lnTo>
                  <a:lnTo>
                    <a:pt x="31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1" y="19"/>
                  </a:lnTo>
                  <a:lnTo>
                    <a:pt x="39" y="16"/>
                  </a:lnTo>
                  <a:lnTo>
                    <a:pt x="46" y="10"/>
                  </a:lnTo>
                  <a:lnTo>
                    <a:pt x="52" y="6"/>
                  </a:lnTo>
                  <a:lnTo>
                    <a:pt x="62" y="4"/>
                  </a:lnTo>
                  <a:lnTo>
                    <a:pt x="69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0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5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1037" name="Freeform 29"/>
          <p:cNvSpPr>
            <a:spLocks/>
          </p:cNvSpPr>
          <p:nvPr/>
        </p:nvSpPr>
        <p:spPr bwMode="auto">
          <a:xfrm>
            <a:off x="7370763" y="1433513"/>
            <a:ext cx="1193800" cy="1281112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38" name="Freeform 30"/>
          <p:cNvSpPr>
            <a:spLocks/>
          </p:cNvSpPr>
          <p:nvPr/>
        </p:nvSpPr>
        <p:spPr bwMode="auto">
          <a:xfrm>
            <a:off x="7466013" y="2351088"/>
            <a:ext cx="1009650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39" name="Freeform 31"/>
          <p:cNvSpPr>
            <a:spLocks/>
          </p:cNvSpPr>
          <p:nvPr/>
        </p:nvSpPr>
        <p:spPr bwMode="auto">
          <a:xfrm>
            <a:off x="7740650" y="2384425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0" name="Freeform 32"/>
          <p:cNvSpPr>
            <a:spLocks/>
          </p:cNvSpPr>
          <p:nvPr/>
        </p:nvSpPr>
        <p:spPr bwMode="auto">
          <a:xfrm>
            <a:off x="7496175" y="1990725"/>
            <a:ext cx="930275" cy="293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1" name="Freeform 33"/>
          <p:cNvSpPr>
            <a:spLocks/>
          </p:cNvSpPr>
          <p:nvPr/>
        </p:nvSpPr>
        <p:spPr bwMode="auto">
          <a:xfrm>
            <a:off x="7491413" y="1528763"/>
            <a:ext cx="930275" cy="2016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2" name="Freeform 34"/>
          <p:cNvSpPr>
            <a:spLocks/>
          </p:cNvSpPr>
          <p:nvPr/>
        </p:nvSpPr>
        <p:spPr bwMode="auto">
          <a:xfrm>
            <a:off x="8305800" y="1790700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3" name="Freeform 35"/>
          <p:cNvSpPr>
            <a:spLocks noEditPoints="1"/>
          </p:cNvSpPr>
          <p:nvPr/>
        </p:nvSpPr>
        <p:spPr bwMode="auto">
          <a:xfrm>
            <a:off x="7769225" y="1900238"/>
            <a:ext cx="52388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4" name="Freeform 36"/>
          <p:cNvSpPr>
            <a:spLocks/>
          </p:cNvSpPr>
          <p:nvPr/>
        </p:nvSpPr>
        <p:spPr bwMode="auto">
          <a:xfrm>
            <a:off x="7837488" y="1919288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5" name="Freeform 37"/>
          <p:cNvSpPr>
            <a:spLocks noEditPoints="1"/>
          </p:cNvSpPr>
          <p:nvPr/>
        </p:nvSpPr>
        <p:spPr bwMode="auto">
          <a:xfrm>
            <a:off x="7893050" y="1893888"/>
            <a:ext cx="52388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6" name="Freeform 38"/>
          <p:cNvSpPr>
            <a:spLocks/>
          </p:cNvSpPr>
          <p:nvPr/>
        </p:nvSpPr>
        <p:spPr bwMode="auto">
          <a:xfrm>
            <a:off x="7956550" y="1919288"/>
            <a:ext cx="46038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7" name="Freeform 39"/>
          <p:cNvSpPr>
            <a:spLocks/>
          </p:cNvSpPr>
          <p:nvPr/>
        </p:nvSpPr>
        <p:spPr bwMode="auto">
          <a:xfrm>
            <a:off x="8016875" y="1901825"/>
            <a:ext cx="46038" cy="74613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8" name="Freeform 40"/>
          <p:cNvSpPr>
            <a:spLocks noEditPoints="1"/>
          </p:cNvSpPr>
          <p:nvPr/>
        </p:nvSpPr>
        <p:spPr bwMode="auto">
          <a:xfrm>
            <a:off x="8074025" y="1919288"/>
            <a:ext cx="53975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49" name="Freeform 41"/>
          <p:cNvSpPr>
            <a:spLocks/>
          </p:cNvSpPr>
          <p:nvPr/>
        </p:nvSpPr>
        <p:spPr bwMode="auto">
          <a:xfrm>
            <a:off x="8148638" y="1919288"/>
            <a:ext cx="41275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50" name="Freeform 42"/>
          <p:cNvSpPr>
            <a:spLocks/>
          </p:cNvSpPr>
          <p:nvPr/>
        </p:nvSpPr>
        <p:spPr bwMode="auto">
          <a:xfrm>
            <a:off x="7466013" y="2532063"/>
            <a:ext cx="1009650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51" name="Freeform 43"/>
          <p:cNvSpPr>
            <a:spLocks/>
          </p:cNvSpPr>
          <p:nvPr/>
        </p:nvSpPr>
        <p:spPr bwMode="auto">
          <a:xfrm>
            <a:off x="7740650" y="2565400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52" name="Freeform 44"/>
          <p:cNvSpPr>
            <a:spLocks/>
          </p:cNvSpPr>
          <p:nvPr/>
        </p:nvSpPr>
        <p:spPr bwMode="auto">
          <a:xfrm>
            <a:off x="7367588" y="1865313"/>
            <a:ext cx="1193800" cy="858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7567613" y="2349500"/>
            <a:ext cx="312737" cy="184150"/>
            <a:chOff x="2711" y="2900"/>
            <a:chExt cx="292" cy="172"/>
          </a:xfrm>
        </p:grpSpPr>
        <p:sp>
          <p:nvSpPr>
            <p:cNvPr id="171054" name="Freeform 46"/>
            <p:cNvSpPr>
              <a:spLocks/>
            </p:cNvSpPr>
            <p:nvPr/>
          </p:nvSpPr>
          <p:spPr bwMode="auto">
            <a:xfrm>
              <a:off x="2711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4" y="0"/>
                </a:cxn>
                <a:cxn ang="0">
                  <a:pos x="512" y="2"/>
                </a:cxn>
                <a:cxn ang="0">
                  <a:pos x="520" y="4"/>
                </a:cxn>
                <a:cxn ang="0">
                  <a:pos x="525" y="6"/>
                </a:cxn>
                <a:cxn ang="0">
                  <a:pos x="531" y="11"/>
                </a:cxn>
                <a:cxn ang="0">
                  <a:pos x="535" y="17"/>
                </a:cxn>
                <a:cxn ang="0">
                  <a:pos x="539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9" y="292"/>
                </a:cxn>
                <a:cxn ang="0">
                  <a:pos x="535" y="298"/>
                </a:cxn>
                <a:cxn ang="0">
                  <a:pos x="531" y="303"/>
                </a:cxn>
                <a:cxn ang="0">
                  <a:pos x="525" y="309"/>
                </a:cxn>
                <a:cxn ang="0">
                  <a:pos x="520" y="311"/>
                </a:cxn>
                <a:cxn ang="0">
                  <a:pos x="512" y="313"/>
                </a:cxn>
                <a:cxn ang="0">
                  <a:pos x="504" y="315"/>
                </a:cxn>
                <a:cxn ang="0">
                  <a:pos x="36" y="315"/>
                </a:cxn>
                <a:cxn ang="0">
                  <a:pos x="28" y="313"/>
                </a:cxn>
                <a:cxn ang="0">
                  <a:pos x="23" y="311"/>
                </a:cxn>
                <a:cxn ang="0">
                  <a:pos x="15" y="309"/>
                </a:cxn>
                <a:cxn ang="0">
                  <a:pos x="11" y="303"/>
                </a:cxn>
                <a:cxn ang="0">
                  <a:pos x="5" y="298"/>
                </a:cxn>
                <a:cxn ang="0">
                  <a:pos x="3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3" y="23"/>
                </a:cxn>
                <a:cxn ang="0">
                  <a:pos x="5" y="17"/>
                </a:cxn>
                <a:cxn ang="0">
                  <a:pos x="11" y="11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8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4" y="0"/>
                  </a:lnTo>
                  <a:lnTo>
                    <a:pt x="512" y="2"/>
                  </a:lnTo>
                  <a:lnTo>
                    <a:pt x="520" y="4"/>
                  </a:lnTo>
                  <a:lnTo>
                    <a:pt x="525" y="6"/>
                  </a:lnTo>
                  <a:lnTo>
                    <a:pt x="531" y="11"/>
                  </a:lnTo>
                  <a:lnTo>
                    <a:pt x="535" y="17"/>
                  </a:lnTo>
                  <a:lnTo>
                    <a:pt x="539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9" y="292"/>
                  </a:lnTo>
                  <a:lnTo>
                    <a:pt x="535" y="298"/>
                  </a:lnTo>
                  <a:lnTo>
                    <a:pt x="531" y="303"/>
                  </a:lnTo>
                  <a:lnTo>
                    <a:pt x="525" y="309"/>
                  </a:lnTo>
                  <a:lnTo>
                    <a:pt x="520" y="311"/>
                  </a:lnTo>
                  <a:lnTo>
                    <a:pt x="512" y="313"/>
                  </a:lnTo>
                  <a:lnTo>
                    <a:pt x="504" y="315"/>
                  </a:lnTo>
                  <a:lnTo>
                    <a:pt x="36" y="315"/>
                  </a:lnTo>
                  <a:lnTo>
                    <a:pt x="28" y="313"/>
                  </a:lnTo>
                  <a:lnTo>
                    <a:pt x="23" y="311"/>
                  </a:lnTo>
                  <a:lnTo>
                    <a:pt x="15" y="309"/>
                  </a:lnTo>
                  <a:lnTo>
                    <a:pt x="11" y="303"/>
                  </a:lnTo>
                  <a:lnTo>
                    <a:pt x="5" y="298"/>
                  </a:lnTo>
                  <a:lnTo>
                    <a:pt x="3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55" name="Freeform 47"/>
            <p:cNvSpPr>
              <a:spLocks/>
            </p:cNvSpPr>
            <p:nvPr/>
          </p:nvSpPr>
          <p:spPr bwMode="auto">
            <a:xfrm>
              <a:off x="2714" y="2900"/>
              <a:ext cx="286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18" y="192"/>
                </a:cxn>
                <a:cxn ang="0">
                  <a:pos x="511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4" y="246"/>
                </a:cxn>
                <a:cxn ang="0">
                  <a:pos x="449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3" y="307"/>
                </a:cxn>
                <a:cxn ang="0">
                  <a:pos x="209" y="305"/>
                </a:cxn>
                <a:cxn ang="0">
                  <a:pos x="161" y="296"/>
                </a:cxn>
                <a:cxn ang="0">
                  <a:pos x="115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5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2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2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5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5" y="27"/>
                </a:cxn>
                <a:cxn ang="0">
                  <a:pos x="161" y="11"/>
                </a:cxn>
                <a:cxn ang="0">
                  <a:pos x="209" y="4"/>
                </a:cxn>
                <a:cxn ang="0">
                  <a:pos x="263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49" y="46"/>
                </a:cxn>
                <a:cxn ang="0">
                  <a:pos x="474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1" y="102"/>
                </a:cxn>
                <a:cxn ang="0">
                  <a:pos x="518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2" y="184"/>
                  </a:lnTo>
                  <a:lnTo>
                    <a:pt x="518" y="192"/>
                  </a:lnTo>
                  <a:lnTo>
                    <a:pt x="517" y="200"/>
                  </a:lnTo>
                  <a:lnTo>
                    <a:pt x="511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5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4" y="246"/>
                  </a:lnTo>
                  <a:lnTo>
                    <a:pt x="467" y="251"/>
                  </a:lnTo>
                  <a:lnTo>
                    <a:pt x="449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0" y="307"/>
                  </a:lnTo>
                  <a:lnTo>
                    <a:pt x="263" y="307"/>
                  </a:lnTo>
                  <a:lnTo>
                    <a:pt x="236" y="307"/>
                  </a:lnTo>
                  <a:lnTo>
                    <a:pt x="209" y="305"/>
                  </a:lnTo>
                  <a:lnTo>
                    <a:pt x="184" y="301"/>
                  </a:lnTo>
                  <a:lnTo>
                    <a:pt x="161" y="296"/>
                  </a:lnTo>
                  <a:lnTo>
                    <a:pt x="138" y="290"/>
                  </a:lnTo>
                  <a:lnTo>
                    <a:pt x="115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4" y="240"/>
                  </a:lnTo>
                  <a:lnTo>
                    <a:pt x="39" y="234"/>
                  </a:lnTo>
                  <a:lnTo>
                    <a:pt x="31" y="226"/>
                  </a:lnTo>
                  <a:lnTo>
                    <a:pt x="25" y="221"/>
                  </a:lnTo>
                  <a:lnTo>
                    <a:pt x="21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4" y="184"/>
                  </a:lnTo>
                  <a:lnTo>
                    <a:pt x="2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38"/>
                  </a:lnTo>
                  <a:lnTo>
                    <a:pt x="2" y="131"/>
                  </a:lnTo>
                  <a:lnTo>
                    <a:pt x="4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1" y="94"/>
                  </a:lnTo>
                  <a:lnTo>
                    <a:pt x="25" y="86"/>
                  </a:lnTo>
                  <a:lnTo>
                    <a:pt x="31" y="81"/>
                  </a:lnTo>
                  <a:lnTo>
                    <a:pt x="39" y="75"/>
                  </a:lnTo>
                  <a:lnTo>
                    <a:pt x="44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5" y="27"/>
                  </a:lnTo>
                  <a:lnTo>
                    <a:pt x="138" y="19"/>
                  </a:lnTo>
                  <a:lnTo>
                    <a:pt x="161" y="11"/>
                  </a:lnTo>
                  <a:lnTo>
                    <a:pt x="184" y="8"/>
                  </a:lnTo>
                  <a:lnTo>
                    <a:pt x="209" y="4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290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49" y="46"/>
                  </a:lnTo>
                  <a:lnTo>
                    <a:pt x="467" y="56"/>
                  </a:lnTo>
                  <a:lnTo>
                    <a:pt x="474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5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1" y="102"/>
                  </a:lnTo>
                  <a:lnTo>
                    <a:pt x="517" y="107"/>
                  </a:lnTo>
                  <a:lnTo>
                    <a:pt x="518" y="115"/>
                  </a:lnTo>
                  <a:lnTo>
                    <a:pt x="522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56" name="Freeform 48"/>
            <p:cNvSpPr>
              <a:spLocks/>
            </p:cNvSpPr>
            <p:nvPr/>
          </p:nvSpPr>
          <p:spPr bwMode="auto">
            <a:xfrm>
              <a:off x="2815" y="2964"/>
              <a:ext cx="92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1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5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7" y="167"/>
                </a:cxn>
                <a:cxn ang="0">
                  <a:pos x="33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3" y="19"/>
                </a:cxn>
                <a:cxn ang="0">
                  <a:pos x="47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5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1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6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1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5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70" y="177"/>
                  </a:lnTo>
                  <a:lnTo>
                    <a:pt x="62" y="175"/>
                  </a:lnTo>
                  <a:lnTo>
                    <a:pt x="54" y="171"/>
                  </a:lnTo>
                  <a:lnTo>
                    <a:pt x="47" y="167"/>
                  </a:lnTo>
                  <a:lnTo>
                    <a:pt x="39" y="163"/>
                  </a:lnTo>
                  <a:lnTo>
                    <a:pt x="33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3" y="19"/>
                  </a:lnTo>
                  <a:lnTo>
                    <a:pt x="39" y="16"/>
                  </a:lnTo>
                  <a:lnTo>
                    <a:pt x="47" y="10"/>
                  </a:lnTo>
                  <a:lnTo>
                    <a:pt x="54" y="6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1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6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8101013" y="2349500"/>
            <a:ext cx="312737" cy="184150"/>
            <a:chOff x="3234" y="2900"/>
            <a:chExt cx="292" cy="172"/>
          </a:xfrm>
        </p:grpSpPr>
        <p:sp>
          <p:nvSpPr>
            <p:cNvPr id="171058" name="Freeform 50"/>
            <p:cNvSpPr>
              <a:spLocks/>
            </p:cNvSpPr>
            <p:nvPr/>
          </p:nvSpPr>
          <p:spPr bwMode="auto">
            <a:xfrm>
              <a:off x="3234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5" y="0"/>
                </a:cxn>
                <a:cxn ang="0">
                  <a:pos x="512" y="2"/>
                </a:cxn>
                <a:cxn ang="0">
                  <a:pos x="518" y="4"/>
                </a:cxn>
                <a:cxn ang="0">
                  <a:pos x="526" y="6"/>
                </a:cxn>
                <a:cxn ang="0">
                  <a:pos x="530" y="11"/>
                </a:cxn>
                <a:cxn ang="0">
                  <a:pos x="536" y="17"/>
                </a:cxn>
                <a:cxn ang="0">
                  <a:pos x="537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7" y="292"/>
                </a:cxn>
                <a:cxn ang="0">
                  <a:pos x="536" y="298"/>
                </a:cxn>
                <a:cxn ang="0">
                  <a:pos x="530" y="303"/>
                </a:cxn>
                <a:cxn ang="0">
                  <a:pos x="526" y="309"/>
                </a:cxn>
                <a:cxn ang="0">
                  <a:pos x="518" y="311"/>
                </a:cxn>
                <a:cxn ang="0">
                  <a:pos x="512" y="313"/>
                </a:cxn>
                <a:cxn ang="0">
                  <a:pos x="505" y="315"/>
                </a:cxn>
                <a:cxn ang="0">
                  <a:pos x="36" y="315"/>
                </a:cxn>
                <a:cxn ang="0">
                  <a:pos x="29" y="313"/>
                </a:cxn>
                <a:cxn ang="0">
                  <a:pos x="21" y="311"/>
                </a:cxn>
                <a:cxn ang="0">
                  <a:pos x="15" y="309"/>
                </a:cxn>
                <a:cxn ang="0">
                  <a:pos x="10" y="303"/>
                </a:cxn>
                <a:cxn ang="0">
                  <a:pos x="6" y="298"/>
                </a:cxn>
                <a:cxn ang="0">
                  <a:pos x="2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2" y="23"/>
                </a:cxn>
                <a:cxn ang="0">
                  <a:pos x="6" y="17"/>
                </a:cxn>
                <a:cxn ang="0">
                  <a:pos x="10" y="11"/>
                </a:cxn>
                <a:cxn ang="0">
                  <a:pos x="15" y="6"/>
                </a:cxn>
                <a:cxn ang="0">
                  <a:pos x="21" y="4"/>
                </a:cxn>
                <a:cxn ang="0">
                  <a:pos x="29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5" y="0"/>
                  </a:lnTo>
                  <a:lnTo>
                    <a:pt x="512" y="2"/>
                  </a:lnTo>
                  <a:lnTo>
                    <a:pt x="518" y="4"/>
                  </a:lnTo>
                  <a:lnTo>
                    <a:pt x="526" y="6"/>
                  </a:lnTo>
                  <a:lnTo>
                    <a:pt x="530" y="11"/>
                  </a:lnTo>
                  <a:lnTo>
                    <a:pt x="536" y="17"/>
                  </a:lnTo>
                  <a:lnTo>
                    <a:pt x="537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7" y="292"/>
                  </a:lnTo>
                  <a:lnTo>
                    <a:pt x="536" y="298"/>
                  </a:lnTo>
                  <a:lnTo>
                    <a:pt x="530" y="303"/>
                  </a:lnTo>
                  <a:lnTo>
                    <a:pt x="526" y="309"/>
                  </a:lnTo>
                  <a:lnTo>
                    <a:pt x="518" y="311"/>
                  </a:lnTo>
                  <a:lnTo>
                    <a:pt x="512" y="313"/>
                  </a:lnTo>
                  <a:lnTo>
                    <a:pt x="505" y="315"/>
                  </a:lnTo>
                  <a:lnTo>
                    <a:pt x="36" y="315"/>
                  </a:lnTo>
                  <a:lnTo>
                    <a:pt x="29" y="313"/>
                  </a:lnTo>
                  <a:lnTo>
                    <a:pt x="21" y="311"/>
                  </a:lnTo>
                  <a:lnTo>
                    <a:pt x="15" y="309"/>
                  </a:lnTo>
                  <a:lnTo>
                    <a:pt x="10" y="303"/>
                  </a:lnTo>
                  <a:lnTo>
                    <a:pt x="6" y="298"/>
                  </a:lnTo>
                  <a:lnTo>
                    <a:pt x="2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59" name="Freeform 51"/>
            <p:cNvSpPr>
              <a:spLocks/>
            </p:cNvSpPr>
            <p:nvPr/>
          </p:nvSpPr>
          <p:spPr bwMode="auto">
            <a:xfrm>
              <a:off x="3242" y="2900"/>
              <a:ext cx="284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21" y="192"/>
                </a:cxn>
                <a:cxn ang="0">
                  <a:pos x="513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6" y="246"/>
                </a:cxn>
                <a:cxn ang="0">
                  <a:pos x="451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5" y="307"/>
                </a:cxn>
                <a:cxn ang="0">
                  <a:pos x="212" y="305"/>
                </a:cxn>
                <a:cxn ang="0">
                  <a:pos x="162" y="296"/>
                </a:cxn>
                <a:cxn ang="0">
                  <a:pos x="118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7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4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4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7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8" y="27"/>
                </a:cxn>
                <a:cxn ang="0">
                  <a:pos x="162" y="11"/>
                </a:cxn>
                <a:cxn ang="0">
                  <a:pos x="212" y="4"/>
                </a:cxn>
                <a:cxn ang="0">
                  <a:pos x="265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51" y="46"/>
                </a:cxn>
                <a:cxn ang="0">
                  <a:pos x="476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3" y="102"/>
                </a:cxn>
                <a:cxn ang="0">
                  <a:pos x="521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3" y="184"/>
                  </a:lnTo>
                  <a:lnTo>
                    <a:pt x="521" y="192"/>
                  </a:lnTo>
                  <a:lnTo>
                    <a:pt x="517" y="200"/>
                  </a:lnTo>
                  <a:lnTo>
                    <a:pt x="513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6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6" y="246"/>
                  </a:lnTo>
                  <a:lnTo>
                    <a:pt x="469" y="251"/>
                  </a:lnTo>
                  <a:lnTo>
                    <a:pt x="451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2" y="307"/>
                  </a:lnTo>
                  <a:lnTo>
                    <a:pt x="265" y="307"/>
                  </a:lnTo>
                  <a:lnTo>
                    <a:pt x="238" y="307"/>
                  </a:lnTo>
                  <a:lnTo>
                    <a:pt x="212" y="305"/>
                  </a:lnTo>
                  <a:lnTo>
                    <a:pt x="187" y="301"/>
                  </a:lnTo>
                  <a:lnTo>
                    <a:pt x="162" y="296"/>
                  </a:lnTo>
                  <a:lnTo>
                    <a:pt x="139" y="290"/>
                  </a:lnTo>
                  <a:lnTo>
                    <a:pt x="118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5" y="240"/>
                  </a:lnTo>
                  <a:lnTo>
                    <a:pt x="39" y="234"/>
                  </a:lnTo>
                  <a:lnTo>
                    <a:pt x="33" y="226"/>
                  </a:lnTo>
                  <a:lnTo>
                    <a:pt x="27" y="221"/>
                  </a:lnTo>
                  <a:lnTo>
                    <a:pt x="22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6" y="184"/>
                  </a:lnTo>
                  <a:lnTo>
                    <a:pt x="4" y="177"/>
                  </a:lnTo>
                  <a:lnTo>
                    <a:pt x="2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2" y="138"/>
                  </a:lnTo>
                  <a:lnTo>
                    <a:pt x="4" y="131"/>
                  </a:lnTo>
                  <a:lnTo>
                    <a:pt x="6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2" y="94"/>
                  </a:lnTo>
                  <a:lnTo>
                    <a:pt x="27" y="86"/>
                  </a:lnTo>
                  <a:lnTo>
                    <a:pt x="33" y="81"/>
                  </a:lnTo>
                  <a:lnTo>
                    <a:pt x="39" y="75"/>
                  </a:lnTo>
                  <a:lnTo>
                    <a:pt x="45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8" y="27"/>
                  </a:lnTo>
                  <a:lnTo>
                    <a:pt x="139" y="19"/>
                  </a:lnTo>
                  <a:lnTo>
                    <a:pt x="162" y="11"/>
                  </a:lnTo>
                  <a:lnTo>
                    <a:pt x="187" y="8"/>
                  </a:lnTo>
                  <a:lnTo>
                    <a:pt x="212" y="4"/>
                  </a:lnTo>
                  <a:lnTo>
                    <a:pt x="238" y="2"/>
                  </a:lnTo>
                  <a:lnTo>
                    <a:pt x="265" y="0"/>
                  </a:lnTo>
                  <a:lnTo>
                    <a:pt x="292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51" y="46"/>
                  </a:lnTo>
                  <a:lnTo>
                    <a:pt x="469" y="56"/>
                  </a:lnTo>
                  <a:lnTo>
                    <a:pt x="476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6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3" y="102"/>
                  </a:lnTo>
                  <a:lnTo>
                    <a:pt x="517" y="107"/>
                  </a:lnTo>
                  <a:lnTo>
                    <a:pt x="521" y="115"/>
                  </a:lnTo>
                  <a:lnTo>
                    <a:pt x="523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60" name="Freeform 52"/>
            <p:cNvSpPr>
              <a:spLocks/>
            </p:cNvSpPr>
            <p:nvPr/>
          </p:nvSpPr>
          <p:spPr bwMode="auto">
            <a:xfrm>
              <a:off x="3306" y="2964"/>
              <a:ext cx="94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0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4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6" y="167"/>
                </a:cxn>
                <a:cxn ang="0">
                  <a:pos x="31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6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0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5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0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4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2" y="175"/>
                  </a:lnTo>
                  <a:lnTo>
                    <a:pt x="52" y="171"/>
                  </a:lnTo>
                  <a:lnTo>
                    <a:pt x="46" y="167"/>
                  </a:lnTo>
                  <a:lnTo>
                    <a:pt x="39" y="163"/>
                  </a:lnTo>
                  <a:lnTo>
                    <a:pt x="31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1" y="19"/>
                  </a:lnTo>
                  <a:lnTo>
                    <a:pt x="39" y="16"/>
                  </a:lnTo>
                  <a:lnTo>
                    <a:pt x="46" y="10"/>
                  </a:lnTo>
                  <a:lnTo>
                    <a:pt x="52" y="6"/>
                  </a:lnTo>
                  <a:lnTo>
                    <a:pt x="62" y="4"/>
                  </a:lnTo>
                  <a:lnTo>
                    <a:pt x="69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0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5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1061" name="Freeform 53"/>
          <p:cNvSpPr>
            <a:spLocks/>
          </p:cNvSpPr>
          <p:nvPr/>
        </p:nvSpPr>
        <p:spPr bwMode="auto">
          <a:xfrm>
            <a:off x="5318125" y="3081338"/>
            <a:ext cx="1195388" cy="1281112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2" name="Freeform 54"/>
          <p:cNvSpPr>
            <a:spLocks/>
          </p:cNvSpPr>
          <p:nvPr/>
        </p:nvSpPr>
        <p:spPr bwMode="auto">
          <a:xfrm>
            <a:off x="5413375" y="3998913"/>
            <a:ext cx="1011238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3" name="Freeform 55"/>
          <p:cNvSpPr>
            <a:spLocks/>
          </p:cNvSpPr>
          <p:nvPr/>
        </p:nvSpPr>
        <p:spPr bwMode="auto">
          <a:xfrm>
            <a:off x="5689600" y="4032250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4" name="Freeform 56"/>
          <p:cNvSpPr>
            <a:spLocks/>
          </p:cNvSpPr>
          <p:nvPr/>
        </p:nvSpPr>
        <p:spPr bwMode="auto">
          <a:xfrm>
            <a:off x="5445125" y="3638550"/>
            <a:ext cx="930275" cy="293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5" name="Freeform 57"/>
          <p:cNvSpPr>
            <a:spLocks/>
          </p:cNvSpPr>
          <p:nvPr/>
        </p:nvSpPr>
        <p:spPr bwMode="auto">
          <a:xfrm>
            <a:off x="5438775" y="3176588"/>
            <a:ext cx="931863" cy="2016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6" name="Freeform 58"/>
          <p:cNvSpPr>
            <a:spLocks/>
          </p:cNvSpPr>
          <p:nvPr/>
        </p:nvSpPr>
        <p:spPr bwMode="auto">
          <a:xfrm>
            <a:off x="6254750" y="3438525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7" name="Freeform 59"/>
          <p:cNvSpPr>
            <a:spLocks noEditPoints="1"/>
          </p:cNvSpPr>
          <p:nvPr/>
        </p:nvSpPr>
        <p:spPr bwMode="auto">
          <a:xfrm>
            <a:off x="5718175" y="3548063"/>
            <a:ext cx="50800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8" name="Freeform 60"/>
          <p:cNvSpPr>
            <a:spLocks/>
          </p:cNvSpPr>
          <p:nvPr/>
        </p:nvSpPr>
        <p:spPr bwMode="auto">
          <a:xfrm>
            <a:off x="5786438" y="3567113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69" name="Freeform 61"/>
          <p:cNvSpPr>
            <a:spLocks noEditPoints="1"/>
          </p:cNvSpPr>
          <p:nvPr/>
        </p:nvSpPr>
        <p:spPr bwMode="auto">
          <a:xfrm>
            <a:off x="5840413" y="3541713"/>
            <a:ext cx="52387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0" name="Freeform 62"/>
          <p:cNvSpPr>
            <a:spLocks/>
          </p:cNvSpPr>
          <p:nvPr/>
        </p:nvSpPr>
        <p:spPr bwMode="auto">
          <a:xfrm>
            <a:off x="5903913" y="3567113"/>
            <a:ext cx="46037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1" name="Freeform 63"/>
          <p:cNvSpPr>
            <a:spLocks/>
          </p:cNvSpPr>
          <p:nvPr/>
        </p:nvSpPr>
        <p:spPr bwMode="auto">
          <a:xfrm>
            <a:off x="5965825" y="3549650"/>
            <a:ext cx="46038" cy="74613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2" name="Freeform 64"/>
          <p:cNvSpPr>
            <a:spLocks noEditPoints="1"/>
          </p:cNvSpPr>
          <p:nvPr/>
        </p:nvSpPr>
        <p:spPr bwMode="auto">
          <a:xfrm>
            <a:off x="6021388" y="3567113"/>
            <a:ext cx="55562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3" name="Freeform 65"/>
          <p:cNvSpPr>
            <a:spLocks/>
          </p:cNvSpPr>
          <p:nvPr/>
        </p:nvSpPr>
        <p:spPr bwMode="auto">
          <a:xfrm>
            <a:off x="6097588" y="3567113"/>
            <a:ext cx="39687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4" name="Freeform 66"/>
          <p:cNvSpPr>
            <a:spLocks/>
          </p:cNvSpPr>
          <p:nvPr/>
        </p:nvSpPr>
        <p:spPr bwMode="auto">
          <a:xfrm>
            <a:off x="5413375" y="4179888"/>
            <a:ext cx="1011238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5" name="Freeform 67"/>
          <p:cNvSpPr>
            <a:spLocks/>
          </p:cNvSpPr>
          <p:nvPr/>
        </p:nvSpPr>
        <p:spPr bwMode="auto">
          <a:xfrm>
            <a:off x="5689600" y="4213225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076" name="Freeform 68"/>
          <p:cNvSpPr>
            <a:spLocks/>
          </p:cNvSpPr>
          <p:nvPr/>
        </p:nvSpPr>
        <p:spPr bwMode="auto">
          <a:xfrm>
            <a:off x="5316538" y="3513138"/>
            <a:ext cx="1193800" cy="858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9"/>
          <p:cNvGrpSpPr>
            <a:grpSpLocks/>
          </p:cNvGrpSpPr>
          <p:nvPr/>
        </p:nvGrpSpPr>
        <p:grpSpPr bwMode="auto">
          <a:xfrm>
            <a:off x="5476875" y="3516313"/>
            <a:ext cx="312738" cy="184150"/>
            <a:chOff x="2711" y="2900"/>
            <a:chExt cx="292" cy="172"/>
          </a:xfrm>
        </p:grpSpPr>
        <p:sp>
          <p:nvSpPr>
            <p:cNvPr id="171078" name="Freeform 70"/>
            <p:cNvSpPr>
              <a:spLocks/>
            </p:cNvSpPr>
            <p:nvPr/>
          </p:nvSpPr>
          <p:spPr bwMode="auto">
            <a:xfrm>
              <a:off x="2711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4" y="0"/>
                </a:cxn>
                <a:cxn ang="0">
                  <a:pos x="512" y="2"/>
                </a:cxn>
                <a:cxn ang="0">
                  <a:pos x="520" y="4"/>
                </a:cxn>
                <a:cxn ang="0">
                  <a:pos x="525" y="6"/>
                </a:cxn>
                <a:cxn ang="0">
                  <a:pos x="531" y="11"/>
                </a:cxn>
                <a:cxn ang="0">
                  <a:pos x="535" y="17"/>
                </a:cxn>
                <a:cxn ang="0">
                  <a:pos x="539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9" y="292"/>
                </a:cxn>
                <a:cxn ang="0">
                  <a:pos x="535" y="298"/>
                </a:cxn>
                <a:cxn ang="0">
                  <a:pos x="531" y="303"/>
                </a:cxn>
                <a:cxn ang="0">
                  <a:pos x="525" y="309"/>
                </a:cxn>
                <a:cxn ang="0">
                  <a:pos x="520" y="311"/>
                </a:cxn>
                <a:cxn ang="0">
                  <a:pos x="512" y="313"/>
                </a:cxn>
                <a:cxn ang="0">
                  <a:pos x="504" y="315"/>
                </a:cxn>
                <a:cxn ang="0">
                  <a:pos x="36" y="315"/>
                </a:cxn>
                <a:cxn ang="0">
                  <a:pos x="28" y="313"/>
                </a:cxn>
                <a:cxn ang="0">
                  <a:pos x="23" y="311"/>
                </a:cxn>
                <a:cxn ang="0">
                  <a:pos x="15" y="309"/>
                </a:cxn>
                <a:cxn ang="0">
                  <a:pos x="11" y="303"/>
                </a:cxn>
                <a:cxn ang="0">
                  <a:pos x="5" y="298"/>
                </a:cxn>
                <a:cxn ang="0">
                  <a:pos x="3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3" y="23"/>
                </a:cxn>
                <a:cxn ang="0">
                  <a:pos x="5" y="17"/>
                </a:cxn>
                <a:cxn ang="0">
                  <a:pos x="11" y="11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8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4" y="0"/>
                  </a:lnTo>
                  <a:lnTo>
                    <a:pt x="512" y="2"/>
                  </a:lnTo>
                  <a:lnTo>
                    <a:pt x="520" y="4"/>
                  </a:lnTo>
                  <a:lnTo>
                    <a:pt x="525" y="6"/>
                  </a:lnTo>
                  <a:lnTo>
                    <a:pt x="531" y="11"/>
                  </a:lnTo>
                  <a:lnTo>
                    <a:pt x="535" y="17"/>
                  </a:lnTo>
                  <a:lnTo>
                    <a:pt x="539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9" y="292"/>
                  </a:lnTo>
                  <a:lnTo>
                    <a:pt x="535" y="298"/>
                  </a:lnTo>
                  <a:lnTo>
                    <a:pt x="531" y="303"/>
                  </a:lnTo>
                  <a:lnTo>
                    <a:pt x="525" y="309"/>
                  </a:lnTo>
                  <a:lnTo>
                    <a:pt x="520" y="311"/>
                  </a:lnTo>
                  <a:lnTo>
                    <a:pt x="512" y="313"/>
                  </a:lnTo>
                  <a:lnTo>
                    <a:pt x="504" y="315"/>
                  </a:lnTo>
                  <a:lnTo>
                    <a:pt x="36" y="315"/>
                  </a:lnTo>
                  <a:lnTo>
                    <a:pt x="28" y="313"/>
                  </a:lnTo>
                  <a:lnTo>
                    <a:pt x="23" y="311"/>
                  </a:lnTo>
                  <a:lnTo>
                    <a:pt x="15" y="309"/>
                  </a:lnTo>
                  <a:lnTo>
                    <a:pt x="11" y="303"/>
                  </a:lnTo>
                  <a:lnTo>
                    <a:pt x="5" y="298"/>
                  </a:lnTo>
                  <a:lnTo>
                    <a:pt x="3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79" name="Freeform 71"/>
            <p:cNvSpPr>
              <a:spLocks/>
            </p:cNvSpPr>
            <p:nvPr/>
          </p:nvSpPr>
          <p:spPr bwMode="auto">
            <a:xfrm>
              <a:off x="2714" y="2900"/>
              <a:ext cx="286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18" y="192"/>
                </a:cxn>
                <a:cxn ang="0">
                  <a:pos x="511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4" y="246"/>
                </a:cxn>
                <a:cxn ang="0">
                  <a:pos x="449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3" y="307"/>
                </a:cxn>
                <a:cxn ang="0">
                  <a:pos x="209" y="305"/>
                </a:cxn>
                <a:cxn ang="0">
                  <a:pos x="161" y="296"/>
                </a:cxn>
                <a:cxn ang="0">
                  <a:pos x="115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5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2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2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5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5" y="27"/>
                </a:cxn>
                <a:cxn ang="0">
                  <a:pos x="161" y="11"/>
                </a:cxn>
                <a:cxn ang="0">
                  <a:pos x="209" y="4"/>
                </a:cxn>
                <a:cxn ang="0">
                  <a:pos x="263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49" y="46"/>
                </a:cxn>
                <a:cxn ang="0">
                  <a:pos x="474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1" y="102"/>
                </a:cxn>
                <a:cxn ang="0">
                  <a:pos x="518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2" y="184"/>
                  </a:lnTo>
                  <a:lnTo>
                    <a:pt x="518" y="192"/>
                  </a:lnTo>
                  <a:lnTo>
                    <a:pt x="517" y="200"/>
                  </a:lnTo>
                  <a:lnTo>
                    <a:pt x="511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5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4" y="246"/>
                  </a:lnTo>
                  <a:lnTo>
                    <a:pt x="467" y="251"/>
                  </a:lnTo>
                  <a:lnTo>
                    <a:pt x="449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0" y="307"/>
                  </a:lnTo>
                  <a:lnTo>
                    <a:pt x="263" y="307"/>
                  </a:lnTo>
                  <a:lnTo>
                    <a:pt x="236" y="307"/>
                  </a:lnTo>
                  <a:lnTo>
                    <a:pt x="209" y="305"/>
                  </a:lnTo>
                  <a:lnTo>
                    <a:pt x="184" y="301"/>
                  </a:lnTo>
                  <a:lnTo>
                    <a:pt x="161" y="296"/>
                  </a:lnTo>
                  <a:lnTo>
                    <a:pt x="138" y="290"/>
                  </a:lnTo>
                  <a:lnTo>
                    <a:pt x="115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4" y="240"/>
                  </a:lnTo>
                  <a:lnTo>
                    <a:pt x="39" y="234"/>
                  </a:lnTo>
                  <a:lnTo>
                    <a:pt x="31" y="226"/>
                  </a:lnTo>
                  <a:lnTo>
                    <a:pt x="25" y="221"/>
                  </a:lnTo>
                  <a:lnTo>
                    <a:pt x="21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4" y="184"/>
                  </a:lnTo>
                  <a:lnTo>
                    <a:pt x="2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38"/>
                  </a:lnTo>
                  <a:lnTo>
                    <a:pt x="2" y="131"/>
                  </a:lnTo>
                  <a:lnTo>
                    <a:pt x="4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1" y="94"/>
                  </a:lnTo>
                  <a:lnTo>
                    <a:pt x="25" y="86"/>
                  </a:lnTo>
                  <a:lnTo>
                    <a:pt x="31" y="81"/>
                  </a:lnTo>
                  <a:lnTo>
                    <a:pt x="39" y="75"/>
                  </a:lnTo>
                  <a:lnTo>
                    <a:pt x="44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5" y="27"/>
                  </a:lnTo>
                  <a:lnTo>
                    <a:pt x="138" y="19"/>
                  </a:lnTo>
                  <a:lnTo>
                    <a:pt x="161" y="11"/>
                  </a:lnTo>
                  <a:lnTo>
                    <a:pt x="184" y="8"/>
                  </a:lnTo>
                  <a:lnTo>
                    <a:pt x="209" y="4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290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49" y="46"/>
                  </a:lnTo>
                  <a:lnTo>
                    <a:pt x="467" y="56"/>
                  </a:lnTo>
                  <a:lnTo>
                    <a:pt x="474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5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1" y="102"/>
                  </a:lnTo>
                  <a:lnTo>
                    <a:pt x="517" y="107"/>
                  </a:lnTo>
                  <a:lnTo>
                    <a:pt x="518" y="115"/>
                  </a:lnTo>
                  <a:lnTo>
                    <a:pt x="522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0" name="Freeform 72"/>
            <p:cNvSpPr>
              <a:spLocks/>
            </p:cNvSpPr>
            <p:nvPr/>
          </p:nvSpPr>
          <p:spPr bwMode="auto">
            <a:xfrm>
              <a:off x="2815" y="2964"/>
              <a:ext cx="92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1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5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7" y="167"/>
                </a:cxn>
                <a:cxn ang="0">
                  <a:pos x="33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3" y="19"/>
                </a:cxn>
                <a:cxn ang="0">
                  <a:pos x="47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5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1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6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1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5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70" y="177"/>
                  </a:lnTo>
                  <a:lnTo>
                    <a:pt x="62" y="175"/>
                  </a:lnTo>
                  <a:lnTo>
                    <a:pt x="54" y="171"/>
                  </a:lnTo>
                  <a:lnTo>
                    <a:pt x="47" y="167"/>
                  </a:lnTo>
                  <a:lnTo>
                    <a:pt x="39" y="163"/>
                  </a:lnTo>
                  <a:lnTo>
                    <a:pt x="33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3" y="19"/>
                  </a:lnTo>
                  <a:lnTo>
                    <a:pt x="39" y="16"/>
                  </a:lnTo>
                  <a:lnTo>
                    <a:pt x="47" y="10"/>
                  </a:lnTo>
                  <a:lnTo>
                    <a:pt x="54" y="6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1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6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037263" y="3516313"/>
            <a:ext cx="312737" cy="184150"/>
            <a:chOff x="3234" y="2900"/>
            <a:chExt cx="292" cy="172"/>
          </a:xfrm>
        </p:grpSpPr>
        <p:sp>
          <p:nvSpPr>
            <p:cNvPr id="171082" name="Freeform 74"/>
            <p:cNvSpPr>
              <a:spLocks/>
            </p:cNvSpPr>
            <p:nvPr/>
          </p:nvSpPr>
          <p:spPr bwMode="auto">
            <a:xfrm>
              <a:off x="3234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5" y="0"/>
                </a:cxn>
                <a:cxn ang="0">
                  <a:pos x="512" y="2"/>
                </a:cxn>
                <a:cxn ang="0">
                  <a:pos x="518" y="4"/>
                </a:cxn>
                <a:cxn ang="0">
                  <a:pos x="526" y="6"/>
                </a:cxn>
                <a:cxn ang="0">
                  <a:pos x="530" y="11"/>
                </a:cxn>
                <a:cxn ang="0">
                  <a:pos x="536" y="17"/>
                </a:cxn>
                <a:cxn ang="0">
                  <a:pos x="537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7" y="292"/>
                </a:cxn>
                <a:cxn ang="0">
                  <a:pos x="536" y="298"/>
                </a:cxn>
                <a:cxn ang="0">
                  <a:pos x="530" y="303"/>
                </a:cxn>
                <a:cxn ang="0">
                  <a:pos x="526" y="309"/>
                </a:cxn>
                <a:cxn ang="0">
                  <a:pos x="518" y="311"/>
                </a:cxn>
                <a:cxn ang="0">
                  <a:pos x="512" y="313"/>
                </a:cxn>
                <a:cxn ang="0">
                  <a:pos x="505" y="315"/>
                </a:cxn>
                <a:cxn ang="0">
                  <a:pos x="36" y="315"/>
                </a:cxn>
                <a:cxn ang="0">
                  <a:pos x="29" y="313"/>
                </a:cxn>
                <a:cxn ang="0">
                  <a:pos x="21" y="311"/>
                </a:cxn>
                <a:cxn ang="0">
                  <a:pos x="15" y="309"/>
                </a:cxn>
                <a:cxn ang="0">
                  <a:pos x="10" y="303"/>
                </a:cxn>
                <a:cxn ang="0">
                  <a:pos x="6" y="298"/>
                </a:cxn>
                <a:cxn ang="0">
                  <a:pos x="2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2" y="23"/>
                </a:cxn>
                <a:cxn ang="0">
                  <a:pos x="6" y="17"/>
                </a:cxn>
                <a:cxn ang="0">
                  <a:pos x="10" y="11"/>
                </a:cxn>
                <a:cxn ang="0">
                  <a:pos x="15" y="6"/>
                </a:cxn>
                <a:cxn ang="0">
                  <a:pos x="21" y="4"/>
                </a:cxn>
                <a:cxn ang="0">
                  <a:pos x="29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5" y="0"/>
                  </a:lnTo>
                  <a:lnTo>
                    <a:pt x="512" y="2"/>
                  </a:lnTo>
                  <a:lnTo>
                    <a:pt x="518" y="4"/>
                  </a:lnTo>
                  <a:lnTo>
                    <a:pt x="526" y="6"/>
                  </a:lnTo>
                  <a:lnTo>
                    <a:pt x="530" y="11"/>
                  </a:lnTo>
                  <a:lnTo>
                    <a:pt x="536" y="17"/>
                  </a:lnTo>
                  <a:lnTo>
                    <a:pt x="537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7" y="292"/>
                  </a:lnTo>
                  <a:lnTo>
                    <a:pt x="536" y="298"/>
                  </a:lnTo>
                  <a:lnTo>
                    <a:pt x="530" y="303"/>
                  </a:lnTo>
                  <a:lnTo>
                    <a:pt x="526" y="309"/>
                  </a:lnTo>
                  <a:lnTo>
                    <a:pt x="518" y="311"/>
                  </a:lnTo>
                  <a:lnTo>
                    <a:pt x="512" y="313"/>
                  </a:lnTo>
                  <a:lnTo>
                    <a:pt x="505" y="315"/>
                  </a:lnTo>
                  <a:lnTo>
                    <a:pt x="36" y="315"/>
                  </a:lnTo>
                  <a:lnTo>
                    <a:pt x="29" y="313"/>
                  </a:lnTo>
                  <a:lnTo>
                    <a:pt x="21" y="311"/>
                  </a:lnTo>
                  <a:lnTo>
                    <a:pt x="15" y="309"/>
                  </a:lnTo>
                  <a:lnTo>
                    <a:pt x="10" y="303"/>
                  </a:lnTo>
                  <a:lnTo>
                    <a:pt x="6" y="298"/>
                  </a:lnTo>
                  <a:lnTo>
                    <a:pt x="2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3" name="Freeform 75"/>
            <p:cNvSpPr>
              <a:spLocks/>
            </p:cNvSpPr>
            <p:nvPr/>
          </p:nvSpPr>
          <p:spPr bwMode="auto">
            <a:xfrm>
              <a:off x="3242" y="2900"/>
              <a:ext cx="284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21" y="192"/>
                </a:cxn>
                <a:cxn ang="0">
                  <a:pos x="513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6" y="246"/>
                </a:cxn>
                <a:cxn ang="0">
                  <a:pos x="451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5" y="307"/>
                </a:cxn>
                <a:cxn ang="0">
                  <a:pos x="212" y="305"/>
                </a:cxn>
                <a:cxn ang="0">
                  <a:pos x="162" y="296"/>
                </a:cxn>
                <a:cxn ang="0">
                  <a:pos x="118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7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4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4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7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8" y="27"/>
                </a:cxn>
                <a:cxn ang="0">
                  <a:pos x="162" y="11"/>
                </a:cxn>
                <a:cxn ang="0">
                  <a:pos x="212" y="4"/>
                </a:cxn>
                <a:cxn ang="0">
                  <a:pos x="265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51" y="46"/>
                </a:cxn>
                <a:cxn ang="0">
                  <a:pos x="476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3" y="102"/>
                </a:cxn>
                <a:cxn ang="0">
                  <a:pos x="521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3" y="184"/>
                  </a:lnTo>
                  <a:lnTo>
                    <a:pt x="521" y="192"/>
                  </a:lnTo>
                  <a:lnTo>
                    <a:pt x="517" y="200"/>
                  </a:lnTo>
                  <a:lnTo>
                    <a:pt x="513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6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6" y="246"/>
                  </a:lnTo>
                  <a:lnTo>
                    <a:pt x="469" y="251"/>
                  </a:lnTo>
                  <a:lnTo>
                    <a:pt x="451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2" y="307"/>
                  </a:lnTo>
                  <a:lnTo>
                    <a:pt x="265" y="307"/>
                  </a:lnTo>
                  <a:lnTo>
                    <a:pt x="238" y="307"/>
                  </a:lnTo>
                  <a:lnTo>
                    <a:pt x="212" y="305"/>
                  </a:lnTo>
                  <a:lnTo>
                    <a:pt x="187" y="301"/>
                  </a:lnTo>
                  <a:lnTo>
                    <a:pt x="162" y="296"/>
                  </a:lnTo>
                  <a:lnTo>
                    <a:pt x="139" y="290"/>
                  </a:lnTo>
                  <a:lnTo>
                    <a:pt x="118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5" y="240"/>
                  </a:lnTo>
                  <a:lnTo>
                    <a:pt x="39" y="234"/>
                  </a:lnTo>
                  <a:lnTo>
                    <a:pt x="33" y="226"/>
                  </a:lnTo>
                  <a:lnTo>
                    <a:pt x="27" y="221"/>
                  </a:lnTo>
                  <a:lnTo>
                    <a:pt x="22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6" y="184"/>
                  </a:lnTo>
                  <a:lnTo>
                    <a:pt x="4" y="177"/>
                  </a:lnTo>
                  <a:lnTo>
                    <a:pt x="2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2" y="138"/>
                  </a:lnTo>
                  <a:lnTo>
                    <a:pt x="4" y="131"/>
                  </a:lnTo>
                  <a:lnTo>
                    <a:pt x="6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2" y="94"/>
                  </a:lnTo>
                  <a:lnTo>
                    <a:pt x="27" y="86"/>
                  </a:lnTo>
                  <a:lnTo>
                    <a:pt x="33" y="81"/>
                  </a:lnTo>
                  <a:lnTo>
                    <a:pt x="39" y="75"/>
                  </a:lnTo>
                  <a:lnTo>
                    <a:pt x="45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8" y="27"/>
                  </a:lnTo>
                  <a:lnTo>
                    <a:pt x="139" y="19"/>
                  </a:lnTo>
                  <a:lnTo>
                    <a:pt x="162" y="11"/>
                  </a:lnTo>
                  <a:lnTo>
                    <a:pt x="187" y="8"/>
                  </a:lnTo>
                  <a:lnTo>
                    <a:pt x="212" y="4"/>
                  </a:lnTo>
                  <a:lnTo>
                    <a:pt x="238" y="2"/>
                  </a:lnTo>
                  <a:lnTo>
                    <a:pt x="265" y="0"/>
                  </a:lnTo>
                  <a:lnTo>
                    <a:pt x="292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51" y="46"/>
                  </a:lnTo>
                  <a:lnTo>
                    <a:pt x="469" y="56"/>
                  </a:lnTo>
                  <a:lnTo>
                    <a:pt x="476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6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3" y="102"/>
                  </a:lnTo>
                  <a:lnTo>
                    <a:pt x="517" y="107"/>
                  </a:lnTo>
                  <a:lnTo>
                    <a:pt x="521" y="115"/>
                  </a:lnTo>
                  <a:lnTo>
                    <a:pt x="523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4" name="Freeform 76"/>
            <p:cNvSpPr>
              <a:spLocks/>
            </p:cNvSpPr>
            <p:nvPr/>
          </p:nvSpPr>
          <p:spPr bwMode="auto">
            <a:xfrm>
              <a:off x="3306" y="2964"/>
              <a:ext cx="94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0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4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6" y="167"/>
                </a:cxn>
                <a:cxn ang="0">
                  <a:pos x="31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6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0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5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0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4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2" y="175"/>
                  </a:lnTo>
                  <a:lnTo>
                    <a:pt x="52" y="171"/>
                  </a:lnTo>
                  <a:lnTo>
                    <a:pt x="46" y="167"/>
                  </a:lnTo>
                  <a:lnTo>
                    <a:pt x="39" y="163"/>
                  </a:lnTo>
                  <a:lnTo>
                    <a:pt x="31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1" y="19"/>
                  </a:lnTo>
                  <a:lnTo>
                    <a:pt x="39" y="16"/>
                  </a:lnTo>
                  <a:lnTo>
                    <a:pt x="46" y="10"/>
                  </a:lnTo>
                  <a:lnTo>
                    <a:pt x="52" y="6"/>
                  </a:lnTo>
                  <a:lnTo>
                    <a:pt x="62" y="4"/>
                  </a:lnTo>
                  <a:lnTo>
                    <a:pt x="69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0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5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8" name="Group 77"/>
          <p:cNvGrpSpPr>
            <a:grpSpLocks/>
          </p:cNvGrpSpPr>
          <p:nvPr/>
        </p:nvGrpSpPr>
        <p:grpSpPr bwMode="auto">
          <a:xfrm>
            <a:off x="6488113" y="4006850"/>
            <a:ext cx="188912" cy="784225"/>
            <a:chOff x="3534" y="3004"/>
            <a:chExt cx="177" cy="732"/>
          </a:xfrm>
        </p:grpSpPr>
        <p:sp>
          <p:nvSpPr>
            <p:cNvPr id="171086" name="Rectangle 78"/>
            <p:cNvSpPr>
              <a:spLocks noChangeArrowheads="1"/>
            </p:cNvSpPr>
            <p:nvPr/>
          </p:nvSpPr>
          <p:spPr bwMode="auto">
            <a:xfrm>
              <a:off x="3708" y="3004"/>
              <a:ext cx="3" cy="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7" name="Freeform 79"/>
            <p:cNvSpPr>
              <a:spLocks/>
            </p:cNvSpPr>
            <p:nvPr/>
          </p:nvSpPr>
          <p:spPr bwMode="auto">
            <a:xfrm>
              <a:off x="3552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8" name="Freeform 80"/>
            <p:cNvSpPr>
              <a:spLocks/>
            </p:cNvSpPr>
            <p:nvPr/>
          </p:nvSpPr>
          <p:spPr bwMode="auto">
            <a:xfrm>
              <a:off x="3552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89" name="Freeform 81"/>
            <p:cNvSpPr>
              <a:spLocks/>
            </p:cNvSpPr>
            <p:nvPr/>
          </p:nvSpPr>
          <p:spPr bwMode="auto">
            <a:xfrm>
              <a:off x="3534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0" name="Freeform 82"/>
            <p:cNvSpPr>
              <a:spLocks/>
            </p:cNvSpPr>
            <p:nvPr/>
          </p:nvSpPr>
          <p:spPr bwMode="auto">
            <a:xfrm>
              <a:off x="3534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1" name="Freeform 83"/>
            <p:cNvSpPr>
              <a:spLocks/>
            </p:cNvSpPr>
            <p:nvPr/>
          </p:nvSpPr>
          <p:spPr bwMode="auto">
            <a:xfrm>
              <a:off x="3534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2" name="Freeform 84"/>
            <p:cNvSpPr>
              <a:spLocks/>
            </p:cNvSpPr>
            <p:nvPr/>
          </p:nvSpPr>
          <p:spPr bwMode="auto">
            <a:xfrm>
              <a:off x="3534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3" name="Freeform 85"/>
            <p:cNvSpPr>
              <a:spLocks/>
            </p:cNvSpPr>
            <p:nvPr/>
          </p:nvSpPr>
          <p:spPr bwMode="auto">
            <a:xfrm>
              <a:off x="3542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4" name="Freeform 86"/>
            <p:cNvSpPr>
              <a:spLocks/>
            </p:cNvSpPr>
            <p:nvPr/>
          </p:nvSpPr>
          <p:spPr bwMode="auto">
            <a:xfrm>
              <a:off x="3542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87"/>
          <p:cNvGrpSpPr>
            <a:grpSpLocks/>
          </p:cNvGrpSpPr>
          <p:nvPr/>
        </p:nvGrpSpPr>
        <p:grpSpPr bwMode="auto">
          <a:xfrm>
            <a:off x="5048250" y="4006850"/>
            <a:ext cx="307975" cy="738188"/>
            <a:chOff x="2290" y="3010"/>
            <a:chExt cx="287" cy="689"/>
          </a:xfrm>
        </p:grpSpPr>
        <p:sp>
          <p:nvSpPr>
            <p:cNvPr id="171096" name="Freeform 88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7" name="Freeform 89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8" name="Freeform 90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099" name="Freeform 91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00" name="Freeform 92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01" name="Freeform 93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02" name="Freeform 94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03" name="Freeform 95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1104" name="Freeform 96"/>
          <p:cNvSpPr>
            <a:spLocks/>
          </p:cNvSpPr>
          <p:nvPr/>
        </p:nvSpPr>
        <p:spPr bwMode="auto">
          <a:xfrm>
            <a:off x="7312025" y="3081338"/>
            <a:ext cx="1193800" cy="1281112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05" name="Freeform 97"/>
          <p:cNvSpPr>
            <a:spLocks/>
          </p:cNvSpPr>
          <p:nvPr/>
        </p:nvSpPr>
        <p:spPr bwMode="auto">
          <a:xfrm>
            <a:off x="7407275" y="3998913"/>
            <a:ext cx="1009650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06" name="Freeform 98"/>
          <p:cNvSpPr>
            <a:spLocks/>
          </p:cNvSpPr>
          <p:nvPr/>
        </p:nvSpPr>
        <p:spPr bwMode="auto">
          <a:xfrm>
            <a:off x="7681913" y="4032250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07" name="Freeform 99"/>
          <p:cNvSpPr>
            <a:spLocks/>
          </p:cNvSpPr>
          <p:nvPr/>
        </p:nvSpPr>
        <p:spPr bwMode="auto">
          <a:xfrm>
            <a:off x="7437438" y="3638550"/>
            <a:ext cx="930275" cy="293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08" name="Freeform 100"/>
          <p:cNvSpPr>
            <a:spLocks/>
          </p:cNvSpPr>
          <p:nvPr/>
        </p:nvSpPr>
        <p:spPr bwMode="auto">
          <a:xfrm>
            <a:off x="7432675" y="3176588"/>
            <a:ext cx="930275" cy="2016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09" name="Freeform 101"/>
          <p:cNvSpPr>
            <a:spLocks/>
          </p:cNvSpPr>
          <p:nvPr/>
        </p:nvSpPr>
        <p:spPr bwMode="auto">
          <a:xfrm>
            <a:off x="8247063" y="3438525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0" name="Freeform 102"/>
          <p:cNvSpPr>
            <a:spLocks noEditPoints="1"/>
          </p:cNvSpPr>
          <p:nvPr/>
        </p:nvSpPr>
        <p:spPr bwMode="auto">
          <a:xfrm>
            <a:off x="7710488" y="3548063"/>
            <a:ext cx="52387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1" name="Freeform 103"/>
          <p:cNvSpPr>
            <a:spLocks/>
          </p:cNvSpPr>
          <p:nvPr/>
        </p:nvSpPr>
        <p:spPr bwMode="auto">
          <a:xfrm>
            <a:off x="7778750" y="3567113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2" name="Freeform 104"/>
          <p:cNvSpPr>
            <a:spLocks noEditPoints="1"/>
          </p:cNvSpPr>
          <p:nvPr/>
        </p:nvSpPr>
        <p:spPr bwMode="auto">
          <a:xfrm>
            <a:off x="7834313" y="3541713"/>
            <a:ext cx="52387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3" name="Freeform 105"/>
          <p:cNvSpPr>
            <a:spLocks/>
          </p:cNvSpPr>
          <p:nvPr/>
        </p:nvSpPr>
        <p:spPr bwMode="auto">
          <a:xfrm>
            <a:off x="7897813" y="3567113"/>
            <a:ext cx="46037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4" name="Freeform 106"/>
          <p:cNvSpPr>
            <a:spLocks/>
          </p:cNvSpPr>
          <p:nvPr/>
        </p:nvSpPr>
        <p:spPr bwMode="auto">
          <a:xfrm>
            <a:off x="7958138" y="3549650"/>
            <a:ext cx="46037" cy="74613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5" name="Freeform 107"/>
          <p:cNvSpPr>
            <a:spLocks noEditPoints="1"/>
          </p:cNvSpPr>
          <p:nvPr/>
        </p:nvSpPr>
        <p:spPr bwMode="auto">
          <a:xfrm>
            <a:off x="8015288" y="3567113"/>
            <a:ext cx="53975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6" name="Freeform 108"/>
          <p:cNvSpPr>
            <a:spLocks/>
          </p:cNvSpPr>
          <p:nvPr/>
        </p:nvSpPr>
        <p:spPr bwMode="auto">
          <a:xfrm>
            <a:off x="8089900" y="3567113"/>
            <a:ext cx="41275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7" name="Freeform 109"/>
          <p:cNvSpPr>
            <a:spLocks/>
          </p:cNvSpPr>
          <p:nvPr/>
        </p:nvSpPr>
        <p:spPr bwMode="auto">
          <a:xfrm>
            <a:off x="7407275" y="4179888"/>
            <a:ext cx="1009650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8" name="Freeform 110"/>
          <p:cNvSpPr>
            <a:spLocks/>
          </p:cNvSpPr>
          <p:nvPr/>
        </p:nvSpPr>
        <p:spPr bwMode="auto">
          <a:xfrm>
            <a:off x="7681913" y="4213225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19" name="Freeform 111"/>
          <p:cNvSpPr>
            <a:spLocks/>
          </p:cNvSpPr>
          <p:nvPr/>
        </p:nvSpPr>
        <p:spPr bwMode="auto">
          <a:xfrm>
            <a:off x="7308850" y="3513138"/>
            <a:ext cx="1193800" cy="858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10" name="Group 112"/>
          <p:cNvGrpSpPr>
            <a:grpSpLocks/>
          </p:cNvGrpSpPr>
          <p:nvPr/>
        </p:nvGrpSpPr>
        <p:grpSpPr bwMode="auto">
          <a:xfrm>
            <a:off x="7496175" y="3502025"/>
            <a:ext cx="312738" cy="184150"/>
            <a:chOff x="2711" y="2900"/>
            <a:chExt cx="292" cy="172"/>
          </a:xfrm>
        </p:grpSpPr>
        <p:sp>
          <p:nvSpPr>
            <p:cNvPr id="171121" name="Freeform 113"/>
            <p:cNvSpPr>
              <a:spLocks/>
            </p:cNvSpPr>
            <p:nvPr/>
          </p:nvSpPr>
          <p:spPr bwMode="auto">
            <a:xfrm>
              <a:off x="2711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4" y="0"/>
                </a:cxn>
                <a:cxn ang="0">
                  <a:pos x="512" y="2"/>
                </a:cxn>
                <a:cxn ang="0">
                  <a:pos x="520" y="4"/>
                </a:cxn>
                <a:cxn ang="0">
                  <a:pos x="525" y="6"/>
                </a:cxn>
                <a:cxn ang="0">
                  <a:pos x="531" y="11"/>
                </a:cxn>
                <a:cxn ang="0">
                  <a:pos x="535" y="17"/>
                </a:cxn>
                <a:cxn ang="0">
                  <a:pos x="539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9" y="292"/>
                </a:cxn>
                <a:cxn ang="0">
                  <a:pos x="535" y="298"/>
                </a:cxn>
                <a:cxn ang="0">
                  <a:pos x="531" y="303"/>
                </a:cxn>
                <a:cxn ang="0">
                  <a:pos x="525" y="309"/>
                </a:cxn>
                <a:cxn ang="0">
                  <a:pos x="520" y="311"/>
                </a:cxn>
                <a:cxn ang="0">
                  <a:pos x="512" y="313"/>
                </a:cxn>
                <a:cxn ang="0">
                  <a:pos x="504" y="315"/>
                </a:cxn>
                <a:cxn ang="0">
                  <a:pos x="36" y="315"/>
                </a:cxn>
                <a:cxn ang="0">
                  <a:pos x="28" y="313"/>
                </a:cxn>
                <a:cxn ang="0">
                  <a:pos x="23" y="311"/>
                </a:cxn>
                <a:cxn ang="0">
                  <a:pos x="15" y="309"/>
                </a:cxn>
                <a:cxn ang="0">
                  <a:pos x="11" y="303"/>
                </a:cxn>
                <a:cxn ang="0">
                  <a:pos x="5" y="298"/>
                </a:cxn>
                <a:cxn ang="0">
                  <a:pos x="3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3" y="23"/>
                </a:cxn>
                <a:cxn ang="0">
                  <a:pos x="5" y="17"/>
                </a:cxn>
                <a:cxn ang="0">
                  <a:pos x="11" y="11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8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4" y="0"/>
                  </a:lnTo>
                  <a:lnTo>
                    <a:pt x="512" y="2"/>
                  </a:lnTo>
                  <a:lnTo>
                    <a:pt x="520" y="4"/>
                  </a:lnTo>
                  <a:lnTo>
                    <a:pt x="525" y="6"/>
                  </a:lnTo>
                  <a:lnTo>
                    <a:pt x="531" y="11"/>
                  </a:lnTo>
                  <a:lnTo>
                    <a:pt x="535" y="17"/>
                  </a:lnTo>
                  <a:lnTo>
                    <a:pt x="539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9" y="292"/>
                  </a:lnTo>
                  <a:lnTo>
                    <a:pt x="535" y="298"/>
                  </a:lnTo>
                  <a:lnTo>
                    <a:pt x="531" y="303"/>
                  </a:lnTo>
                  <a:lnTo>
                    <a:pt x="525" y="309"/>
                  </a:lnTo>
                  <a:lnTo>
                    <a:pt x="520" y="311"/>
                  </a:lnTo>
                  <a:lnTo>
                    <a:pt x="512" y="313"/>
                  </a:lnTo>
                  <a:lnTo>
                    <a:pt x="504" y="315"/>
                  </a:lnTo>
                  <a:lnTo>
                    <a:pt x="36" y="315"/>
                  </a:lnTo>
                  <a:lnTo>
                    <a:pt x="28" y="313"/>
                  </a:lnTo>
                  <a:lnTo>
                    <a:pt x="23" y="311"/>
                  </a:lnTo>
                  <a:lnTo>
                    <a:pt x="15" y="309"/>
                  </a:lnTo>
                  <a:lnTo>
                    <a:pt x="11" y="303"/>
                  </a:lnTo>
                  <a:lnTo>
                    <a:pt x="5" y="298"/>
                  </a:lnTo>
                  <a:lnTo>
                    <a:pt x="3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22" name="Freeform 114"/>
            <p:cNvSpPr>
              <a:spLocks/>
            </p:cNvSpPr>
            <p:nvPr/>
          </p:nvSpPr>
          <p:spPr bwMode="auto">
            <a:xfrm>
              <a:off x="2714" y="2900"/>
              <a:ext cx="286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18" y="192"/>
                </a:cxn>
                <a:cxn ang="0">
                  <a:pos x="511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4" y="246"/>
                </a:cxn>
                <a:cxn ang="0">
                  <a:pos x="449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3" y="307"/>
                </a:cxn>
                <a:cxn ang="0">
                  <a:pos x="209" y="305"/>
                </a:cxn>
                <a:cxn ang="0">
                  <a:pos x="161" y="296"/>
                </a:cxn>
                <a:cxn ang="0">
                  <a:pos x="115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5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2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2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5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5" y="27"/>
                </a:cxn>
                <a:cxn ang="0">
                  <a:pos x="161" y="11"/>
                </a:cxn>
                <a:cxn ang="0">
                  <a:pos x="209" y="4"/>
                </a:cxn>
                <a:cxn ang="0">
                  <a:pos x="263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49" y="46"/>
                </a:cxn>
                <a:cxn ang="0">
                  <a:pos x="474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1" y="102"/>
                </a:cxn>
                <a:cxn ang="0">
                  <a:pos x="518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2" y="184"/>
                  </a:lnTo>
                  <a:lnTo>
                    <a:pt x="518" y="192"/>
                  </a:lnTo>
                  <a:lnTo>
                    <a:pt x="517" y="200"/>
                  </a:lnTo>
                  <a:lnTo>
                    <a:pt x="511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5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4" y="246"/>
                  </a:lnTo>
                  <a:lnTo>
                    <a:pt x="467" y="251"/>
                  </a:lnTo>
                  <a:lnTo>
                    <a:pt x="449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0" y="307"/>
                  </a:lnTo>
                  <a:lnTo>
                    <a:pt x="263" y="307"/>
                  </a:lnTo>
                  <a:lnTo>
                    <a:pt x="236" y="307"/>
                  </a:lnTo>
                  <a:lnTo>
                    <a:pt x="209" y="305"/>
                  </a:lnTo>
                  <a:lnTo>
                    <a:pt x="184" y="301"/>
                  </a:lnTo>
                  <a:lnTo>
                    <a:pt x="161" y="296"/>
                  </a:lnTo>
                  <a:lnTo>
                    <a:pt x="138" y="290"/>
                  </a:lnTo>
                  <a:lnTo>
                    <a:pt x="115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4" y="240"/>
                  </a:lnTo>
                  <a:lnTo>
                    <a:pt x="39" y="234"/>
                  </a:lnTo>
                  <a:lnTo>
                    <a:pt x="31" y="226"/>
                  </a:lnTo>
                  <a:lnTo>
                    <a:pt x="25" y="221"/>
                  </a:lnTo>
                  <a:lnTo>
                    <a:pt x="21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4" y="184"/>
                  </a:lnTo>
                  <a:lnTo>
                    <a:pt x="2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38"/>
                  </a:lnTo>
                  <a:lnTo>
                    <a:pt x="2" y="131"/>
                  </a:lnTo>
                  <a:lnTo>
                    <a:pt x="4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1" y="94"/>
                  </a:lnTo>
                  <a:lnTo>
                    <a:pt x="25" y="86"/>
                  </a:lnTo>
                  <a:lnTo>
                    <a:pt x="31" y="81"/>
                  </a:lnTo>
                  <a:lnTo>
                    <a:pt x="39" y="75"/>
                  </a:lnTo>
                  <a:lnTo>
                    <a:pt x="44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5" y="27"/>
                  </a:lnTo>
                  <a:lnTo>
                    <a:pt x="138" y="19"/>
                  </a:lnTo>
                  <a:lnTo>
                    <a:pt x="161" y="11"/>
                  </a:lnTo>
                  <a:lnTo>
                    <a:pt x="184" y="8"/>
                  </a:lnTo>
                  <a:lnTo>
                    <a:pt x="209" y="4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290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49" y="46"/>
                  </a:lnTo>
                  <a:lnTo>
                    <a:pt x="467" y="56"/>
                  </a:lnTo>
                  <a:lnTo>
                    <a:pt x="474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5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1" y="102"/>
                  </a:lnTo>
                  <a:lnTo>
                    <a:pt x="517" y="107"/>
                  </a:lnTo>
                  <a:lnTo>
                    <a:pt x="518" y="115"/>
                  </a:lnTo>
                  <a:lnTo>
                    <a:pt x="522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23" name="Freeform 115"/>
            <p:cNvSpPr>
              <a:spLocks/>
            </p:cNvSpPr>
            <p:nvPr/>
          </p:nvSpPr>
          <p:spPr bwMode="auto">
            <a:xfrm>
              <a:off x="2815" y="2964"/>
              <a:ext cx="92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1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5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7" y="167"/>
                </a:cxn>
                <a:cxn ang="0">
                  <a:pos x="33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3" y="19"/>
                </a:cxn>
                <a:cxn ang="0">
                  <a:pos x="47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5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1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6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1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5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70" y="177"/>
                  </a:lnTo>
                  <a:lnTo>
                    <a:pt x="62" y="175"/>
                  </a:lnTo>
                  <a:lnTo>
                    <a:pt x="54" y="171"/>
                  </a:lnTo>
                  <a:lnTo>
                    <a:pt x="47" y="167"/>
                  </a:lnTo>
                  <a:lnTo>
                    <a:pt x="39" y="163"/>
                  </a:lnTo>
                  <a:lnTo>
                    <a:pt x="33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3" y="19"/>
                  </a:lnTo>
                  <a:lnTo>
                    <a:pt x="39" y="16"/>
                  </a:lnTo>
                  <a:lnTo>
                    <a:pt x="47" y="10"/>
                  </a:lnTo>
                  <a:lnTo>
                    <a:pt x="54" y="6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1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6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6"/>
          <p:cNvGrpSpPr>
            <a:grpSpLocks/>
          </p:cNvGrpSpPr>
          <p:nvPr/>
        </p:nvGrpSpPr>
        <p:grpSpPr bwMode="auto">
          <a:xfrm>
            <a:off x="8029575" y="3502025"/>
            <a:ext cx="312738" cy="184150"/>
            <a:chOff x="3234" y="2900"/>
            <a:chExt cx="292" cy="172"/>
          </a:xfrm>
        </p:grpSpPr>
        <p:sp>
          <p:nvSpPr>
            <p:cNvPr id="171125" name="Freeform 117"/>
            <p:cNvSpPr>
              <a:spLocks/>
            </p:cNvSpPr>
            <p:nvPr/>
          </p:nvSpPr>
          <p:spPr bwMode="auto">
            <a:xfrm>
              <a:off x="3234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5" y="0"/>
                </a:cxn>
                <a:cxn ang="0">
                  <a:pos x="512" y="2"/>
                </a:cxn>
                <a:cxn ang="0">
                  <a:pos x="518" y="4"/>
                </a:cxn>
                <a:cxn ang="0">
                  <a:pos x="526" y="6"/>
                </a:cxn>
                <a:cxn ang="0">
                  <a:pos x="530" y="11"/>
                </a:cxn>
                <a:cxn ang="0">
                  <a:pos x="536" y="17"/>
                </a:cxn>
                <a:cxn ang="0">
                  <a:pos x="537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7" y="292"/>
                </a:cxn>
                <a:cxn ang="0">
                  <a:pos x="536" y="298"/>
                </a:cxn>
                <a:cxn ang="0">
                  <a:pos x="530" y="303"/>
                </a:cxn>
                <a:cxn ang="0">
                  <a:pos x="526" y="309"/>
                </a:cxn>
                <a:cxn ang="0">
                  <a:pos x="518" y="311"/>
                </a:cxn>
                <a:cxn ang="0">
                  <a:pos x="512" y="313"/>
                </a:cxn>
                <a:cxn ang="0">
                  <a:pos x="505" y="315"/>
                </a:cxn>
                <a:cxn ang="0">
                  <a:pos x="36" y="315"/>
                </a:cxn>
                <a:cxn ang="0">
                  <a:pos x="29" y="313"/>
                </a:cxn>
                <a:cxn ang="0">
                  <a:pos x="21" y="311"/>
                </a:cxn>
                <a:cxn ang="0">
                  <a:pos x="15" y="309"/>
                </a:cxn>
                <a:cxn ang="0">
                  <a:pos x="10" y="303"/>
                </a:cxn>
                <a:cxn ang="0">
                  <a:pos x="6" y="298"/>
                </a:cxn>
                <a:cxn ang="0">
                  <a:pos x="2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2" y="23"/>
                </a:cxn>
                <a:cxn ang="0">
                  <a:pos x="6" y="17"/>
                </a:cxn>
                <a:cxn ang="0">
                  <a:pos x="10" y="11"/>
                </a:cxn>
                <a:cxn ang="0">
                  <a:pos x="15" y="6"/>
                </a:cxn>
                <a:cxn ang="0">
                  <a:pos x="21" y="4"/>
                </a:cxn>
                <a:cxn ang="0">
                  <a:pos x="29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5" y="0"/>
                  </a:lnTo>
                  <a:lnTo>
                    <a:pt x="512" y="2"/>
                  </a:lnTo>
                  <a:lnTo>
                    <a:pt x="518" y="4"/>
                  </a:lnTo>
                  <a:lnTo>
                    <a:pt x="526" y="6"/>
                  </a:lnTo>
                  <a:lnTo>
                    <a:pt x="530" y="11"/>
                  </a:lnTo>
                  <a:lnTo>
                    <a:pt x="536" y="17"/>
                  </a:lnTo>
                  <a:lnTo>
                    <a:pt x="537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7" y="292"/>
                  </a:lnTo>
                  <a:lnTo>
                    <a:pt x="536" y="298"/>
                  </a:lnTo>
                  <a:lnTo>
                    <a:pt x="530" y="303"/>
                  </a:lnTo>
                  <a:lnTo>
                    <a:pt x="526" y="309"/>
                  </a:lnTo>
                  <a:lnTo>
                    <a:pt x="518" y="311"/>
                  </a:lnTo>
                  <a:lnTo>
                    <a:pt x="512" y="313"/>
                  </a:lnTo>
                  <a:lnTo>
                    <a:pt x="505" y="315"/>
                  </a:lnTo>
                  <a:lnTo>
                    <a:pt x="36" y="315"/>
                  </a:lnTo>
                  <a:lnTo>
                    <a:pt x="29" y="313"/>
                  </a:lnTo>
                  <a:lnTo>
                    <a:pt x="21" y="311"/>
                  </a:lnTo>
                  <a:lnTo>
                    <a:pt x="15" y="309"/>
                  </a:lnTo>
                  <a:lnTo>
                    <a:pt x="10" y="303"/>
                  </a:lnTo>
                  <a:lnTo>
                    <a:pt x="6" y="298"/>
                  </a:lnTo>
                  <a:lnTo>
                    <a:pt x="2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26" name="Freeform 118"/>
            <p:cNvSpPr>
              <a:spLocks/>
            </p:cNvSpPr>
            <p:nvPr/>
          </p:nvSpPr>
          <p:spPr bwMode="auto">
            <a:xfrm>
              <a:off x="3242" y="2900"/>
              <a:ext cx="284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21" y="192"/>
                </a:cxn>
                <a:cxn ang="0">
                  <a:pos x="513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6" y="246"/>
                </a:cxn>
                <a:cxn ang="0">
                  <a:pos x="451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5" y="307"/>
                </a:cxn>
                <a:cxn ang="0">
                  <a:pos x="212" y="305"/>
                </a:cxn>
                <a:cxn ang="0">
                  <a:pos x="162" y="296"/>
                </a:cxn>
                <a:cxn ang="0">
                  <a:pos x="118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7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4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4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7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8" y="27"/>
                </a:cxn>
                <a:cxn ang="0">
                  <a:pos x="162" y="11"/>
                </a:cxn>
                <a:cxn ang="0">
                  <a:pos x="212" y="4"/>
                </a:cxn>
                <a:cxn ang="0">
                  <a:pos x="265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51" y="46"/>
                </a:cxn>
                <a:cxn ang="0">
                  <a:pos x="476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3" y="102"/>
                </a:cxn>
                <a:cxn ang="0">
                  <a:pos x="521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3" y="184"/>
                  </a:lnTo>
                  <a:lnTo>
                    <a:pt x="521" y="192"/>
                  </a:lnTo>
                  <a:lnTo>
                    <a:pt x="517" y="200"/>
                  </a:lnTo>
                  <a:lnTo>
                    <a:pt x="513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6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6" y="246"/>
                  </a:lnTo>
                  <a:lnTo>
                    <a:pt x="469" y="251"/>
                  </a:lnTo>
                  <a:lnTo>
                    <a:pt x="451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2" y="307"/>
                  </a:lnTo>
                  <a:lnTo>
                    <a:pt x="265" y="307"/>
                  </a:lnTo>
                  <a:lnTo>
                    <a:pt x="238" y="307"/>
                  </a:lnTo>
                  <a:lnTo>
                    <a:pt x="212" y="305"/>
                  </a:lnTo>
                  <a:lnTo>
                    <a:pt x="187" y="301"/>
                  </a:lnTo>
                  <a:lnTo>
                    <a:pt x="162" y="296"/>
                  </a:lnTo>
                  <a:lnTo>
                    <a:pt x="139" y="290"/>
                  </a:lnTo>
                  <a:lnTo>
                    <a:pt x="118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5" y="240"/>
                  </a:lnTo>
                  <a:lnTo>
                    <a:pt x="39" y="234"/>
                  </a:lnTo>
                  <a:lnTo>
                    <a:pt x="33" y="226"/>
                  </a:lnTo>
                  <a:lnTo>
                    <a:pt x="27" y="221"/>
                  </a:lnTo>
                  <a:lnTo>
                    <a:pt x="22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6" y="184"/>
                  </a:lnTo>
                  <a:lnTo>
                    <a:pt x="4" y="177"/>
                  </a:lnTo>
                  <a:lnTo>
                    <a:pt x="2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2" y="138"/>
                  </a:lnTo>
                  <a:lnTo>
                    <a:pt x="4" y="131"/>
                  </a:lnTo>
                  <a:lnTo>
                    <a:pt x="6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2" y="94"/>
                  </a:lnTo>
                  <a:lnTo>
                    <a:pt x="27" y="86"/>
                  </a:lnTo>
                  <a:lnTo>
                    <a:pt x="33" y="81"/>
                  </a:lnTo>
                  <a:lnTo>
                    <a:pt x="39" y="75"/>
                  </a:lnTo>
                  <a:lnTo>
                    <a:pt x="45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8" y="27"/>
                  </a:lnTo>
                  <a:lnTo>
                    <a:pt x="139" y="19"/>
                  </a:lnTo>
                  <a:lnTo>
                    <a:pt x="162" y="11"/>
                  </a:lnTo>
                  <a:lnTo>
                    <a:pt x="187" y="8"/>
                  </a:lnTo>
                  <a:lnTo>
                    <a:pt x="212" y="4"/>
                  </a:lnTo>
                  <a:lnTo>
                    <a:pt x="238" y="2"/>
                  </a:lnTo>
                  <a:lnTo>
                    <a:pt x="265" y="0"/>
                  </a:lnTo>
                  <a:lnTo>
                    <a:pt x="292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51" y="46"/>
                  </a:lnTo>
                  <a:lnTo>
                    <a:pt x="469" y="56"/>
                  </a:lnTo>
                  <a:lnTo>
                    <a:pt x="476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6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3" y="102"/>
                  </a:lnTo>
                  <a:lnTo>
                    <a:pt x="517" y="107"/>
                  </a:lnTo>
                  <a:lnTo>
                    <a:pt x="521" y="115"/>
                  </a:lnTo>
                  <a:lnTo>
                    <a:pt x="523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27" name="Freeform 119"/>
            <p:cNvSpPr>
              <a:spLocks/>
            </p:cNvSpPr>
            <p:nvPr/>
          </p:nvSpPr>
          <p:spPr bwMode="auto">
            <a:xfrm>
              <a:off x="3306" y="2964"/>
              <a:ext cx="94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0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4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6" y="167"/>
                </a:cxn>
                <a:cxn ang="0">
                  <a:pos x="31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6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0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5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0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4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2" y="175"/>
                  </a:lnTo>
                  <a:lnTo>
                    <a:pt x="52" y="171"/>
                  </a:lnTo>
                  <a:lnTo>
                    <a:pt x="46" y="167"/>
                  </a:lnTo>
                  <a:lnTo>
                    <a:pt x="39" y="163"/>
                  </a:lnTo>
                  <a:lnTo>
                    <a:pt x="31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1" y="19"/>
                  </a:lnTo>
                  <a:lnTo>
                    <a:pt x="39" y="16"/>
                  </a:lnTo>
                  <a:lnTo>
                    <a:pt x="46" y="10"/>
                  </a:lnTo>
                  <a:lnTo>
                    <a:pt x="52" y="6"/>
                  </a:lnTo>
                  <a:lnTo>
                    <a:pt x="62" y="4"/>
                  </a:lnTo>
                  <a:lnTo>
                    <a:pt x="69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0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5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2" name="Group 120"/>
          <p:cNvGrpSpPr>
            <a:grpSpLocks/>
          </p:cNvGrpSpPr>
          <p:nvPr/>
        </p:nvGrpSpPr>
        <p:grpSpPr bwMode="auto">
          <a:xfrm>
            <a:off x="8504238" y="3575050"/>
            <a:ext cx="188912" cy="784225"/>
            <a:chOff x="5395" y="3004"/>
            <a:chExt cx="177" cy="732"/>
          </a:xfrm>
        </p:grpSpPr>
        <p:sp>
          <p:nvSpPr>
            <p:cNvPr id="171129" name="Rectangle 121"/>
            <p:cNvSpPr>
              <a:spLocks noChangeArrowheads="1"/>
            </p:cNvSpPr>
            <p:nvPr/>
          </p:nvSpPr>
          <p:spPr bwMode="auto">
            <a:xfrm>
              <a:off x="5569" y="3004"/>
              <a:ext cx="3" cy="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0" name="Freeform 122"/>
            <p:cNvSpPr>
              <a:spLocks/>
            </p:cNvSpPr>
            <p:nvPr/>
          </p:nvSpPr>
          <p:spPr bwMode="auto">
            <a:xfrm>
              <a:off x="5413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1" name="Freeform 123"/>
            <p:cNvSpPr>
              <a:spLocks/>
            </p:cNvSpPr>
            <p:nvPr/>
          </p:nvSpPr>
          <p:spPr bwMode="auto">
            <a:xfrm>
              <a:off x="5413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2" name="Freeform 124"/>
            <p:cNvSpPr>
              <a:spLocks/>
            </p:cNvSpPr>
            <p:nvPr/>
          </p:nvSpPr>
          <p:spPr bwMode="auto">
            <a:xfrm>
              <a:off x="5395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3" name="Freeform 125"/>
            <p:cNvSpPr>
              <a:spLocks/>
            </p:cNvSpPr>
            <p:nvPr/>
          </p:nvSpPr>
          <p:spPr bwMode="auto">
            <a:xfrm>
              <a:off x="5395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4" name="Freeform 126"/>
            <p:cNvSpPr>
              <a:spLocks/>
            </p:cNvSpPr>
            <p:nvPr/>
          </p:nvSpPr>
          <p:spPr bwMode="auto">
            <a:xfrm>
              <a:off x="5395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5" name="Freeform 127"/>
            <p:cNvSpPr>
              <a:spLocks/>
            </p:cNvSpPr>
            <p:nvPr/>
          </p:nvSpPr>
          <p:spPr bwMode="auto">
            <a:xfrm>
              <a:off x="5395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6" name="Freeform 128"/>
            <p:cNvSpPr>
              <a:spLocks/>
            </p:cNvSpPr>
            <p:nvPr/>
          </p:nvSpPr>
          <p:spPr bwMode="auto">
            <a:xfrm>
              <a:off x="5403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37" name="Freeform 129"/>
            <p:cNvSpPr>
              <a:spLocks/>
            </p:cNvSpPr>
            <p:nvPr/>
          </p:nvSpPr>
          <p:spPr bwMode="auto">
            <a:xfrm>
              <a:off x="5403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3" name="Group 130"/>
          <p:cNvGrpSpPr>
            <a:grpSpLocks/>
          </p:cNvGrpSpPr>
          <p:nvPr/>
        </p:nvGrpSpPr>
        <p:grpSpPr bwMode="auto">
          <a:xfrm>
            <a:off x="6992938" y="3575050"/>
            <a:ext cx="306387" cy="738188"/>
            <a:chOff x="2290" y="3010"/>
            <a:chExt cx="287" cy="689"/>
          </a:xfrm>
        </p:grpSpPr>
        <p:sp>
          <p:nvSpPr>
            <p:cNvPr id="171139" name="Freeform 131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0" name="Freeform 132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1" name="Freeform 133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2" name="Freeform 134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3" name="Freeform 135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4" name="Freeform 136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5" name="Freeform 137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46" name="Freeform 138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1147" name="Freeform 139"/>
          <p:cNvSpPr>
            <a:spLocks/>
          </p:cNvSpPr>
          <p:nvPr/>
        </p:nvSpPr>
        <p:spPr bwMode="auto">
          <a:xfrm>
            <a:off x="7304088" y="4889500"/>
            <a:ext cx="1195387" cy="1281113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48" name="Freeform 140"/>
          <p:cNvSpPr>
            <a:spLocks/>
          </p:cNvSpPr>
          <p:nvPr/>
        </p:nvSpPr>
        <p:spPr bwMode="auto">
          <a:xfrm>
            <a:off x="7399338" y="5807075"/>
            <a:ext cx="1011237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49" name="Freeform 141"/>
          <p:cNvSpPr>
            <a:spLocks/>
          </p:cNvSpPr>
          <p:nvPr/>
        </p:nvSpPr>
        <p:spPr bwMode="auto">
          <a:xfrm>
            <a:off x="7675563" y="5840413"/>
            <a:ext cx="419100" cy="55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0" name="Freeform 142"/>
          <p:cNvSpPr>
            <a:spLocks/>
          </p:cNvSpPr>
          <p:nvPr/>
        </p:nvSpPr>
        <p:spPr bwMode="auto">
          <a:xfrm>
            <a:off x="7431088" y="5446713"/>
            <a:ext cx="930275" cy="293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1" name="Freeform 143"/>
          <p:cNvSpPr>
            <a:spLocks/>
          </p:cNvSpPr>
          <p:nvPr/>
        </p:nvSpPr>
        <p:spPr bwMode="auto">
          <a:xfrm>
            <a:off x="7424738" y="4984750"/>
            <a:ext cx="931862" cy="201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2" name="Freeform 144"/>
          <p:cNvSpPr>
            <a:spLocks/>
          </p:cNvSpPr>
          <p:nvPr/>
        </p:nvSpPr>
        <p:spPr bwMode="auto">
          <a:xfrm>
            <a:off x="8240713" y="5246688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3" name="Freeform 145"/>
          <p:cNvSpPr>
            <a:spLocks noEditPoints="1"/>
          </p:cNvSpPr>
          <p:nvPr/>
        </p:nvSpPr>
        <p:spPr bwMode="auto">
          <a:xfrm>
            <a:off x="7704138" y="5356225"/>
            <a:ext cx="50800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4" name="Freeform 146"/>
          <p:cNvSpPr>
            <a:spLocks/>
          </p:cNvSpPr>
          <p:nvPr/>
        </p:nvSpPr>
        <p:spPr bwMode="auto">
          <a:xfrm>
            <a:off x="7772400" y="5375275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5" name="Freeform 147"/>
          <p:cNvSpPr>
            <a:spLocks noEditPoints="1"/>
          </p:cNvSpPr>
          <p:nvPr/>
        </p:nvSpPr>
        <p:spPr bwMode="auto">
          <a:xfrm>
            <a:off x="7826375" y="5349875"/>
            <a:ext cx="52388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6" name="Freeform 148"/>
          <p:cNvSpPr>
            <a:spLocks/>
          </p:cNvSpPr>
          <p:nvPr/>
        </p:nvSpPr>
        <p:spPr bwMode="auto">
          <a:xfrm>
            <a:off x="7889875" y="5375275"/>
            <a:ext cx="46038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7" name="Freeform 149"/>
          <p:cNvSpPr>
            <a:spLocks/>
          </p:cNvSpPr>
          <p:nvPr/>
        </p:nvSpPr>
        <p:spPr bwMode="auto">
          <a:xfrm>
            <a:off x="7951788" y="5357813"/>
            <a:ext cx="46037" cy="74612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8" name="Freeform 150"/>
          <p:cNvSpPr>
            <a:spLocks noEditPoints="1"/>
          </p:cNvSpPr>
          <p:nvPr/>
        </p:nvSpPr>
        <p:spPr bwMode="auto">
          <a:xfrm>
            <a:off x="8007350" y="5375275"/>
            <a:ext cx="55563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59" name="Freeform 151"/>
          <p:cNvSpPr>
            <a:spLocks/>
          </p:cNvSpPr>
          <p:nvPr/>
        </p:nvSpPr>
        <p:spPr bwMode="auto">
          <a:xfrm>
            <a:off x="8083550" y="5375275"/>
            <a:ext cx="39688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60" name="Freeform 152"/>
          <p:cNvSpPr>
            <a:spLocks/>
          </p:cNvSpPr>
          <p:nvPr/>
        </p:nvSpPr>
        <p:spPr bwMode="auto">
          <a:xfrm>
            <a:off x="7399338" y="5988050"/>
            <a:ext cx="1011237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61" name="Freeform 153"/>
          <p:cNvSpPr>
            <a:spLocks/>
          </p:cNvSpPr>
          <p:nvPr/>
        </p:nvSpPr>
        <p:spPr bwMode="auto">
          <a:xfrm>
            <a:off x="7675563" y="6021388"/>
            <a:ext cx="419100" cy="55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62" name="Freeform 154"/>
          <p:cNvSpPr>
            <a:spLocks/>
          </p:cNvSpPr>
          <p:nvPr/>
        </p:nvSpPr>
        <p:spPr bwMode="auto">
          <a:xfrm>
            <a:off x="7302500" y="5321300"/>
            <a:ext cx="1193800" cy="858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14" name="Group 155"/>
          <p:cNvGrpSpPr>
            <a:grpSpLocks/>
          </p:cNvGrpSpPr>
          <p:nvPr/>
        </p:nvGrpSpPr>
        <p:grpSpPr bwMode="auto">
          <a:xfrm>
            <a:off x="7335838" y="5878513"/>
            <a:ext cx="312737" cy="184150"/>
            <a:chOff x="2711" y="2900"/>
            <a:chExt cx="292" cy="172"/>
          </a:xfrm>
        </p:grpSpPr>
        <p:sp>
          <p:nvSpPr>
            <p:cNvPr id="171164" name="Freeform 156"/>
            <p:cNvSpPr>
              <a:spLocks/>
            </p:cNvSpPr>
            <p:nvPr/>
          </p:nvSpPr>
          <p:spPr bwMode="auto">
            <a:xfrm>
              <a:off x="2711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4" y="0"/>
                </a:cxn>
                <a:cxn ang="0">
                  <a:pos x="512" y="2"/>
                </a:cxn>
                <a:cxn ang="0">
                  <a:pos x="520" y="4"/>
                </a:cxn>
                <a:cxn ang="0">
                  <a:pos x="525" y="6"/>
                </a:cxn>
                <a:cxn ang="0">
                  <a:pos x="531" y="11"/>
                </a:cxn>
                <a:cxn ang="0">
                  <a:pos x="535" y="17"/>
                </a:cxn>
                <a:cxn ang="0">
                  <a:pos x="539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9" y="292"/>
                </a:cxn>
                <a:cxn ang="0">
                  <a:pos x="535" y="298"/>
                </a:cxn>
                <a:cxn ang="0">
                  <a:pos x="531" y="303"/>
                </a:cxn>
                <a:cxn ang="0">
                  <a:pos x="525" y="309"/>
                </a:cxn>
                <a:cxn ang="0">
                  <a:pos x="520" y="311"/>
                </a:cxn>
                <a:cxn ang="0">
                  <a:pos x="512" y="313"/>
                </a:cxn>
                <a:cxn ang="0">
                  <a:pos x="504" y="315"/>
                </a:cxn>
                <a:cxn ang="0">
                  <a:pos x="36" y="315"/>
                </a:cxn>
                <a:cxn ang="0">
                  <a:pos x="28" y="313"/>
                </a:cxn>
                <a:cxn ang="0">
                  <a:pos x="23" y="311"/>
                </a:cxn>
                <a:cxn ang="0">
                  <a:pos x="15" y="309"/>
                </a:cxn>
                <a:cxn ang="0">
                  <a:pos x="11" y="303"/>
                </a:cxn>
                <a:cxn ang="0">
                  <a:pos x="5" y="298"/>
                </a:cxn>
                <a:cxn ang="0">
                  <a:pos x="3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3" y="23"/>
                </a:cxn>
                <a:cxn ang="0">
                  <a:pos x="5" y="17"/>
                </a:cxn>
                <a:cxn ang="0">
                  <a:pos x="11" y="11"/>
                </a:cxn>
                <a:cxn ang="0">
                  <a:pos x="15" y="6"/>
                </a:cxn>
                <a:cxn ang="0">
                  <a:pos x="23" y="4"/>
                </a:cxn>
                <a:cxn ang="0">
                  <a:pos x="28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4" y="0"/>
                  </a:lnTo>
                  <a:lnTo>
                    <a:pt x="512" y="2"/>
                  </a:lnTo>
                  <a:lnTo>
                    <a:pt x="520" y="4"/>
                  </a:lnTo>
                  <a:lnTo>
                    <a:pt x="525" y="6"/>
                  </a:lnTo>
                  <a:lnTo>
                    <a:pt x="531" y="11"/>
                  </a:lnTo>
                  <a:lnTo>
                    <a:pt x="535" y="17"/>
                  </a:lnTo>
                  <a:lnTo>
                    <a:pt x="539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9" y="292"/>
                  </a:lnTo>
                  <a:lnTo>
                    <a:pt x="535" y="298"/>
                  </a:lnTo>
                  <a:lnTo>
                    <a:pt x="531" y="303"/>
                  </a:lnTo>
                  <a:lnTo>
                    <a:pt x="525" y="309"/>
                  </a:lnTo>
                  <a:lnTo>
                    <a:pt x="520" y="311"/>
                  </a:lnTo>
                  <a:lnTo>
                    <a:pt x="512" y="313"/>
                  </a:lnTo>
                  <a:lnTo>
                    <a:pt x="504" y="315"/>
                  </a:lnTo>
                  <a:lnTo>
                    <a:pt x="36" y="315"/>
                  </a:lnTo>
                  <a:lnTo>
                    <a:pt x="28" y="313"/>
                  </a:lnTo>
                  <a:lnTo>
                    <a:pt x="23" y="311"/>
                  </a:lnTo>
                  <a:lnTo>
                    <a:pt x="15" y="309"/>
                  </a:lnTo>
                  <a:lnTo>
                    <a:pt x="11" y="303"/>
                  </a:lnTo>
                  <a:lnTo>
                    <a:pt x="5" y="298"/>
                  </a:lnTo>
                  <a:lnTo>
                    <a:pt x="3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5" y="6"/>
                  </a:lnTo>
                  <a:lnTo>
                    <a:pt x="23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65" name="Freeform 157"/>
            <p:cNvSpPr>
              <a:spLocks/>
            </p:cNvSpPr>
            <p:nvPr/>
          </p:nvSpPr>
          <p:spPr bwMode="auto">
            <a:xfrm>
              <a:off x="2714" y="2900"/>
              <a:ext cx="286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18" y="192"/>
                </a:cxn>
                <a:cxn ang="0">
                  <a:pos x="511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4" y="246"/>
                </a:cxn>
                <a:cxn ang="0">
                  <a:pos x="449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3" y="307"/>
                </a:cxn>
                <a:cxn ang="0">
                  <a:pos x="209" y="305"/>
                </a:cxn>
                <a:cxn ang="0">
                  <a:pos x="161" y="296"/>
                </a:cxn>
                <a:cxn ang="0">
                  <a:pos x="115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5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2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2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5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5" y="27"/>
                </a:cxn>
                <a:cxn ang="0">
                  <a:pos x="161" y="11"/>
                </a:cxn>
                <a:cxn ang="0">
                  <a:pos x="209" y="4"/>
                </a:cxn>
                <a:cxn ang="0">
                  <a:pos x="263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49" y="46"/>
                </a:cxn>
                <a:cxn ang="0">
                  <a:pos x="474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1" y="102"/>
                </a:cxn>
                <a:cxn ang="0">
                  <a:pos x="518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2" y="184"/>
                  </a:lnTo>
                  <a:lnTo>
                    <a:pt x="518" y="192"/>
                  </a:lnTo>
                  <a:lnTo>
                    <a:pt x="517" y="200"/>
                  </a:lnTo>
                  <a:lnTo>
                    <a:pt x="511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5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4" y="246"/>
                  </a:lnTo>
                  <a:lnTo>
                    <a:pt x="467" y="251"/>
                  </a:lnTo>
                  <a:lnTo>
                    <a:pt x="449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0" y="307"/>
                  </a:lnTo>
                  <a:lnTo>
                    <a:pt x="263" y="307"/>
                  </a:lnTo>
                  <a:lnTo>
                    <a:pt x="236" y="307"/>
                  </a:lnTo>
                  <a:lnTo>
                    <a:pt x="209" y="305"/>
                  </a:lnTo>
                  <a:lnTo>
                    <a:pt x="184" y="301"/>
                  </a:lnTo>
                  <a:lnTo>
                    <a:pt x="161" y="296"/>
                  </a:lnTo>
                  <a:lnTo>
                    <a:pt x="138" y="290"/>
                  </a:lnTo>
                  <a:lnTo>
                    <a:pt x="115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4" y="240"/>
                  </a:lnTo>
                  <a:lnTo>
                    <a:pt x="39" y="234"/>
                  </a:lnTo>
                  <a:lnTo>
                    <a:pt x="31" y="226"/>
                  </a:lnTo>
                  <a:lnTo>
                    <a:pt x="25" y="221"/>
                  </a:lnTo>
                  <a:lnTo>
                    <a:pt x="21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4" y="184"/>
                  </a:lnTo>
                  <a:lnTo>
                    <a:pt x="2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0" y="138"/>
                  </a:lnTo>
                  <a:lnTo>
                    <a:pt x="2" y="131"/>
                  </a:lnTo>
                  <a:lnTo>
                    <a:pt x="4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1" y="94"/>
                  </a:lnTo>
                  <a:lnTo>
                    <a:pt x="25" y="86"/>
                  </a:lnTo>
                  <a:lnTo>
                    <a:pt x="31" y="81"/>
                  </a:lnTo>
                  <a:lnTo>
                    <a:pt x="39" y="75"/>
                  </a:lnTo>
                  <a:lnTo>
                    <a:pt x="44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5" y="27"/>
                  </a:lnTo>
                  <a:lnTo>
                    <a:pt x="138" y="19"/>
                  </a:lnTo>
                  <a:lnTo>
                    <a:pt x="161" y="11"/>
                  </a:lnTo>
                  <a:lnTo>
                    <a:pt x="184" y="8"/>
                  </a:lnTo>
                  <a:lnTo>
                    <a:pt x="209" y="4"/>
                  </a:lnTo>
                  <a:lnTo>
                    <a:pt x="236" y="2"/>
                  </a:lnTo>
                  <a:lnTo>
                    <a:pt x="263" y="0"/>
                  </a:lnTo>
                  <a:lnTo>
                    <a:pt x="290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49" y="46"/>
                  </a:lnTo>
                  <a:lnTo>
                    <a:pt x="467" y="56"/>
                  </a:lnTo>
                  <a:lnTo>
                    <a:pt x="474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5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1" y="102"/>
                  </a:lnTo>
                  <a:lnTo>
                    <a:pt x="517" y="107"/>
                  </a:lnTo>
                  <a:lnTo>
                    <a:pt x="518" y="115"/>
                  </a:lnTo>
                  <a:lnTo>
                    <a:pt x="522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66" name="Freeform 158"/>
            <p:cNvSpPr>
              <a:spLocks/>
            </p:cNvSpPr>
            <p:nvPr/>
          </p:nvSpPr>
          <p:spPr bwMode="auto">
            <a:xfrm>
              <a:off x="2815" y="2964"/>
              <a:ext cx="92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1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5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7" y="167"/>
                </a:cxn>
                <a:cxn ang="0">
                  <a:pos x="33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3" y="19"/>
                </a:cxn>
                <a:cxn ang="0">
                  <a:pos x="47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5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1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6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1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5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70" y="177"/>
                  </a:lnTo>
                  <a:lnTo>
                    <a:pt x="62" y="175"/>
                  </a:lnTo>
                  <a:lnTo>
                    <a:pt x="54" y="171"/>
                  </a:lnTo>
                  <a:lnTo>
                    <a:pt x="47" y="167"/>
                  </a:lnTo>
                  <a:lnTo>
                    <a:pt x="39" y="163"/>
                  </a:lnTo>
                  <a:lnTo>
                    <a:pt x="33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3" y="19"/>
                  </a:lnTo>
                  <a:lnTo>
                    <a:pt x="39" y="16"/>
                  </a:lnTo>
                  <a:lnTo>
                    <a:pt x="47" y="10"/>
                  </a:lnTo>
                  <a:lnTo>
                    <a:pt x="54" y="6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1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6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5" name="Group 159"/>
          <p:cNvGrpSpPr>
            <a:grpSpLocks/>
          </p:cNvGrpSpPr>
          <p:nvPr/>
        </p:nvGrpSpPr>
        <p:grpSpPr bwMode="auto">
          <a:xfrm>
            <a:off x="8128000" y="5878513"/>
            <a:ext cx="312738" cy="184150"/>
            <a:chOff x="3234" y="2900"/>
            <a:chExt cx="292" cy="172"/>
          </a:xfrm>
        </p:grpSpPr>
        <p:sp>
          <p:nvSpPr>
            <p:cNvPr id="171168" name="Freeform 160"/>
            <p:cNvSpPr>
              <a:spLocks/>
            </p:cNvSpPr>
            <p:nvPr/>
          </p:nvSpPr>
          <p:spPr bwMode="auto">
            <a:xfrm>
              <a:off x="3234" y="2900"/>
              <a:ext cx="292" cy="17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05" y="0"/>
                </a:cxn>
                <a:cxn ang="0">
                  <a:pos x="512" y="2"/>
                </a:cxn>
                <a:cxn ang="0">
                  <a:pos x="518" y="4"/>
                </a:cxn>
                <a:cxn ang="0">
                  <a:pos x="526" y="6"/>
                </a:cxn>
                <a:cxn ang="0">
                  <a:pos x="530" y="11"/>
                </a:cxn>
                <a:cxn ang="0">
                  <a:pos x="536" y="17"/>
                </a:cxn>
                <a:cxn ang="0">
                  <a:pos x="537" y="23"/>
                </a:cxn>
                <a:cxn ang="0">
                  <a:pos x="541" y="29"/>
                </a:cxn>
                <a:cxn ang="0">
                  <a:pos x="541" y="36"/>
                </a:cxn>
                <a:cxn ang="0">
                  <a:pos x="541" y="278"/>
                </a:cxn>
                <a:cxn ang="0">
                  <a:pos x="541" y="286"/>
                </a:cxn>
                <a:cxn ang="0">
                  <a:pos x="537" y="292"/>
                </a:cxn>
                <a:cxn ang="0">
                  <a:pos x="536" y="298"/>
                </a:cxn>
                <a:cxn ang="0">
                  <a:pos x="530" y="303"/>
                </a:cxn>
                <a:cxn ang="0">
                  <a:pos x="526" y="309"/>
                </a:cxn>
                <a:cxn ang="0">
                  <a:pos x="518" y="311"/>
                </a:cxn>
                <a:cxn ang="0">
                  <a:pos x="512" y="313"/>
                </a:cxn>
                <a:cxn ang="0">
                  <a:pos x="505" y="315"/>
                </a:cxn>
                <a:cxn ang="0">
                  <a:pos x="36" y="315"/>
                </a:cxn>
                <a:cxn ang="0">
                  <a:pos x="29" y="313"/>
                </a:cxn>
                <a:cxn ang="0">
                  <a:pos x="21" y="311"/>
                </a:cxn>
                <a:cxn ang="0">
                  <a:pos x="15" y="309"/>
                </a:cxn>
                <a:cxn ang="0">
                  <a:pos x="10" y="303"/>
                </a:cxn>
                <a:cxn ang="0">
                  <a:pos x="6" y="298"/>
                </a:cxn>
                <a:cxn ang="0">
                  <a:pos x="2" y="292"/>
                </a:cxn>
                <a:cxn ang="0">
                  <a:pos x="0" y="286"/>
                </a:cxn>
                <a:cxn ang="0">
                  <a:pos x="0" y="278"/>
                </a:cxn>
                <a:cxn ang="0">
                  <a:pos x="0" y="36"/>
                </a:cxn>
                <a:cxn ang="0">
                  <a:pos x="0" y="29"/>
                </a:cxn>
                <a:cxn ang="0">
                  <a:pos x="2" y="23"/>
                </a:cxn>
                <a:cxn ang="0">
                  <a:pos x="6" y="17"/>
                </a:cxn>
                <a:cxn ang="0">
                  <a:pos x="10" y="11"/>
                </a:cxn>
                <a:cxn ang="0">
                  <a:pos x="15" y="6"/>
                </a:cxn>
                <a:cxn ang="0">
                  <a:pos x="21" y="4"/>
                </a:cxn>
                <a:cxn ang="0">
                  <a:pos x="29" y="2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541" h="315">
                  <a:moveTo>
                    <a:pt x="36" y="0"/>
                  </a:moveTo>
                  <a:lnTo>
                    <a:pt x="505" y="0"/>
                  </a:lnTo>
                  <a:lnTo>
                    <a:pt x="512" y="2"/>
                  </a:lnTo>
                  <a:lnTo>
                    <a:pt x="518" y="4"/>
                  </a:lnTo>
                  <a:lnTo>
                    <a:pt x="526" y="6"/>
                  </a:lnTo>
                  <a:lnTo>
                    <a:pt x="530" y="11"/>
                  </a:lnTo>
                  <a:lnTo>
                    <a:pt x="536" y="17"/>
                  </a:lnTo>
                  <a:lnTo>
                    <a:pt x="537" y="23"/>
                  </a:lnTo>
                  <a:lnTo>
                    <a:pt x="541" y="29"/>
                  </a:lnTo>
                  <a:lnTo>
                    <a:pt x="541" y="36"/>
                  </a:lnTo>
                  <a:lnTo>
                    <a:pt x="541" y="278"/>
                  </a:lnTo>
                  <a:lnTo>
                    <a:pt x="541" y="286"/>
                  </a:lnTo>
                  <a:lnTo>
                    <a:pt x="537" y="292"/>
                  </a:lnTo>
                  <a:lnTo>
                    <a:pt x="536" y="298"/>
                  </a:lnTo>
                  <a:lnTo>
                    <a:pt x="530" y="303"/>
                  </a:lnTo>
                  <a:lnTo>
                    <a:pt x="526" y="309"/>
                  </a:lnTo>
                  <a:lnTo>
                    <a:pt x="518" y="311"/>
                  </a:lnTo>
                  <a:lnTo>
                    <a:pt x="512" y="313"/>
                  </a:lnTo>
                  <a:lnTo>
                    <a:pt x="505" y="315"/>
                  </a:lnTo>
                  <a:lnTo>
                    <a:pt x="36" y="315"/>
                  </a:lnTo>
                  <a:lnTo>
                    <a:pt x="29" y="313"/>
                  </a:lnTo>
                  <a:lnTo>
                    <a:pt x="21" y="311"/>
                  </a:lnTo>
                  <a:lnTo>
                    <a:pt x="15" y="309"/>
                  </a:lnTo>
                  <a:lnTo>
                    <a:pt x="10" y="303"/>
                  </a:lnTo>
                  <a:lnTo>
                    <a:pt x="6" y="298"/>
                  </a:lnTo>
                  <a:lnTo>
                    <a:pt x="2" y="292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69" name="Freeform 161"/>
            <p:cNvSpPr>
              <a:spLocks/>
            </p:cNvSpPr>
            <p:nvPr/>
          </p:nvSpPr>
          <p:spPr bwMode="auto">
            <a:xfrm>
              <a:off x="3242" y="2900"/>
              <a:ext cx="284" cy="166"/>
            </a:xfrm>
            <a:custGeom>
              <a:avLst/>
              <a:gdLst/>
              <a:ahLst/>
              <a:cxnLst>
                <a:cxn ang="0">
                  <a:pos x="528" y="161"/>
                </a:cxn>
                <a:cxn ang="0">
                  <a:pos x="524" y="177"/>
                </a:cxn>
                <a:cxn ang="0">
                  <a:pos x="521" y="192"/>
                </a:cxn>
                <a:cxn ang="0">
                  <a:pos x="513" y="207"/>
                </a:cxn>
                <a:cxn ang="0">
                  <a:pos x="501" y="221"/>
                </a:cxn>
                <a:cxn ang="0">
                  <a:pos x="490" y="234"/>
                </a:cxn>
                <a:cxn ang="0">
                  <a:pos x="476" y="246"/>
                </a:cxn>
                <a:cxn ang="0">
                  <a:pos x="451" y="263"/>
                </a:cxn>
                <a:cxn ang="0">
                  <a:pos x="411" y="280"/>
                </a:cxn>
                <a:cxn ang="0">
                  <a:pos x="367" y="296"/>
                </a:cxn>
                <a:cxn ang="0">
                  <a:pos x="317" y="305"/>
                </a:cxn>
                <a:cxn ang="0">
                  <a:pos x="265" y="307"/>
                </a:cxn>
                <a:cxn ang="0">
                  <a:pos x="212" y="305"/>
                </a:cxn>
                <a:cxn ang="0">
                  <a:pos x="162" y="296"/>
                </a:cxn>
                <a:cxn ang="0">
                  <a:pos x="118" y="280"/>
                </a:cxn>
                <a:cxn ang="0">
                  <a:pos x="77" y="263"/>
                </a:cxn>
                <a:cxn ang="0">
                  <a:pos x="52" y="246"/>
                </a:cxn>
                <a:cxn ang="0">
                  <a:pos x="39" y="234"/>
                </a:cxn>
                <a:cxn ang="0">
                  <a:pos x="27" y="221"/>
                </a:cxn>
                <a:cxn ang="0">
                  <a:pos x="16" y="207"/>
                </a:cxn>
                <a:cxn ang="0">
                  <a:pos x="8" y="192"/>
                </a:cxn>
                <a:cxn ang="0">
                  <a:pos x="4" y="177"/>
                </a:cxn>
                <a:cxn ang="0">
                  <a:pos x="0" y="161"/>
                </a:cxn>
                <a:cxn ang="0">
                  <a:pos x="0" y="146"/>
                </a:cxn>
                <a:cxn ang="0">
                  <a:pos x="4" y="131"/>
                </a:cxn>
                <a:cxn ang="0">
                  <a:pos x="8" y="115"/>
                </a:cxn>
                <a:cxn ang="0">
                  <a:pos x="16" y="102"/>
                </a:cxn>
                <a:cxn ang="0">
                  <a:pos x="27" y="86"/>
                </a:cxn>
                <a:cxn ang="0">
                  <a:pos x="39" y="75"/>
                </a:cxn>
                <a:cxn ang="0">
                  <a:pos x="52" y="61"/>
                </a:cxn>
                <a:cxn ang="0">
                  <a:pos x="77" y="46"/>
                </a:cxn>
                <a:cxn ang="0">
                  <a:pos x="118" y="27"/>
                </a:cxn>
                <a:cxn ang="0">
                  <a:pos x="162" y="11"/>
                </a:cxn>
                <a:cxn ang="0">
                  <a:pos x="212" y="4"/>
                </a:cxn>
                <a:cxn ang="0">
                  <a:pos x="265" y="0"/>
                </a:cxn>
                <a:cxn ang="0">
                  <a:pos x="317" y="4"/>
                </a:cxn>
                <a:cxn ang="0">
                  <a:pos x="367" y="11"/>
                </a:cxn>
                <a:cxn ang="0">
                  <a:pos x="411" y="27"/>
                </a:cxn>
                <a:cxn ang="0">
                  <a:pos x="451" y="46"/>
                </a:cxn>
                <a:cxn ang="0">
                  <a:pos x="476" y="61"/>
                </a:cxn>
                <a:cxn ang="0">
                  <a:pos x="490" y="75"/>
                </a:cxn>
                <a:cxn ang="0">
                  <a:pos x="501" y="86"/>
                </a:cxn>
                <a:cxn ang="0">
                  <a:pos x="513" y="102"/>
                </a:cxn>
                <a:cxn ang="0">
                  <a:pos x="521" y="115"/>
                </a:cxn>
                <a:cxn ang="0">
                  <a:pos x="524" y="131"/>
                </a:cxn>
                <a:cxn ang="0">
                  <a:pos x="528" y="146"/>
                </a:cxn>
                <a:cxn ang="0">
                  <a:pos x="528" y="154"/>
                </a:cxn>
              </a:cxnLst>
              <a:rect l="0" t="0" r="r" b="b"/>
              <a:pathLst>
                <a:path w="528" h="307">
                  <a:moveTo>
                    <a:pt x="528" y="154"/>
                  </a:moveTo>
                  <a:lnTo>
                    <a:pt x="528" y="161"/>
                  </a:lnTo>
                  <a:lnTo>
                    <a:pt x="526" y="169"/>
                  </a:lnTo>
                  <a:lnTo>
                    <a:pt x="524" y="177"/>
                  </a:lnTo>
                  <a:lnTo>
                    <a:pt x="523" y="184"/>
                  </a:lnTo>
                  <a:lnTo>
                    <a:pt x="521" y="192"/>
                  </a:lnTo>
                  <a:lnTo>
                    <a:pt x="517" y="200"/>
                  </a:lnTo>
                  <a:lnTo>
                    <a:pt x="513" y="207"/>
                  </a:lnTo>
                  <a:lnTo>
                    <a:pt x="507" y="213"/>
                  </a:lnTo>
                  <a:lnTo>
                    <a:pt x="501" y="221"/>
                  </a:lnTo>
                  <a:lnTo>
                    <a:pt x="496" y="226"/>
                  </a:lnTo>
                  <a:lnTo>
                    <a:pt x="490" y="234"/>
                  </a:lnTo>
                  <a:lnTo>
                    <a:pt x="482" y="240"/>
                  </a:lnTo>
                  <a:lnTo>
                    <a:pt x="476" y="246"/>
                  </a:lnTo>
                  <a:lnTo>
                    <a:pt x="469" y="251"/>
                  </a:lnTo>
                  <a:lnTo>
                    <a:pt x="451" y="263"/>
                  </a:lnTo>
                  <a:lnTo>
                    <a:pt x="432" y="273"/>
                  </a:lnTo>
                  <a:lnTo>
                    <a:pt x="411" y="280"/>
                  </a:lnTo>
                  <a:lnTo>
                    <a:pt x="390" y="290"/>
                  </a:lnTo>
                  <a:lnTo>
                    <a:pt x="367" y="296"/>
                  </a:lnTo>
                  <a:lnTo>
                    <a:pt x="342" y="301"/>
                  </a:lnTo>
                  <a:lnTo>
                    <a:pt x="317" y="305"/>
                  </a:lnTo>
                  <a:lnTo>
                    <a:pt x="292" y="307"/>
                  </a:lnTo>
                  <a:lnTo>
                    <a:pt x="265" y="307"/>
                  </a:lnTo>
                  <a:lnTo>
                    <a:pt x="238" y="307"/>
                  </a:lnTo>
                  <a:lnTo>
                    <a:pt x="212" y="305"/>
                  </a:lnTo>
                  <a:lnTo>
                    <a:pt x="187" y="301"/>
                  </a:lnTo>
                  <a:lnTo>
                    <a:pt x="162" y="296"/>
                  </a:lnTo>
                  <a:lnTo>
                    <a:pt x="139" y="290"/>
                  </a:lnTo>
                  <a:lnTo>
                    <a:pt x="118" y="280"/>
                  </a:lnTo>
                  <a:lnTo>
                    <a:pt x="96" y="273"/>
                  </a:lnTo>
                  <a:lnTo>
                    <a:pt x="77" y="263"/>
                  </a:lnTo>
                  <a:lnTo>
                    <a:pt x="60" y="251"/>
                  </a:lnTo>
                  <a:lnTo>
                    <a:pt x="52" y="246"/>
                  </a:lnTo>
                  <a:lnTo>
                    <a:pt x="45" y="240"/>
                  </a:lnTo>
                  <a:lnTo>
                    <a:pt x="39" y="234"/>
                  </a:lnTo>
                  <a:lnTo>
                    <a:pt x="33" y="226"/>
                  </a:lnTo>
                  <a:lnTo>
                    <a:pt x="27" y="221"/>
                  </a:lnTo>
                  <a:lnTo>
                    <a:pt x="22" y="213"/>
                  </a:lnTo>
                  <a:lnTo>
                    <a:pt x="16" y="207"/>
                  </a:lnTo>
                  <a:lnTo>
                    <a:pt x="12" y="200"/>
                  </a:lnTo>
                  <a:lnTo>
                    <a:pt x="8" y="192"/>
                  </a:lnTo>
                  <a:lnTo>
                    <a:pt x="6" y="184"/>
                  </a:lnTo>
                  <a:lnTo>
                    <a:pt x="4" y="177"/>
                  </a:lnTo>
                  <a:lnTo>
                    <a:pt x="2" y="169"/>
                  </a:lnTo>
                  <a:lnTo>
                    <a:pt x="0" y="161"/>
                  </a:lnTo>
                  <a:lnTo>
                    <a:pt x="0" y="154"/>
                  </a:lnTo>
                  <a:lnTo>
                    <a:pt x="0" y="146"/>
                  </a:lnTo>
                  <a:lnTo>
                    <a:pt x="2" y="138"/>
                  </a:lnTo>
                  <a:lnTo>
                    <a:pt x="4" y="131"/>
                  </a:lnTo>
                  <a:lnTo>
                    <a:pt x="6" y="123"/>
                  </a:lnTo>
                  <a:lnTo>
                    <a:pt x="8" y="115"/>
                  </a:lnTo>
                  <a:lnTo>
                    <a:pt x="12" y="107"/>
                  </a:lnTo>
                  <a:lnTo>
                    <a:pt x="16" y="102"/>
                  </a:lnTo>
                  <a:lnTo>
                    <a:pt x="22" y="94"/>
                  </a:lnTo>
                  <a:lnTo>
                    <a:pt x="27" y="86"/>
                  </a:lnTo>
                  <a:lnTo>
                    <a:pt x="33" y="81"/>
                  </a:lnTo>
                  <a:lnTo>
                    <a:pt x="39" y="75"/>
                  </a:lnTo>
                  <a:lnTo>
                    <a:pt x="45" y="67"/>
                  </a:lnTo>
                  <a:lnTo>
                    <a:pt x="52" y="61"/>
                  </a:lnTo>
                  <a:lnTo>
                    <a:pt x="60" y="56"/>
                  </a:lnTo>
                  <a:lnTo>
                    <a:pt x="77" y="46"/>
                  </a:lnTo>
                  <a:lnTo>
                    <a:pt x="96" y="35"/>
                  </a:lnTo>
                  <a:lnTo>
                    <a:pt x="118" y="27"/>
                  </a:lnTo>
                  <a:lnTo>
                    <a:pt x="139" y="19"/>
                  </a:lnTo>
                  <a:lnTo>
                    <a:pt x="162" y="11"/>
                  </a:lnTo>
                  <a:lnTo>
                    <a:pt x="187" y="8"/>
                  </a:lnTo>
                  <a:lnTo>
                    <a:pt x="212" y="4"/>
                  </a:lnTo>
                  <a:lnTo>
                    <a:pt x="238" y="2"/>
                  </a:lnTo>
                  <a:lnTo>
                    <a:pt x="265" y="0"/>
                  </a:lnTo>
                  <a:lnTo>
                    <a:pt x="292" y="2"/>
                  </a:lnTo>
                  <a:lnTo>
                    <a:pt x="317" y="4"/>
                  </a:lnTo>
                  <a:lnTo>
                    <a:pt x="342" y="8"/>
                  </a:lnTo>
                  <a:lnTo>
                    <a:pt x="367" y="11"/>
                  </a:lnTo>
                  <a:lnTo>
                    <a:pt x="390" y="19"/>
                  </a:lnTo>
                  <a:lnTo>
                    <a:pt x="411" y="27"/>
                  </a:lnTo>
                  <a:lnTo>
                    <a:pt x="432" y="35"/>
                  </a:lnTo>
                  <a:lnTo>
                    <a:pt x="451" y="46"/>
                  </a:lnTo>
                  <a:lnTo>
                    <a:pt x="469" y="56"/>
                  </a:lnTo>
                  <a:lnTo>
                    <a:pt x="476" y="61"/>
                  </a:lnTo>
                  <a:lnTo>
                    <a:pt x="482" y="67"/>
                  </a:lnTo>
                  <a:lnTo>
                    <a:pt x="490" y="75"/>
                  </a:lnTo>
                  <a:lnTo>
                    <a:pt x="496" y="81"/>
                  </a:lnTo>
                  <a:lnTo>
                    <a:pt x="501" y="86"/>
                  </a:lnTo>
                  <a:lnTo>
                    <a:pt x="507" y="94"/>
                  </a:lnTo>
                  <a:lnTo>
                    <a:pt x="513" y="102"/>
                  </a:lnTo>
                  <a:lnTo>
                    <a:pt x="517" y="107"/>
                  </a:lnTo>
                  <a:lnTo>
                    <a:pt x="521" y="115"/>
                  </a:lnTo>
                  <a:lnTo>
                    <a:pt x="523" y="123"/>
                  </a:lnTo>
                  <a:lnTo>
                    <a:pt x="524" y="131"/>
                  </a:lnTo>
                  <a:lnTo>
                    <a:pt x="526" y="138"/>
                  </a:lnTo>
                  <a:lnTo>
                    <a:pt x="528" y="146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0" name="Freeform 162"/>
            <p:cNvSpPr>
              <a:spLocks/>
            </p:cNvSpPr>
            <p:nvPr/>
          </p:nvSpPr>
          <p:spPr bwMode="auto">
            <a:xfrm>
              <a:off x="3306" y="2964"/>
              <a:ext cx="94" cy="97"/>
            </a:xfrm>
            <a:custGeom>
              <a:avLst/>
              <a:gdLst/>
              <a:ahLst/>
              <a:cxnLst>
                <a:cxn ang="0">
                  <a:pos x="171" y="98"/>
                </a:cxn>
                <a:cxn ang="0">
                  <a:pos x="167" y="115"/>
                </a:cxn>
                <a:cxn ang="0">
                  <a:pos x="162" y="131"/>
                </a:cxn>
                <a:cxn ang="0">
                  <a:pos x="152" y="146"/>
                </a:cxn>
                <a:cxn ang="0">
                  <a:pos x="140" y="158"/>
                </a:cxn>
                <a:cxn ang="0">
                  <a:pos x="127" y="167"/>
                </a:cxn>
                <a:cxn ang="0">
                  <a:pos x="112" y="175"/>
                </a:cxn>
                <a:cxn ang="0">
                  <a:pos x="94" y="177"/>
                </a:cxn>
                <a:cxn ang="0">
                  <a:pos x="77" y="177"/>
                </a:cxn>
                <a:cxn ang="0">
                  <a:pos x="62" y="175"/>
                </a:cxn>
                <a:cxn ang="0">
                  <a:pos x="46" y="167"/>
                </a:cxn>
                <a:cxn ang="0">
                  <a:pos x="31" y="158"/>
                </a:cxn>
                <a:cxn ang="0">
                  <a:pos x="20" y="146"/>
                </a:cxn>
                <a:cxn ang="0">
                  <a:pos x="12" y="131"/>
                </a:cxn>
                <a:cxn ang="0">
                  <a:pos x="4" y="115"/>
                </a:cxn>
                <a:cxn ang="0">
                  <a:pos x="0" y="98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0" y="33"/>
                </a:cxn>
                <a:cxn ang="0">
                  <a:pos x="31" y="19"/>
                </a:cxn>
                <a:cxn ang="0">
                  <a:pos x="46" y="10"/>
                </a:cxn>
                <a:cxn ang="0">
                  <a:pos x="62" y="4"/>
                </a:cxn>
                <a:cxn ang="0">
                  <a:pos x="77" y="0"/>
                </a:cxn>
                <a:cxn ang="0">
                  <a:pos x="94" y="0"/>
                </a:cxn>
                <a:cxn ang="0">
                  <a:pos x="112" y="4"/>
                </a:cxn>
                <a:cxn ang="0">
                  <a:pos x="127" y="10"/>
                </a:cxn>
                <a:cxn ang="0">
                  <a:pos x="140" y="19"/>
                </a:cxn>
                <a:cxn ang="0">
                  <a:pos x="152" y="33"/>
                </a:cxn>
                <a:cxn ang="0">
                  <a:pos x="162" y="46"/>
                </a:cxn>
                <a:cxn ang="0">
                  <a:pos x="167" y="62"/>
                </a:cxn>
                <a:cxn ang="0">
                  <a:pos x="171" y="79"/>
                </a:cxn>
                <a:cxn ang="0">
                  <a:pos x="171" y="88"/>
                </a:cxn>
              </a:cxnLst>
              <a:rect l="0" t="0" r="r" b="b"/>
              <a:pathLst>
                <a:path w="171" h="179">
                  <a:moveTo>
                    <a:pt x="171" y="88"/>
                  </a:moveTo>
                  <a:lnTo>
                    <a:pt x="171" y="98"/>
                  </a:lnTo>
                  <a:lnTo>
                    <a:pt x="171" y="108"/>
                  </a:lnTo>
                  <a:lnTo>
                    <a:pt x="167" y="115"/>
                  </a:lnTo>
                  <a:lnTo>
                    <a:pt x="165" y="123"/>
                  </a:lnTo>
                  <a:lnTo>
                    <a:pt x="162" y="131"/>
                  </a:lnTo>
                  <a:lnTo>
                    <a:pt x="158" y="138"/>
                  </a:lnTo>
                  <a:lnTo>
                    <a:pt x="152" y="146"/>
                  </a:lnTo>
                  <a:lnTo>
                    <a:pt x="146" y="152"/>
                  </a:lnTo>
                  <a:lnTo>
                    <a:pt x="140" y="158"/>
                  </a:lnTo>
                  <a:lnTo>
                    <a:pt x="135" y="163"/>
                  </a:lnTo>
                  <a:lnTo>
                    <a:pt x="127" y="167"/>
                  </a:lnTo>
                  <a:lnTo>
                    <a:pt x="119" y="171"/>
                  </a:lnTo>
                  <a:lnTo>
                    <a:pt x="112" y="175"/>
                  </a:lnTo>
                  <a:lnTo>
                    <a:pt x="104" y="177"/>
                  </a:lnTo>
                  <a:lnTo>
                    <a:pt x="94" y="177"/>
                  </a:lnTo>
                  <a:lnTo>
                    <a:pt x="87" y="179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2" y="175"/>
                  </a:lnTo>
                  <a:lnTo>
                    <a:pt x="52" y="171"/>
                  </a:lnTo>
                  <a:lnTo>
                    <a:pt x="46" y="167"/>
                  </a:lnTo>
                  <a:lnTo>
                    <a:pt x="39" y="163"/>
                  </a:lnTo>
                  <a:lnTo>
                    <a:pt x="31" y="158"/>
                  </a:lnTo>
                  <a:lnTo>
                    <a:pt x="25" y="152"/>
                  </a:lnTo>
                  <a:lnTo>
                    <a:pt x="20" y="146"/>
                  </a:lnTo>
                  <a:lnTo>
                    <a:pt x="16" y="138"/>
                  </a:lnTo>
                  <a:lnTo>
                    <a:pt x="12" y="131"/>
                  </a:lnTo>
                  <a:lnTo>
                    <a:pt x="8" y="123"/>
                  </a:lnTo>
                  <a:lnTo>
                    <a:pt x="4" y="115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1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6" y="39"/>
                  </a:lnTo>
                  <a:lnTo>
                    <a:pt x="20" y="33"/>
                  </a:lnTo>
                  <a:lnTo>
                    <a:pt x="25" y="25"/>
                  </a:lnTo>
                  <a:lnTo>
                    <a:pt x="31" y="19"/>
                  </a:lnTo>
                  <a:lnTo>
                    <a:pt x="39" y="16"/>
                  </a:lnTo>
                  <a:lnTo>
                    <a:pt x="46" y="10"/>
                  </a:lnTo>
                  <a:lnTo>
                    <a:pt x="52" y="6"/>
                  </a:lnTo>
                  <a:lnTo>
                    <a:pt x="62" y="4"/>
                  </a:lnTo>
                  <a:lnTo>
                    <a:pt x="69" y="2"/>
                  </a:lnTo>
                  <a:lnTo>
                    <a:pt x="77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9" y="6"/>
                  </a:lnTo>
                  <a:lnTo>
                    <a:pt x="127" y="10"/>
                  </a:lnTo>
                  <a:lnTo>
                    <a:pt x="135" y="16"/>
                  </a:lnTo>
                  <a:lnTo>
                    <a:pt x="140" y="19"/>
                  </a:lnTo>
                  <a:lnTo>
                    <a:pt x="146" y="25"/>
                  </a:lnTo>
                  <a:lnTo>
                    <a:pt x="152" y="33"/>
                  </a:lnTo>
                  <a:lnTo>
                    <a:pt x="158" y="39"/>
                  </a:lnTo>
                  <a:lnTo>
                    <a:pt x="162" y="46"/>
                  </a:lnTo>
                  <a:lnTo>
                    <a:pt x="165" y="54"/>
                  </a:lnTo>
                  <a:lnTo>
                    <a:pt x="167" y="62"/>
                  </a:lnTo>
                  <a:lnTo>
                    <a:pt x="171" y="71"/>
                  </a:lnTo>
                  <a:lnTo>
                    <a:pt x="171" y="79"/>
                  </a:lnTo>
                  <a:lnTo>
                    <a:pt x="171" y="88"/>
                  </a:lnTo>
                  <a:lnTo>
                    <a:pt x="171" y="8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6" name="Group 163"/>
          <p:cNvGrpSpPr>
            <a:grpSpLocks/>
          </p:cNvGrpSpPr>
          <p:nvPr/>
        </p:nvGrpSpPr>
        <p:grpSpPr bwMode="auto">
          <a:xfrm>
            <a:off x="8488363" y="5715000"/>
            <a:ext cx="188912" cy="784225"/>
            <a:chOff x="3534" y="3004"/>
            <a:chExt cx="177" cy="732"/>
          </a:xfrm>
        </p:grpSpPr>
        <p:sp>
          <p:nvSpPr>
            <p:cNvPr id="171172" name="Rectangle 164"/>
            <p:cNvSpPr>
              <a:spLocks noChangeArrowheads="1"/>
            </p:cNvSpPr>
            <p:nvPr/>
          </p:nvSpPr>
          <p:spPr bwMode="auto">
            <a:xfrm>
              <a:off x="3708" y="3004"/>
              <a:ext cx="3" cy="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3" name="Freeform 165"/>
            <p:cNvSpPr>
              <a:spLocks/>
            </p:cNvSpPr>
            <p:nvPr/>
          </p:nvSpPr>
          <p:spPr bwMode="auto">
            <a:xfrm>
              <a:off x="3552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4" name="Freeform 166"/>
            <p:cNvSpPr>
              <a:spLocks/>
            </p:cNvSpPr>
            <p:nvPr/>
          </p:nvSpPr>
          <p:spPr bwMode="auto">
            <a:xfrm>
              <a:off x="3552" y="3071"/>
              <a:ext cx="73" cy="593"/>
            </a:xfrm>
            <a:custGeom>
              <a:avLst/>
              <a:gdLst/>
              <a:ahLst/>
              <a:cxnLst>
                <a:cxn ang="0">
                  <a:pos x="134" y="1093"/>
                </a:cxn>
                <a:cxn ang="0">
                  <a:pos x="0" y="1093"/>
                </a:cxn>
                <a:cxn ang="0">
                  <a:pos x="0" y="0"/>
                </a:cxn>
                <a:cxn ang="0">
                  <a:pos x="134" y="0"/>
                </a:cxn>
                <a:cxn ang="0">
                  <a:pos x="134" y="1093"/>
                </a:cxn>
                <a:cxn ang="0">
                  <a:pos x="134" y="1093"/>
                </a:cxn>
              </a:cxnLst>
              <a:rect l="0" t="0" r="r" b="b"/>
              <a:pathLst>
                <a:path w="134" h="1093">
                  <a:moveTo>
                    <a:pt x="134" y="1093"/>
                  </a:moveTo>
                  <a:lnTo>
                    <a:pt x="0" y="1093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1093"/>
                  </a:lnTo>
                  <a:lnTo>
                    <a:pt x="134" y="1093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5" name="Freeform 167"/>
            <p:cNvSpPr>
              <a:spLocks/>
            </p:cNvSpPr>
            <p:nvPr/>
          </p:nvSpPr>
          <p:spPr bwMode="auto">
            <a:xfrm>
              <a:off x="3534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6" name="Freeform 168"/>
            <p:cNvSpPr>
              <a:spLocks/>
            </p:cNvSpPr>
            <p:nvPr/>
          </p:nvSpPr>
          <p:spPr bwMode="auto">
            <a:xfrm>
              <a:off x="3534" y="3041"/>
              <a:ext cx="128" cy="110"/>
            </a:xfrm>
            <a:custGeom>
              <a:avLst/>
              <a:gdLst/>
              <a:ahLst/>
              <a:cxnLst>
                <a:cxn ang="0">
                  <a:pos x="236" y="201"/>
                </a:cxn>
                <a:cxn ang="0">
                  <a:pos x="0" y="201"/>
                </a:cxn>
                <a:cxn ang="0">
                  <a:pos x="0" y="0"/>
                </a:cxn>
                <a:cxn ang="0">
                  <a:pos x="236" y="0"/>
                </a:cxn>
                <a:cxn ang="0">
                  <a:pos x="236" y="201"/>
                </a:cxn>
                <a:cxn ang="0">
                  <a:pos x="236" y="201"/>
                </a:cxn>
              </a:cxnLst>
              <a:rect l="0" t="0" r="r" b="b"/>
              <a:pathLst>
                <a:path w="236" h="201">
                  <a:moveTo>
                    <a:pt x="236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201"/>
                  </a:lnTo>
                  <a:lnTo>
                    <a:pt x="236" y="20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7" name="Freeform 169"/>
            <p:cNvSpPr>
              <a:spLocks/>
            </p:cNvSpPr>
            <p:nvPr/>
          </p:nvSpPr>
          <p:spPr bwMode="auto">
            <a:xfrm>
              <a:off x="3534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8" name="Freeform 170"/>
            <p:cNvSpPr>
              <a:spLocks/>
            </p:cNvSpPr>
            <p:nvPr/>
          </p:nvSpPr>
          <p:spPr bwMode="auto">
            <a:xfrm>
              <a:off x="3534" y="3352"/>
              <a:ext cx="104" cy="62"/>
            </a:xfrm>
            <a:custGeom>
              <a:avLst/>
              <a:gdLst/>
              <a:ahLst/>
              <a:cxnLst>
                <a:cxn ang="0">
                  <a:pos x="192" y="111"/>
                </a:cxn>
                <a:cxn ang="0">
                  <a:pos x="0" y="111"/>
                </a:cxn>
                <a:cxn ang="0">
                  <a:pos x="0" y="0"/>
                </a:cxn>
                <a:cxn ang="0">
                  <a:pos x="192" y="0"/>
                </a:cxn>
                <a:cxn ang="0">
                  <a:pos x="192" y="111"/>
                </a:cxn>
                <a:cxn ang="0">
                  <a:pos x="192" y="111"/>
                </a:cxn>
              </a:cxnLst>
              <a:rect l="0" t="0" r="r" b="b"/>
              <a:pathLst>
                <a:path w="192" h="111">
                  <a:moveTo>
                    <a:pt x="192" y="111"/>
                  </a:moveTo>
                  <a:lnTo>
                    <a:pt x="0" y="11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111"/>
                  </a:lnTo>
                  <a:lnTo>
                    <a:pt x="192" y="111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79" name="Freeform 171"/>
            <p:cNvSpPr>
              <a:spLocks/>
            </p:cNvSpPr>
            <p:nvPr/>
          </p:nvSpPr>
          <p:spPr bwMode="auto">
            <a:xfrm>
              <a:off x="3542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0" name="Freeform 172"/>
            <p:cNvSpPr>
              <a:spLocks/>
            </p:cNvSpPr>
            <p:nvPr/>
          </p:nvSpPr>
          <p:spPr bwMode="auto">
            <a:xfrm>
              <a:off x="3542" y="3639"/>
              <a:ext cx="96" cy="97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" y="117"/>
                </a:cxn>
                <a:cxn ang="0">
                  <a:pos x="12" y="134"/>
                </a:cxn>
                <a:cxn ang="0">
                  <a:pos x="22" y="147"/>
                </a:cxn>
                <a:cxn ang="0">
                  <a:pos x="33" y="161"/>
                </a:cxn>
                <a:cxn ang="0">
                  <a:pos x="48" y="170"/>
                </a:cxn>
                <a:cxn ang="0">
                  <a:pos x="64" y="176"/>
                </a:cxn>
                <a:cxn ang="0">
                  <a:pos x="81" y="180"/>
                </a:cxn>
                <a:cxn ang="0">
                  <a:pos x="100" y="180"/>
                </a:cxn>
                <a:cxn ang="0">
                  <a:pos x="118" y="176"/>
                </a:cxn>
                <a:cxn ang="0">
                  <a:pos x="133" y="170"/>
                </a:cxn>
                <a:cxn ang="0">
                  <a:pos x="148" y="161"/>
                </a:cxn>
                <a:cxn ang="0">
                  <a:pos x="160" y="147"/>
                </a:cxn>
                <a:cxn ang="0">
                  <a:pos x="169" y="134"/>
                </a:cxn>
                <a:cxn ang="0">
                  <a:pos x="177" y="117"/>
                </a:cxn>
                <a:cxn ang="0">
                  <a:pos x="181" y="99"/>
                </a:cxn>
                <a:cxn ang="0">
                  <a:pos x="181" y="82"/>
                </a:cxn>
                <a:cxn ang="0">
                  <a:pos x="177" y="63"/>
                </a:cxn>
                <a:cxn ang="0">
                  <a:pos x="169" y="48"/>
                </a:cxn>
                <a:cxn ang="0">
                  <a:pos x="160" y="34"/>
                </a:cxn>
                <a:cxn ang="0">
                  <a:pos x="148" y="21"/>
                </a:cxn>
                <a:cxn ang="0">
                  <a:pos x="133" y="11"/>
                </a:cxn>
                <a:cxn ang="0">
                  <a:pos x="118" y="5"/>
                </a:cxn>
                <a:cxn ang="0">
                  <a:pos x="100" y="1"/>
                </a:cxn>
                <a:cxn ang="0">
                  <a:pos x="81" y="1"/>
                </a:cxn>
                <a:cxn ang="0">
                  <a:pos x="64" y="5"/>
                </a:cxn>
                <a:cxn ang="0">
                  <a:pos x="48" y="11"/>
                </a:cxn>
                <a:cxn ang="0">
                  <a:pos x="33" y="21"/>
                </a:cxn>
                <a:cxn ang="0">
                  <a:pos x="22" y="34"/>
                </a:cxn>
                <a:cxn ang="0">
                  <a:pos x="12" y="48"/>
                </a:cxn>
                <a:cxn ang="0">
                  <a:pos x="4" y="63"/>
                </a:cxn>
                <a:cxn ang="0">
                  <a:pos x="0" y="82"/>
                </a:cxn>
              </a:cxnLst>
              <a:rect l="0" t="0" r="r" b="b"/>
              <a:pathLst>
                <a:path w="181" h="180">
                  <a:moveTo>
                    <a:pt x="0" y="90"/>
                  </a:moveTo>
                  <a:lnTo>
                    <a:pt x="0" y="99"/>
                  </a:lnTo>
                  <a:lnTo>
                    <a:pt x="2" y="109"/>
                  </a:lnTo>
                  <a:lnTo>
                    <a:pt x="4" y="117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7"/>
                  </a:lnTo>
                  <a:lnTo>
                    <a:pt x="27" y="153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8" y="170"/>
                  </a:lnTo>
                  <a:lnTo>
                    <a:pt x="56" y="174"/>
                  </a:lnTo>
                  <a:lnTo>
                    <a:pt x="64" y="176"/>
                  </a:lnTo>
                  <a:lnTo>
                    <a:pt x="73" y="178"/>
                  </a:lnTo>
                  <a:lnTo>
                    <a:pt x="81" y="180"/>
                  </a:lnTo>
                  <a:lnTo>
                    <a:pt x="91" y="180"/>
                  </a:lnTo>
                  <a:lnTo>
                    <a:pt x="100" y="180"/>
                  </a:lnTo>
                  <a:lnTo>
                    <a:pt x="108" y="178"/>
                  </a:lnTo>
                  <a:lnTo>
                    <a:pt x="118" y="176"/>
                  </a:lnTo>
                  <a:lnTo>
                    <a:pt x="125" y="174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6" y="142"/>
                  </a:lnTo>
                  <a:lnTo>
                    <a:pt x="169" y="134"/>
                  </a:lnTo>
                  <a:lnTo>
                    <a:pt x="173" y="126"/>
                  </a:lnTo>
                  <a:lnTo>
                    <a:pt x="177" y="117"/>
                  </a:lnTo>
                  <a:lnTo>
                    <a:pt x="179" y="109"/>
                  </a:lnTo>
                  <a:lnTo>
                    <a:pt x="181" y="99"/>
                  </a:lnTo>
                  <a:lnTo>
                    <a:pt x="181" y="90"/>
                  </a:lnTo>
                  <a:lnTo>
                    <a:pt x="181" y="82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5"/>
                  </a:lnTo>
                  <a:lnTo>
                    <a:pt x="169" y="48"/>
                  </a:lnTo>
                  <a:lnTo>
                    <a:pt x="166" y="40"/>
                  </a:lnTo>
                  <a:lnTo>
                    <a:pt x="160" y="34"/>
                  </a:lnTo>
                  <a:lnTo>
                    <a:pt x="154" y="26"/>
                  </a:lnTo>
                  <a:lnTo>
                    <a:pt x="148" y="21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8" y="5"/>
                  </a:lnTo>
                  <a:lnTo>
                    <a:pt x="108" y="1"/>
                  </a:lnTo>
                  <a:lnTo>
                    <a:pt x="100" y="1"/>
                  </a:lnTo>
                  <a:lnTo>
                    <a:pt x="91" y="0"/>
                  </a:lnTo>
                  <a:lnTo>
                    <a:pt x="81" y="1"/>
                  </a:lnTo>
                  <a:lnTo>
                    <a:pt x="73" y="1"/>
                  </a:lnTo>
                  <a:lnTo>
                    <a:pt x="64" y="5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2" y="34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8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3"/>
          <p:cNvGrpSpPr>
            <a:grpSpLocks/>
          </p:cNvGrpSpPr>
          <p:nvPr/>
        </p:nvGrpSpPr>
        <p:grpSpPr bwMode="auto">
          <a:xfrm>
            <a:off x="7046913" y="5761038"/>
            <a:ext cx="307975" cy="738187"/>
            <a:chOff x="2290" y="3010"/>
            <a:chExt cx="287" cy="689"/>
          </a:xfrm>
        </p:grpSpPr>
        <p:sp>
          <p:nvSpPr>
            <p:cNvPr id="171182" name="Freeform 174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3" name="Freeform 175"/>
            <p:cNvSpPr>
              <a:spLocks/>
            </p:cNvSpPr>
            <p:nvPr/>
          </p:nvSpPr>
          <p:spPr bwMode="auto">
            <a:xfrm>
              <a:off x="2309" y="3053"/>
              <a:ext cx="241" cy="585"/>
            </a:xfrm>
            <a:custGeom>
              <a:avLst/>
              <a:gdLst/>
              <a:ahLst/>
              <a:cxnLst>
                <a:cxn ang="0">
                  <a:pos x="0" y="1045"/>
                </a:cxn>
                <a:cxn ang="0">
                  <a:pos x="130" y="1083"/>
                </a:cxn>
                <a:cxn ang="0">
                  <a:pos x="447" y="39"/>
                </a:cxn>
                <a:cxn ang="0">
                  <a:pos x="318" y="0"/>
                </a:cxn>
                <a:cxn ang="0">
                  <a:pos x="0" y="1045"/>
                </a:cxn>
                <a:cxn ang="0">
                  <a:pos x="0" y="1045"/>
                </a:cxn>
              </a:cxnLst>
              <a:rect l="0" t="0" r="r" b="b"/>
              <a:pathLst>
                <a:path w="447" h="1083">
                  <a:moveTo>
                    <a:pt x="0" y="1045"/>
                  </a:moveTo>
                  <a:lnTo>
                    <a:pt x="130" y="1083"/>
                  </a:lnTo>
                  <a:lnTo>
                    <a:pt x="447" y="39"/>
                  </a:lnTo>
                  <a:lnTo>
                    <a:pt x="318" y="0"/>
                  </a:lnTo>
                  <a:lnTo>
                    <a:pt x="0" y="1045"/>
                  </a:lnTo>
                  <a:lnTo>
                    <a:pt x="0" y="1045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4" name="Freeform 176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5" name="Freeform 177"/>
            <p:cNvSpPr>
              <a:spLocks/>
            </p:cNvSpPr>
            <p:nvPr/>
          </p:nvSpPr>
          <p:spPr bwMode="auto">
            <a:xfrm>
              <a:off x="2424" y="3010"/>
              <a:ext cx="153" cy="145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226" y="263"/>
                </a:cxn>
                <a:cxn ang="0">
                  <a:pos x="284" y="70"/>
                </a:cxn>
                <a:cxn ang="0">
                  <a:pos x="59" y="0"/>
                </a:cxn>
                <a:cxn ang="0">
                  <a:pos x="0" y="194"/>
                </a:cxn>
                <a:cxn ang="0">
                  <a:pos x="0" y="194"/>
                </a:cxn>
              </a:cxnLst>
              <a:rect l="0" t="0" r="r" b="b"/>
              <a:pathLst>
                <a:path w="284" h="263">
                  <a:moveTo>
                    <a:pt x="0" y="194"/>
                  </a:moveTo>
                  <a:lnTo>
                    <a:pt x="226" y="263"/>
                  </a:lnTo>
                  <a:lnTo>
                    <a:pt x="284" y="70"/>
                  </a:lnTo>
                  <a:lnTo>
                    <a:pt x="59" y="0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6" name="Freeform 178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7" name="Freeform 179"/>
            <p:cNvSpPr>
              <a:spLocks/>
            </p:cNvSpPr>
            <p:nvPr/>
          </p:nvSpPr>
          <p:spPr bwMode="auto">
            <a:xfrm>
              <a:off x="2370" y="3316"/>
              <a:ext cx="118" cy="88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82" y="163"/>
                </a:cxn>
                <a:cxn ang="0">
                  <a:pos x="215" y="56"/>
                </a:cxn>
                <a:cxn ang="0">
                  <a:pos x="33" y="0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215" h="163">
                  <a:moveTo>
                    <a:pt x="0" y="107"/>
                  </a:moveTo>
                  <a:lnTo>
                    <a:pt x="182" y="163"/>
                  </a:lnTo>
                  <a:lnTo>
                    <a:pt x="215" y="56"/>
                  </a:lnTo>
                  <a:lnTo>
                    <a:pt x="33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8" name="Freeform 180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189" name="Freeform 181"/>
            <p:cNvSpPr>
              <a:spLocks/>
            </p:cNvSpPr>
            <p:nvPr/>
          </p:nvSpPr>
          <p:spPr bwMode="auto">
            <a:xfrm>
              <a:off x="2290" y="3603"/>
              <a:ext cx="97" cy="96"/>
            </a:xfrm>
            <a:custGeom>
              <a:avLst/>
              <a:gdLst/>
              <a:ahLst/>
              <a:cxnLst>
                <a:cxn ang="0">
                  <a:pos x="173" y="124"/>
                </a:cxn>
                <a:cxn ang="0">
                  <a:pos x="165" y="142"/>
                </a:cxn>
                <a:cxn ang="0">
                  <a:pos x="154" y="155"/>
                </a:cxn>
                <a:cxn ang="0">
                  <a:pos x="140" y="165"/>
                </a:cxn>
                <a:cxn ang="0">
                  <a:pos x="125" y="174"/>
                </a:cxn>
                <a:cxn ang="0">
                  <a:pos x="110" y="178"/>
                </a:cxn>
                <a:cxn ang="0">
                  <a:pos x="92" y="180"/>
                </a:cxn>
                <a:cxn ang="0">
                  <a:pos x="73" y="178"/>
                </a:cxn>
                <a:cxn ang="0">
                  <a:pos x="56" y="174"/>
                </a:cxn>
                <a:cxn ang="0">
                  <a:pos x="41" y="165"/>
                </a:cxn>
                <a:cxn ang="0">
                  <a:pos x="27" y="153"/>
                </a:cxn>
                <a:cxn ang="0">
                  <a:pos x="16" y="140"/>
                </a:cxn>
                <a:cxn ang="0">
                  <a:pos x="8" y="124"/>
                </a:cxn>
                <a:cxn ang="0">
                  <a:pos x="2" y="109"/>
                </a:cxn>
                <a:cxn ang="0">
                  <a:pos x="0" y="92"/>
                </a:cxn>
                <a:cxn ang="0">
                  <a:pos x="2" y="73"/>
                </a:cxn>
                <a:cxn ang="0">
                  <a:pos x="8" y="55"/>
                </a:cxn>
                <a:cxn ang="0">
                  <a:pos x="18" y="40"/>
                </a:cxn>
                <a:cxn ang="0">
                  <a:pos x="27" y="27"/>
                </a:cxn>
                <a:cxn ang="0">
                  <a:pos x="41" y="15"/>
                </a:cxn>
                <a:cxn ang="0">
                  <a:pos x="56" y="7"/>
                </a:cxn>
                <a:cxn ang="0">
                  <a:pos x="73" y="2"/>
                </a:cxn>
                <a:cxn ang="0">
                  <a:pos x="91" y="0"/>
                </a:cxn>
                <a:cxn ang="0">
                  <a:pos x="108" y="2"/>
                </a:cxn>
                <a:cxn ang="0">
                  <a:pos x="125" y="7"/>
                </a:cxn>
                <a:cxn ang="0">
                  <a:pos x="142" y="17"/>
                </a:cxn>
                <a:cxn ang="0">
                  <a:pos x="156" y="27"/>
                </a:cxn>
                <a:cxn ang="0">
                  <a:pos x="165" y="40"/>
                </a:cxn>
                <a:cxn ang="0">
                  <a:pos x="173" y="55"/>
                </a:cxn>
                <a:cxn ang="0">
                  <a:pos x="179" y="73"/>
                </a:cxn>
                <a:cxn ang="0">
                  <a:pos x="181" y="90"/>
                </a:cxn>
                <a:cxn ang="0">
                  <a:pos x="179" y="107"/>
                </a:cxn>
              </a:cxnLst>
              <a:rect l="0" t="0" r="r" b="b"/>
              <a:pathLst>
                <a:path w="181" h="180">
                  <a:moveTo>
                    <a:pt x="177" y="117"/>
                  </a:moveTo>
                  <a:lnTo>
                    <a:pt x="173" y="124"/>
                  </a:lnTo>
                  <a:lnTo>
                    <a:pt x="169" y="134"/>
                  </a:lnTo>
                  <a:lnTo>
                    <a:pt x="165" y="142"/>
                  </a:lnTo>
                  <a:lnTo>
                    <a:pt x="160" y="148"/>
                  </a:lnTo>
                  <a:lnTo>
                    <a:pt x="154" y="155"/>
                  </a:lnTo>
                  <a:lnTo>
                    <a:pt x="148" y="161"/>
                  </a:lnTo>
                  <a:lnTo>
                    <a:pt x="140" y="165"/>
                  </a:lnTo>
                  <a:lnTo>
                    <a:pt x="133" y="171"/>
                  </a:lnTo>
                  <a:lnTo>
                    <a:pt x="125" y="174"/>
                  </a:lnTo>
                  <a:lnTo>
                    <a:pt x="117" y="176"/>
                  </a:lnTo>
                  <a:lnTo>
                    <a:pt x="110" y="178"/>
                  </a:lnTo>
                  <a:lnTo>
                    <a:pt x="100" y="180"/>
                  </a:lnTo>
                  <a:lnTo>
                    <a:pt x="92" y="180"/>
                  </a:lnTo>
                  <a:lnTo>
                    <a:pt x="83" y="180"/>
                  </a:lnTo>
                  <a:lnTo>
                    <a:pt x="73" y="178"/>
                  </a:lnTo>
                  <a:lnTo>
                    <a:pt x="66" y="176"/>
                  </a:lnTo>
                  <a:lnTo>
                    <a:pt x="56" y="174"/>
                  </a:lnTo>
                  <a:lnTo>
                    <a:pt x="48" y="171"/>
                  </a:lnTo>
                  <a:lnTo>
                    <a:pt x="41" y="165"/>
                  </a:lnTo>
                  <a:lnTo>
                    <a:pt x="33" y="159"/>
                  </a:lnTo>
                  <a:lnTo>
                    <a:pt x="27" y="153"/>
                  </a:lnTo>
                  <a:lnTo>
                    <a:pt x="21" y="148"/>
                  </a:lnTo>
                  <a:lnTo>
                    <a:pt x="16" y="140"/>
                  </a:lnTo>
                  <a:lnTo>
                    <a:pt x="12" y="132"/>
                  </a:lnTo>
                  <a:lnTo>
                    <a:pt x="8" y="124"/>
                  </a:lnTo>
                  <a:lnTo>
                    <a:pt x="4" y="117"/>
                  </a:lnTo>
                  <a:lnTo>
                    <a:pt x="2" y="109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55"/>
                  </a:lnTo>
                  <a:lnTo>
                    <a:pt x="12" y="48"/>
                  </a:lnTo>
                  <a:lnTo>
                    <a:pt x="18" y="40"/>
                  </a:lnTo>
                  <a:lnTo>
                    <a:pt x="21" y="32"/>
                  </a:lnTo>
                  <a:lnTo>
                    <a:pt x="27" y="27"/>
                  </a:lnTo>
                  <a:lnTo>
                    <a:pt x="35" y="21"/>
                  </a:lnTo>
                  <a:lnTo>
                    <a:pt x="41" y="15"/>
                  </a:lnTo>
                  <a:lnTo>
                    <a:pt x="48" y="11"/>
                  </a:lnTo>
                  <a:lnTo>
                    <a:pt x="56" y="7"/>
                  </a:lnTo>
                  <a:lnTo>
                    <a:pt x="64" y="5"/>
                  </a:lnTo>
                  <a:lnTo>
                    <a:pt x="73" y="2"/>
                  </a:lnTo>
                  <a:lnTo>
                    <a:pt x="81" y="2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8" y="2"/>
                  </a:lnTo>
                  <a:lnTo>
                    <a:pt x="117" y="5"/>
                  </a:lnTo>
                  <a:lnTo>
                    <a:pt x="125" y="7"/>
                  </a:lnTo>
                  <a:lnTo>
                    <a:pt x="135" y="11"/>
                  </a:lnTo>
                  <a:lnTo>
                    <a:pt x="142" y="17"/>
                  </a:lnTo>
                  <a:lnTo>
                    <a:pt x="148" y="21"/>
                  </a:lnTo>
                  <a:lnTo>
                    <a:pt x="156" y="27"/>
                  </a:lnTo>
                  <a:lnTo>
                    <a:pt x="162" y="34"/>
                  </a:lnTo>
                  <a:lnTo>
                    <a:pt x="165" y="40"/>
                  </a:lnTo>
                  <a:lnTo>
                    <a:pt x="171" y="48"/>
                  </a:lnTo>
                  <a:lnTo>
                    <a:pt x="173" y="55"/>
                  </a:lnTo>
                  <a:lnTo>
                    <a:pt x="177" y="65"/>
                  </a:lnTo>
                  <a:lnTo>
                    <a:pt x="179" y="73"/>
                  </a:lnTo>
                  <a:lnTo>
                    <a:pt x="181" y="80"/>
                  </a:lnTo>
                  <a:lnTo>
                    <a:pt x="181" y="90"/>
                  </a:lnTo>
                  <a:lnTo>
                    <a:pt x="181" y="100"/>
                  </a:lnTo>
                  <a:lnTo>
                    <a:pt x="179" y="107"/>
                  </a:lnTo>
                  <a:lnTo>
                    <a:pt x="177" y="117"/>
                  </a:lnTo>
                  <a:close/>
                </a:path>
              </a:pathLst>
            </a:custGeom>
            <a:solidFill>
              <a:srgbClr val="CCCCCC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1190" name="Freeform 182"/>
          <p:cNvSpPr>
            <a:spLocks/>
          </p:cNvSpPr>
          <p:nvPr/>
        </p:nvSpPr>
        <p:spPr bwMode="auto">
          <a:xfrm>
            <a:off x="5287963" y="4846638"/>
            <a:ext cx="1193800" cy="1281112"/>
          </a:xfrm>
          <a:custGeom>
            <a:avLst/>
            <a:gdLst/>
            <a:ahLst/>
            <a:cxnLst>
              <a:cxn ang="0">
                <a:pos x="159" y="0"/>
              </a:cxn>
              <a:cxn ang="0">
                <a:pos x="42" y="139"/>
              </a:cxn>
              <a:cxn ang="0">
                <a:pos x="0" y="735"/>
              </a:cxn>
              <a:cxn ang="0">
                <a:pos x="42" y="2204"/>
              </a:cxn>
              <a:cxn ang="0">
                <a:pos x="1996" y="2204"/>
              </a:cxn>
              <a:cxn ang="0">
                <a:pos x="2059" y="741"/>
              </a:cxn>
              <a:cxn ang="0">
                <a:pos x="1996" y="169"/>
              </a:cxn>
              <a:cxn ang="0">
                <a:pos x="1854" y="0"/>
              </a:cxn>
              <a:cxn ang="0">
                <a:pos x="159" y="0"/>
              </a:cxn>
              <a:cxn ang="0">
                <a:pos x="159" y="0"/>
              </a:cxn>
            </a:cxnLst>
            <a:rect l="0" t="0" r="r" b="b"/>
            <a:pathLst>
              <a:path w="2059" h="2204">
                <a:moveTo>
                  <a:pt x="159" y="0"/>
                </a:moveTo>
                <a:lnTo>
                  <a:pt x="42" y="139"/>
                </a:lnTo>
                <a:lnTo>
                  <a:pt x="0" y="735"/>
                </a:lnTo>
                <a:lnTo>
                  <a:pt x="42" y="2204"/>
                </a:lnTo>
                <a:lnTo>
                  <a:pt x="1996" y="2204"/>
                </a:lnTo>
                <a:lnTo>
                  <a:pt x="2059" y="741"/>
                </a:lnTo>
                <a:lnTo>
                  <a:pt x="1996" y="169"/>
                </a:lnTo>
                <a:lnTo>
                  <a:pt x="1854" y="0"/>
                </a:lnTo>
                <a:lnTo>
                  <a:pt x="159" y="0"/>
                </a:lnTo>
                <a:lnTo>
                  <a:pt x="15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1" name="Freeform 183"/>
          <p:cNvSpPr>
            <a:spLocks/>
          </p:cNvSpPr>
          <p:nvPr/>
        </p:nvSpPr>
        <p:spPr bwMode="auto">
          <a:xfrm>
            <a:off x="5383213" y="5764213"/>
            <a:ext cx="1009650" cy="18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2" name="Freeform 184"/>
          <p:cNvSpPr>
            <a:spLocks/>
          </p:cNvSpPr>
          <p:nvPr/>
        </p:nvSpPr>
        <p:spPr bwMode="auto">
          <a:xfrm>
            <a:off x="5657850" y="5797550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2"/>
              </a:cxn>
              <a:cxn ang="0">
                <a:pos x="0" y="9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2">
                <a:moveTo>
                  <a:pt x="0" y="0"/>
                </a:moveTo>
                <a:lnTo>
                  <a:pt x="722" y="0"/>
                </a:lnTo>
                <a:lnTo>
                  <a:pt x="722" y="92"/>
                </a:lnTo>
                <a:lnTo>
                  <a:pt x="0" y="9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3" name="Freeform 185"/>
          <p:cNvSpPr>
            <a:spLocks/>
          </p:cNvSpPr>
          <p:nvPr/>
        </p:nvSpPr>
        <p:spPr bwMode="auto">
          <a:xfrm>
            <a:off x="5413375" y="5403850"/>
            <a:ext cx="930275" cy="293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4" y="0"/>
              </a:cxn>
              <a:cxn ang="0">
                <a:pos x="1604" y="503"/>
              </a:cxn>
              <a:cxn ang="0">
                <a:pos x="0" y="503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4" h="503">
                <a:moveTo>
                  <a:pt x="0" y="0"/>
                </a:moveTo>
                <a:lnTo>
                  <a:pt x="1604" y="0"/>
                </a:lnTo>
                <a:lnTo>
                  <a:pt x="1604" y="503"/>
                </a:lnTo>
                <a:lnTo>
                  <a:pt x="0" y="50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4" name="Freeform 186"/>
          <p:cNvSpPr>
            <a:spLocks/>
          </p:cNvSpPr>
          <p:nvPr/>
        </p:nvSpPr>
        <p:spPr bwMode="auto">
          <a:xfrm>
            <a:off x="5408613" y="4941888"/>
            <a:ext cx="930275" cy="2016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05" y="0"/>
              </a:cxn>
              <a:cxn ang="0">
                <a:pos x="1605" y="347"/>
              </a:cxn>
              <a:cxn ang="0">
                <a:pos x="0" y="34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605" h="347">
                <a:moveTo>
                  <a:pt x="0" y="0"/>
                </a:moveTo>
                <a:lnTo>
                  <a:pt x="1605" y="0"/>
                </a:lnTo>
                <a:lnTo>
                  <a:pt x="1605" y="347"/>
                </a:lnTo>
                <a:lnTo>
                  <a:pt x="0" y="347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5" name="Freeform 187"/>
          <p:cNvSpPr>
            <a:spLocks/>
          </p:cNvSpPr>
          <p:nvPr/>
        </p:nvSpPr>
        <p:spPr bwMode="auto">
          <a:xfrm>
            <a:off x="6223000" y="5203825"/>
            <a:ext cx="21272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7" y="0"/>
              </a:cxn>
              <a:cxn ang="0">
                <a:pos x="367" y="149"/>
              </a:cxn>
              <a:cxn ang="0">
                <a:pos x="0" y="14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67" h="149">
                <a:moveTo>
                  <a:pt x="0" y="0"/>
                </a:moveTo>
                <a:lnTo>
                  <a:pt x="367" y="0"/>
                </a:lnTo>
                <a:lnTo>
                  <a:pt x="367" y="149"/>
                </a:lnTo>
                <a:lnTo>
                  <a:pt x="0" y="14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6" name="Freeform 188"/>
          <p:cNvSpPr>
            <a:spLocks noEditPoints="1"/>
          </p:cNvSpPr>
          <p:nvPr/>
        </p:nvSpPr>
        <p:spPr bwMode="auto">
          <a:xfrm>
            <a:off x="5686425" y="5313363"/>
            <a:ext cx="52388" cy="76200"/>
          </a:xfrm>
          <a:custGeom>
            <a:avLst/>
            <a:gdLst/>
            <a:ahLst/>
            <a:cxnLst>
              <a:cxn ang="0">
                <a:pos x="25" y="21"/>
              </a:cxn>
              <a:cxn ang="0">
                <a:pos x="25" y="59"/>
              </a:cxn>
              <a:cxn ang="0">
                <a:pos x="36" y="59"/>
              </a:cxn>
              <a:cxn ang="0">
                <a:pos x="42" y="57"/>
              </a:cxn>
              <a:cxn ang="0">
                <a:pos x="46" y="57"/>
              </a:cxn>
              <a:cxn ang="0">
                <a:pos x="50" y="55"/>
              </a:cxn>
              <a:cxn ang="0">
                <a:pos x="54" y="53"/>
              </a:cxn>
              <a:cxn ang="0">
                <a:pos x="56" y="51"/>
              </a:cxn>
              <a:cxn ang="0">
                <a:pos x="58" y="48"/>
              </a:cxn>
              <a:cxn ang="0">
                <a:pos x="58" y="44"/>
              </a:cxn>
              <a:cxn ang="0">
                <a:pos x="58" y="40"/>
              </a:cxn>
              <a:cxn ang="0">
                <a:pos x="58" y="34"/>
              </a:cxn>
              <a:cxn ang="0">
                <a:pos x="58" y="30"/>
              </a:cxn>
              <a:cxn ang="0">
                <a:pos x="56" y="27"/>
              </a:cxn>
              <a:cxn ang="0">
                <a:pos x="54" y="25"/>
              </a:cxn>
              <a:cxn ang="0">
                <a:pos x="50" y="23"/>
              </a:cxn>
              <a:cxn ang="0">
                <a:pos x="46" y="21"/>
              </a:cxn>
              <a:cxn ang="0">
                <a:pos x="42" y="21"/>
              </a:cxn>
              <a:cxn ang="0">
                <a:pos x="36" y="21"/>
              </a:cxn>
              <a:cxn ang="0">
                <a:pos x="25" y="21"/>
              </a:cxn>
              <a:cxn ang="0">
                <a:pos x="25" y="21"/>
              </a:cxn>
              <a:cxn ang="0">
                <a:pos x="0" y="0"/>
              </a:cxn>
              <a:cxn ang="0">
                <a:pos x="34" y="0"/>
              </a:cxn>
              <a:cxn ang="0">
                <a:pos x="48" y="0"/>
              </a:cxn>
              <a:cxn ang="0">
                <a:pos x="58" y="2"/>
              </a:cxn>
              <a:cxn ang="0">
                <a:pos x="61" y="3"/>
              </a:cxn>
              <a:cxn ang="0">
                <a:pos x="67" y="5"/>
              </a:cxn>
              <a:cxn ang="0">
                <a:pos x="69" y="7"/>
              </a:cxn>
              <a:cxn ang="0">
                <a:pos x="73" y="9"/>
              </a:cxn>
              <a:cxn ang="0">
                <a:pos x="79" y="15"/>
              </a:cxn>
              <a:cxn ang="0">
                <a:pos x="82" y="21"/>
              </a:cxn>
              <a:cxn ang="0">
                <a:pos x="84" y="30"/>
              </a:cxn>
              <a:cxn ang="0">
                <a:pos x="84" y="40"/>
              </a:cxn>
              <a:cxn ang="0">
                <a:pos x="84" y="50"/>
              </a:cxn>
              <a:cxn ang="0">
                <a:pos x="82" y="57"/>
              </a:cxn>
              <a:cxn ang="0">
                <a:pos x="79" y="65"/>
              </a:cxn>
              <a:cxn ang="0">
                <a:pos x="73" y="71"/>
              </a:cxn>
              <a:cxn ang="0">
                <a:pos x="69" y="73"/>
              </a:cxn>
              <a:cxn ang="0">
                <a:pos x="67" y="75"/>
              </a:cxn>
              <a:cxn ang="0">
                <a:pos x="61" y="76"/>
              </a:cxn>
              <a:cxn ang="0">
                <a:pos x="58" y="78"/>
              </a:cxn>
              <a:cxn ang="0">
                <a:pos x="48" y="78"/>
              </a:cxn>
              <a:cxn ang="0">
                <a:pos x="34" y="80"/>
              </a:cxn>
              <a:cxn ang="0">
                <a:pos x="25" y="80"/>
              </a:cxn>
              <a:cxn ang="0">
                <a:pos x="25" y="128"/>
              </a:cxn>
              <a:cxn ang="0">
                <a:pos x="0" y="12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4" h="128">
                <a:moveTo>
                  <a:pt x="25" y="21"/>
                </a:moveTo>
                <a:lnTo>
                  <a:pt x="25" y="59"/>
                </a:lnTo>
                <a:lnTo>
                  <a:pt x="36" y="59"/>
                </a:lnTo>
                <a:lnTo>
                  <a:pt x="42" y="57"/>
                </a:lnTo>
                <a:lnTo>
                  <a:pt x="46" y="57"/>
                </a:lnTo>
                <a:lnTo>
                  <a:pt x="50" y="55"/>
                </a:lnTo>
                <a:lnTo>
                  <a:pt x="54" y="53"/>
                </a:lnTo>
                <a:lnTo>
                  <a:pt x="56" y="51"/>
                </a:lnTo>
                <a:lnTo>
                  <a:pt x="58" y="48"/>
                </a:lnTo>
                <a:lnTo>
                  <a:pt x="58" y="44"/>
                </a:lnTo>
                <a:lnTo>
                  <a:pt x="58" y="40"/>
                </a:lnTo>
                <a:lnTo>
                  <a:pt x="58" y="34"/>
                </a:lnTo>
                <a:lnTo>
                  <a:pt x="58" y="30"/>
                </a:lnTo>
                <a:lnTo>
                  <a:pt x="56" y="27"/>
                </a:lnTo>
                <a:lnTo>
                  <a:pt x="54" y="25"/>
                </a:lnTo>
                <a:lnTo>
                  <a:pt x="50" y="23"/>
                </a:lnTo>
                <a:lnTo>
                  <a:pt x="46" y="21"/>
                </a:lnTo>
                <a:lnTo>
                  <a:pt x="42" y="21"/>
                </a:lnTo>
                <a:lnTo>
                  <a:pt x="36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0" y="0"/>
                </a:moveTo>
                <a:lnTo>
                  <a:pt x="34" y="0"/>
                </a:lnTo>
                <a:lnTo>
                  <a:pt x="48" y="0"/>
                </a:lnTo>
                <a:lnTo>
                  <a:pt x="58" y="2"/>
                </a:lnTo>
                <a:lnTo>
                  <a:pt x="61" y="3"/>
                </a:lnTo>
                <a:lnTo>
                  <a:pt x="67" y="5"/>
                </a:lnTo>
                <a:lnTo>
                  <a:pt x="69" y="7"/>
                </a:lnTo>
                <a:lnTo>
                  <a:pt x="73" y="9"/>
                </a:lnTo>
                <a:lnTo>
                  <a:pt x="79" y="15"/>
                </a:lnTo>
                <a:lnTo>
                  <a:pt x="82" y="21"/>
                </a:lnTo>
                <a:lnTo>
                  <a:pt x="84" y="30"/>
                </a:lnTo>
                <a:lnTo>
                  <a:pt x="84" y="40"/>
                </a:lnTo>
                <a:lnTo>
                  <a:pt x="84" y="50"/>
                </a:lnTo>
                <a:lnTo>
                  <a:pt x="82" y="57"/>
                </a:lnTo>
                <a:lnTo>
                  <a:pt x="79" y="65"/>
                </a:lnTo>
                <a:lnTo>
                  <a:pt x="73" y="71"/>
                </a:lnTo>
                <a:lnTo>
                  <a:pt x="69" y="73"/>
                </a:lnTo>
                <a:lnTo>
                  <a:pt x="67" y="75"/>
                </a:lnTo>
                <a:lnTo>
                  <a:pt x="61" y="76"/>
                </a:lnTo>
                <a:lnTo>
                  <a:pt x="58" y="78"/>
                </a:lnTo>
                <a:lnTo>
                  <a:pt x="48" y="78"/>
                </a:lnTo>
                <a:lnTo>
                  <a:pt x="34" y="80"/>
                </a:lnTo>
                <a:lnTo>
                  <a:pt x="25" y="80"/>
                </a:lnTo>
                <a:lnTo>
                  <a:pt x="25" y="128"/>
                </a:lnTo>
                <a:lnTo>
                  <a:pt x="0" y="12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7" name="Freeform 189"/>
          <p:cNvSpPr>
            <a:spLocks/>
          </p:cNvSpPr>
          <p:nvPr/>
        </p:nvSpPr>
        <p:spPr bwMode="auto">
          <a:xfrm>
            <a:off x="5754688" y="5332413"/>
            <a:ext cx="44450" cy="57150"/>
          </a:xfrm>
          <a:custGeom>
            <a:avLst/>
            <a:gdLst/>
            <a:ahLst/>
            <a:cxnLst>
              <a:cxn ang="0">
                <a:pos x="75" y="29"/>
              </a:cxn>
              <a:cxn ang="0">
                <a:pos x="69" y="27"/>
              </a:cxn>
              <a:cxn ang="0">
                <a:pos x="65" y="23"/>
              </a:cxn>
              <a:cxn ang="0">
                <a:pos x="60" y="23"/>
              </a:cxn>
              <a:cxn ang="0">
                <a:pos x="52" y="23"/>
              </a:cxn>
              <a:cxn ang="0">
                <a:pos x="44" y="23"/>
              </a:cxn>
              <a:cxn ang="0">
                <a:pos x="38" y="25"/>
              </a:cxn>
              <a:cxn ang="0">
                <a:pos x="33" y="29"/>
              </a:cxn>
              <a:cxn ang="0">
                <a:pos x="29" y="33"/>
              </a:cxn>
              <a:cxn ang="0">
                <a:pos x="27" y="37"/>
              </a:cxn>
              <a:cxn ang="0">
                <a:pos x="27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31" y="12"/>
              </a:cxn>
              <a:cxn ang="0">
                <a:pos x="33" y="8"/>
              </a:cxn>
              <a:cxn ang="0">
                <a:pos x="36" y="6"/>
              </a:cxn>
              <a:cxn ang="0">
                <a:pos x="40" y="4"/>
              </a:cxn>
              <a:cxn ang="0">
                <a:pos x="46" y="2"/>
              </a:cxn>
              <a:cxn ang="0">
                <a:pos x="50" y="0"/>
              </a:cxn>
              <a:cxn ang="0">
                <a:pos x="56" y="0"/>
              </a:cxn>
              <a:cxn ang="0">
                <a:pos x="60" y="0"/>
              </a:cxn>
              <a:cxn ang="0">
                <a:pos x="65" y="2"/>
              </a:cxn>
              <a:cxn ang="0">
                <a:pos x="69" y="4"/>
              </a:cxn>
              <a:cxn ang="0">
                <a:pos x="75" y="6"/>
              </a:cxn>
              <a:cxn ang="0">
                <a:pos x="75" y="29"/>
              </a:cxn>
              <a:cxn ang="0">
                <a:pos x="75" y="29"/>
              </a:cxn>
            </a:cxnLst>
            <a:rect l="0" t="0" r="r" b="b"/>
            <a:pathLst>
              <a:path w="75" h="100">
                <a:moveTo>
                  <a:pt x="75" y="29"/>
                </a:moveTo>
                <a:lnTo>
                  <a:pt x="69" y="27"/>
                </a:lnTo>
                <a:lnTo>
                  <a:pt x="65" y="23"/>
                </a:lnTo>
                <a:lnTo>
                  <a:pt x="60" y="23"/>
                </a:lnTo>
                <a:lnTo>
                  <a:pt x="52" y="23"/>
                </a:lnTo>
                <a:lnTo>
                  <a:pt x="44" y="23"/>
                </a:lnTo>
                <a:lnTo>
                  <a:pt x="38" y="25"/>
                </a:lnTo>
                <a:lnTo>
                  <a:pt x="33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31" y="12"/>
                </a:lnTo>
                <a:lnTo>
                  <a:pt x="33" y="8"/>
                </a:lnTo>
                <a:lnTo>
                  <a:pt x="36" y="6"/>
                </a:lnTo>
                <a:lnTo>
                  <a:pt x="40" y="4"/>
                </a:lnTo>
                <a:lnTo>
                  <a:pt x="46" y="2"/>
                </a:lnTo>
                <a:lnTo>
                  <a:pt x="50" y="0"/>
                </a:lnTo>
                <a:lnTo>
                  <a:pt x="56" y="0"/>
                </a:lnTo>
                <a:lnTo>
                  <a:pt x="60" y="0"/>
                </a:lnTo>
                <a:lnTo>
                  <a:pt x="65" y="2"/>
                </a:lnTo>
                <a:lnTo>
                  <a:pt x="69" y="4"/>
                </a:lnTo>
                <a:lnTo>
                  <a:pt x="75" y="6"/>
                </a:lnTo>
                <a:lnTo>
                  <a:pt x="75" y="29"/>
                </a:lnTo>
                <a:lnTo>
                  <a:pt x="75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8" name="Freeform 190"/>
          <p:cNvSpPr>
            <a:spLocks noEditPoints="1"/>
          </p:cNvSpPr>
          <p:nvPr/>
        </p:nvSpPr>
        <p:spPr bwMode="auto">
          <a:xfrm>
            <a:off x="5810250" y="5307013"/>
            <a:ext cx="52388" cy="82550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56" y="48"/>
              </a:cxn>
              <a:cxn ang="0">
                <a:pos x="56" y="125"/>
              </a:cxn>
              <a:cxn ang="0">
                <a:pos x="88" y="125"/>
              </a:cxn>
              <a:cxn ang="0">
                <a:pos x="88" y="144"/>
              </a:cxn>
              <a:cxn ang="0">
                <a:pos x="0" y="144"/>
              </a:cxn>
              <a:cxn ang="0">
                <a:pos x="0" y="125"/>
              </a:cxn>
              <a:cxn ang="0">
                <a:pos x="31" y="125"/>
              </a:cxn>
              <a:cxn ang="0">
                <a:pos x="31" y="67"/>
              </a:cxn>
              <a:cxn ang="0">
                <a:pos x="6" y="67"/>
              </a:cxn>
              <a:cxn ang="0">
                <a:pos x="6" y="48"/>
              </a:cxn>
              <a:cxn ang="0">
                <a:pos x="6" y="48"/>
              </a:cxn>
              <a:cxn ang="0">
                <a:pos x="31" y="0"/>
              </a:cxn>
              <a:cxn ang="0">
                <a:pos x="56" y="0"/>
              </a:cxn>
              <a:cxn ang="0">
                <a:pos x="56" y="29"/>
              </a:cxn>
              <a:cxn ang="0">
                <a:pos x="31" y="29"/>
              </a:cxn>
              <a:cxn ang="0">
                <a:pos x="31" y="0"/>
              </a:cxn>
              <a:cxn ang="0">
                <a:pos x="31" y="0"/>
              </a:cxn>
            </a:cxnLst>
            <a:rect l="0" t="0" r="r" b="b"/>
            <a:pathLst>
              <a:path w="88" h="144">
                <a:moveTo>
                  <a:pt x="6" y="48"/>
                </a:moveTo>
                <a:lnTo>
                  <a:pt x="56" y="48"/>
                </a:lnTo>
                <a:lnTo>
                  <a:pt x="56" y="125"/>
                </a:lnTo>
                <a:lnTo>
                  <a:pt x="88" y="125"/>
                </a:lnTo>
                <a:lnTo>
                  <a:pt x="88" y="144"/>
                </a:lnTo>
                <a:lnTo>
                  <a:pt x="0" y="144"/>
                </a:lnTo>
                <a:lnTo>
                  <a:pt x="0" y="125"/>
                </a:lnTo>
                <a:lnTo>
                  <a:pt x="31" y="125"/>
                </a:lnTo>
                <a:lnTo>
                  <a:pt x="31" y="67"/>
                </a:lnTo>
                <a:lnTo>
                  <a:pt x="6" y="67"/>
                </a:lnTo>
                <a:lnTo>
                  <a:pt x="6" y="48"/>
                </a:lnTo>
                <a:lnTo>
                  <a:pt x="6" y="48"/>
                </a:lnTo>
                <a:close/>
                <a:moveTo>
                  <a:pt x="31" y="0"/>
                </a:moveTo>
                <a:lnTo>
                  <a:pt x="56" y="0"/>
                </a:lnTo>
                <a:lnTo>
                  <a:pt x="56" y="29"/>
                </a:lnTo>
                <a:lnTo>
                  <a:pt x="31" y="29"/>
                </a:lnTo>
                <a:lnTo>
                  <a:pt x="31" y="0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199" name="Freeform 191"/>
          <p:cNvSpPr>
            <a:spLocks/>
          </p:cNvSpPr>
          <p:nvPr/>
        </p:nvSpPr>
        <p:spPr bwMode="auto">
          <a:xfrm>
            <a:off x="5873750" y="5332413"/>
            <a:ext cx="46038" cy="57150"/>
          </a:xfrm>
          <a:custGeom>
            <a:avLst/>
            <a:gdLst/>
            <a:ahLst/>
            <a:cxnLst>
              <a:cxn ang="0">
                <a:pos x="78" y="37"/>
              </a:cxn>
              <a:cxn ang="0">
                <a:pos x="78" y="100"/>
              </a:cxn>
              <a:cxn ang="0">
                <a:pos x="53" y="100"/>
              </a:cxn>
              <a:cxn ang="0">
                <a:pos x="53" y="41"/>
              </a:cxn>
              <a:cxn ang="0">
                <a:pos x="53" y="37"/>
              </a:cxn>
              <a:cxn ang="0">
                <a:pos x="51" y="33"/>
              </a:cxn>
              <a:cxn ang="0">
                <a:pos x="51" y="29"/>
              </a:cxn>
              <a:cxn ang="0">
                <a:pos x="49" y="25"/>
              </a:cxn>
              <a:cxn ang="0">
                <a:pos x="48" y="23"/>
              </a:cxn>
              <a:cxn ang="0">
                <a:pos x="46" y="23"/>
              </a:cxn>
              <a:cxn ang="0">
                <a:pos x="44" y="22"/>
              </a:cxn>
              <a:cxn ang="0">
                <a:pos x="40" y="22"/>
              </a:cxn>
              <a:cxn ang="0">
                <a:pos x="36" y="22"/>
              </a:cxn>
              <a:cxn ang="0">
                <a:pos x="34" y="23"/>
              </a:cxn>
              <a:cxn ang="0">
                <a:pos x="32" y="25"/>
              </a:cxn>
              <a:cxn ang="0">
                <a:pos x="30" y="27"/>
              </a:cxn>
              <a:cxn ang="0">
                <a:pos x="28" y="31"/>
              </a:cxn>
              <a:cxn ang="0">
                <a:pos x="26" y="35"/>
              </a:cxn>
              <a:cxn ang="0">
                <a:pos x="26" y="39"/>
              </a:cxn>
              <a:cxn ang="0">
                <a:pos x="25" y="45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6" y="14"/>
              </a:cxn>
              <a:cxn ang="0">
                <a:pos x="28" y="10"/>
              </a:cxn>
              <a:cxn ang="0">
                <a:pos x="34" y="6"/>
              </a:cxn>
              <a:cxn ang="0">
                <a:pos x="38" y="4"/>
              </a:cxn>
              <a:cxn ang="0">
                <a:pos x="42" y="2"/>
              </a:cxn>
              <a:cxn ang="0">
                <a:pos x="46" y="0"/>
              </a:cxn>
              <a:cxn ang="0">
                <a:pos x="49" y="0"/>
              </a:cxn>
              <a:cxn ang="0">
                <a:pos x="57" y="2"/>
              </a:cxn>
              <a:cxn ang="0">
                <a:pos x="63" y="4"/>
              </a:cxn>
              <a:cxn ang="0">
                <a:pos x="67" y="6"/>
              </a:cxn>
              <a:cxn ang="0">
                <a:pos x="71" y="10"/>
              </a:cxn>
              <a:cxn ang="0">
                <a:pos x="74" y="16"/>
              </a:cxn>
              <a:cxn ang="0">
                <a:pos x="76" y="22"/>
              </a:cxn>
              <a:cxn ang="0">
                <a:pos x="76" y="29"/>
              </a:cxn>
              <a:cxn ang="0">
                <a:pos x="78" y="37"/>
              </a:cxn>
              <a:cxn ang="0">
                <a:pos x="78" y="37"/>
              </a:cxn>
              <a:cxn ang="0">
                <a:pos x="78" y="37"/>
              </a:cxn>
            </a:cxnLst>
            <a:rect l="0" t="0" r="r" b="b"/>
            <a:pathLst>
              <a:path w="78" h="100">
                <a:moveTo>
                  <a:pt x="78" y="37"/>
                </a:moveTo>
                <a:lnTo>
                  <a:pt x="78" y="100"/>
                </a:lnTo>
                <a:lnTo>
                  <a:pt x="53" y="100"/>
                </a:lnTo>
                <a:lnTo>
                  <a:pt x="53" y="41"/>
                </a:lnTo>
                <a:lnTo>
                  <a:pt x="53" y="37"/>
                </a:lnTo>
                <a:lnTo>
                  <a:pt x="51" y="33"/>
                </a:lnTo>
                <a:lnTo>
                  <a:pt x="51" y="29"/>
                </a:lnTo>
                <a:lnTo>
                  <a:pt x="49" y="25"/>
                </a:lnTo>
                <a:lnTo>
                  <a:pt x="48" y="23"/>
                </a:lnTo>
                <a:lnTo>
                  <a:pt x="46" y="23"/>
                </a:lnTo>
                <a:lnTo>
                  <a:pt x="44" y="22"/>
                </a:lnTo>
                <a:lnTo>
                  <a:pt x="40" y="22"/>
                </a:lnTo>
                <a:lnTo>
                  <a:pt x="36" y="22"/>
                </a:lnTo>
                <a:lnTo>
                  <a:pt x="34" y="23"/>
                </a:lnTo>
                <a:lnTo>
                  <a:pt x="32" y="25"/>
                </a:lnTo>
                <a:lnTo>
                  <a:pt x="30" y="27"/>
                </a:lnTo>
                <a:lnTo>
                  <a:pt x="28" y="31"/>
                </a:lnTo>
                <a:lnTo>
                  <a:pt x="26" y="35"/>
                </a:lnTo>
                <a:lnTo>
                  <a:pt x="26" y="39"/>
                </a:lnTo>
                <a:lnTo>
                  <a:pt x="25" y="45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6" y="14"/>
                </a:lnTo>
                <a:lnTo>
                  <a:pt x="28" y="10"/>
                </a:lnTo>
                <a:lnTo>
                  <a:pt x="34" y="6"/>
                </a:lnTo>
                <a:lnTo>
                  <a:pt x="38" y="4"/>
                </a:lnTo>
                <a:lnTo>
                  <a:pt x="42" y="2"/>
                </a:lnTo>
                <a:lnTo>
                  <a:pt x="46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67" y="6"/>
                </a:lnTo>
                <a:lnTo>
                  <a:pt x="71" y="10"/>
                </a:lnTo>
                <a:lnTo>
                  <a:pt x="74" y="16"/>
                </a:lnTo>
                <a:lnTo>
                  <a:pt x="76" y="22"/>
                </a:lnTo>
                <a:lnTo>
                  <a:pt x="76" y="29"/>
                </a:lnTo>
                <a:lnTo>
                  <a:pt x="78" y="37"/>
                </a:lnTo>
                <a:lnTo>
                  <a:pt x="78" y="37"/>
                </a:lnTo>
                <a:lnTo>
                  <a:pt x="78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0" name="Freeform 192"/>
          <p:cNvSpPr>
            <a:spLocks/>
          </p:cNvSpPr>
          <p:nvPr/>
        </p:nvSpPr>
        <p:spPr bwMode="auto">
          <a:xfrm>
            <a:off x="5934075" y="5314950"/>
            <a:ext cx="46038" cy="74613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50" y="29"/>
              </a:cxn>
              <a:cxn ang="0">
                <a:pos x="83" y="29"/>
              </a:cxn>
              <a:cxn ang="0">
                <a:pos x="83" y="48"/>
              </a:cxn>
              <a:cxn ang="0">
                <a:pos x="50" y="48"/>
              </a:cxn>
              <a:cxn ang="0">
                <a:pos x="50" y="93"/>
              </a:cxn>
              <a:cxn ang="0">
                <a:pos x="50" y="96"/>
              </a:cxn>
              <a:cxn ang="0">
                <a:pos x="52" y="98"/>
              </a:cxn>
              <a:cxn ang="0">
                <a:pos x="52" y="100"/>
              </a:cxn>
              <a:cxn ang="0">
                <a:pos x="54" y="102"/>
              </a:cxn>
              <a:cxn ang="0">
                <a:pos x="56" y="104"/>
              </a:cxn>
              <a:cxn ang="0">
                <a:pos x="58" y="104"/>
              </a:cxn>
              <a:cxn ang="0">
                <a:pos x="60" y="106"/>
              </a:cxn>
              <a:cxn ang="0">
                <a:pos x="64" y="106"/>
              </a:cxn>
              <a:cxn ang="0">
                <a:pos x="83" y="106"/>
              </a:cxn>
              <a:cxn ang="0">
                <a:pos x="83" y="125"/>
              </a:cxn>
              <a:cxn ang="0">
                <a:pos x="62" y="125"/>
              </a:cxn>
              <a:cxn ang="0">
                <a:pos x="52" y="125"/>
              </a:cxn>
              <a:cxn ang="0">
                <a:pos x="44" y="123"/>
              </a:cxn>
              <a:cxn ang="0">
                <a:pos x="37" y="121"/>
              </a:cxn>
              <a:cxn ang="0">
                <a:pos x="33" y="118"/>
              </a:cxn>
              <a:cxn ang="0">
                <a:pos x="29" y="114"/>
              </a:cxn>
              <a:cxn ang="0">
                <a:pos x="27" y="108"/>
              </a:cxn>
              <a:cxn ang="0">
                <a:pos x="25" y="100"/>
              </a:cxn>
              <a:cxn ang="0">
                <a:pos x="25" y="93"/>
              </a:cxn>
              <a:cxn ang="0">
                <a:pos x="25" y="48"/>
              </a:cxn>
              <a:cxn ang="0">
                <a:pos x="0" y="48"/>
              </a:cxn>
              <a:cxn ang="0">
                <a:pos x="0" y="29"/>
              </a:cxn>
              <a:cxn ang="0">
                <a:pos x="25" y="29"/>
              </a:cxn>
              <a:cxn ang="0">
                <a:pos x="25" y="0"/>
              </a:cxn>
              <a:cxn ang="0">
                <a:pos x="50" y="0"/>
              </a:cxn>
              <a:cxn ang="0">
                <a:pos x="50" y="0"/>
              </a:cxn>
            </a:cxnLst>
            <a:rect l="0" t="0" r="r" b="b"/>
            <a:pathLst>
              <a:path w="83" h="125">
                <a:moveTo>
                  <a:pt x="50" y="0"/>
                </a:moveTo>
                <a:lnTo>
                  <a:pt x="50" y="29"/>
                </a:lnTo>
                <a:lnTo>
                  <a:pt x="83" y="29"/>
                </a:lnTo>
                <a:lnTo>
                  <a:pt x="83" y="48"/>
                </a:lnTo>
                <a:lnTo>
                  <a:pt x="50" y="48"/>
                </a:lnTo>
                <a:lnTo>
                  <a:pt x="50" y="93"/>
                </a:lnTo>
                <a:lnTo>
                  <a:pt x="50" y="96"/>
                </a:lnTo>
                <a:lnTo>
                  <a:pt x="52" y="98"/>
                </a:lnTo>
                <a:lnTo>
                  <a:pt x="52" y="100"/>
                </a:lnTo>
                <a:lnTo>
                  <a:pt x="54" y="102"/>
                </a:lnTo>
                <a:lnTo>
                  <a:pt x="56" y="104"/>
                </a:lnTo>
                <a:lnTo>
                  <a:pt x="58" y="104"/>
                </a:lnTo>
                <a:lnTo>
                  <a:pt x="60" y="106"/>
                </a:lnTo>
                <a:lnTo>
                  <a:pt x="64" y="106"/>
                </a:lnTo>
                <a:lnTo>
                  <a:pt x="83" y="106"/>
                </a:lnTo>
                <a:lnTo>
                  <a:pt x="83" y="125"/>
                </a:lnTo>
                <a:lnTo>
                  <a:pt x="62" y="125"/>
                </a:lnTo>
                <a:lnTo>
                  <a:pt x="52" y="125"/>
                </a:lnTo>
                <a:lnTo>
                  <a:pt x="44" y="123"/>
                </a:lnTo>
                <a:lnTo>
                  <a:pt x="37" y="121"/>
                </a:lnTo>
                <a:lnTo>
                  <a:pt x="33" y="118"/>
                </a:lnTo>
                <a:lnTo>
                  <a:pt x="29" y="114"/>
                </a:lnTo>
                <a:lnTo>
                  <a:pt x="27" y="108"/>
                </a:lnTo>
                <a:lnTo>
                  <a:pt x="25" y="100"/>
                </a:lnTo>
                <a:lnTo>
                  <a:pt x="25" y="93"/>
                </a:lnTo>
                <a:lnTo>
                  <a:pt x="25" y="48"/>
                </a:lnTo>
                <a:lnTo>
                  <a:pt x="0" y="48"/>
                </a:lnTo>
                <a:lnTo>
                  <a:pt x="0" y="29"/>
                </a:lnTo>
                <a:lnTo>
                  <a:pt x="25" y="29"/>
                </a:lnTo>
                <a:lnTo>
                  <a:pt x="25" y="0"/>
                </a:lnTo>
                <a:lnTo>
                  <a:pt x="50" y="0"/>
                </a:lnTo>
                <a:lnTo>
                  <a:pt x="5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1" name="Freeform 193"/>
          <p:cNvSpPr>
            <a:spLocks noEditPoints="1"/>
          </p:cNvSpPr>
          <p:nvPr/>
        </p:nvSpPr>
        <p:spPr bwMode="auto">
          <a:xfrm>
            <a:off x="5991225" y="5332413"/>
            <a:ext cx="53975" cy="57150"/>
          </a:xfrm>
          <a:custGeom>
            <a:avLst/>
            <a:gdLst/>
            <a:ahLst/>
            <a:cxnLst>
              <a:cxn ang="0">
                <a:pos x="79" y="98"/>
              </a:cxn>
              <a:cxn ang="0">
                <a:pos x="61" y="102"/>
              </a:cxn>
              <a:cxn ang="0">
                <a:pos x="40" y="102"/>
              </a:cxn>
              <a:cxn ang="0">
                <a:pos x="21" y="94"/>
              </a:cxn>
              <a:cxn ang="0">
                <a:pos x="8" y="83"/>
              </a:cxn>
              <a:cxn ang="0">
                <a:pos x="2" y="64"/>
              </a:cxn>
              <a:cxn ang="0">
                <a:pos x="2" y="41"/>
              </a:cxn>
              <a:cxn ang="0">
                <a:pos x="8" y="22"/>
              </a:cxn>
              <a:cxn ang="0">
                <a:pos x="19" y="8"/>
              </a:cxn>
              <a:cxn ang="0">
                <a:pos x="36" y="2"/>
              </a:cxn>
              <a:cxn ang="0">
                <a:pos x="57" y="2"/>
              </a:cxn>
              <a:cxn ang="0">
                <a:pos x="73" y="8"/>
              </a:cxn>
              <a:cxn ang="0">
                <a:pos x="86" y="22"/>
              </a:cxn>
              <a:cxn ang="0">
                <a:pos x="92" y="39"/>
              </a:cxn>
              <a:cxn ang="0">
                <a:pos x="92" y="60"/>
              </a:cxn>
              <a:cxn ang="0">
                <a:pos x="27" y="66"/>
              </a:cxn>
              <a:cxn ang="0">
                <a:pos x="31" y="73"/>
              </a:cxn>
              <a:cxn ang="0">
                <a:pos x="36" y="79"/>
              </a:cxn>
              <a:cxn ang="0">
                <a:pos x="48" y="83"/>
              </a:cxn>
              <a:cxn ang="0">
                <a:pos x="61" y="81"/>
              </a:cxn>
              <a:cxn ang="0">
                <a:pos x="79" y="77"/>
              </a:cxn>
              <a:cxn ang="0">
                <a:pos x="88" y="94"/>
              </a:cxn>
              <a:cxn ang="0">
                <a:pos x="67" y="41"/>
              </a:cxn>
              <a:cxn ang="0">
                <a:pos x="65" y="33"/>
              </a:cxn>
              <a:cxn ang="0">
                <a:pos x="61" y="25"/>
              </a:cxn>
              <a:cxn ang="0">
                <a:pos x="56" y="22"/>
              </a:cxn>
              <a:cxn ang="0">
                <a:pos x="48" y="22"/>
              </a:cxn>
              <a:cxn ang="0">
                <a:pos x="38" y="22"/>
              </a:cxn>
              <a:cxn ang="0">
                <a:pos x="33" y="25"/>
              </a:cxn>
              <a:cxn ang="0">
                <a:pos x="29" y="33"/>
              </a:cxn>
              <a:cxn ang="0">
                <a:pos x="27" y="41"/>
              </a:cxn>
              <a:cxn ang="0">
                <a:pos x="67" y="41"/>
              </a:cxn>
            </a:cxnLst>
            <a:rect l="0" t="0" r="r" b="b"/>
            <a:pathLst>
              <a:path w="92" h="102">
                <a:moveTo>
                  <a:pt x="88" y="94"/>
                </a:moveTo>
                <a:lnTo>
                  <a:pt x="79" y="98"/>
                </a:lnTo>
                <a:lnTo>
                  <a:pt x="71" y="100"/>
                </a:lnTo>
                <a:lnTo>
                  <a:pt x="61" y="102"/>
                </a:lnTo>
                <a:lnTo>
                  <a:pt x="50" y="102"/>
                </a:lnTo>
                <a:lnTo>
                  <a:pt x="40" y="102"/>
                </a:lnTo>
                <a:lnTo>
                  <a:pt x="29" y="100"/>
                </a:lnTo>
                <a:lnTo>
                  <a:pt x="21" y="94"/>
                </a:lnTo>
                <a:lnTo>
                  <a:pt x="13" y="89"/>
                </a:lnTo>
                <a:lnTo>
                  <a:pt x="8" y="83"/>
                </a:lnTo>
                <a:lnTo>
                  <a:pt x="4" y="73"/>
                </a:lnTo>
                <a:lnTo>
                  <a:pt x="2" y="64"/>
                </a:lnTo>
                <a:lnTo>
                  <a:pt x="0" y="52"/>
                </a:lnTo>
                <a:lnTo>
                  <a:pt x="2" y="41"/>
                </a:lnTo>
                <a:lnTo>
                  <a:pt x="4" y="31"/>
                </a:lnTo>
                <a:lnTo>
                  <a:pt x="8" y="22"/>
                </a:lnTo>
                <a:lnTo>
                  <a:pt x="13" y="14"/>
                </a:lnTo>
                <a:lnTo>
                  <a:pt x="19" y="8"/>
                </a:lnTo>
                <a:lnTo>
                  <a:pt x="29" y="4"/>
                </a:lnTo>
                <a:lnTo>
                  <a:pt x="36" y="2"/>
                </a:lnTo>
                <a:lnTo>
                  <a:pt x="48" y="0"/>
                </a:lnTo>
                <a:lnTo>
                  <a:pt x="57" y="2"/>
                </a:lnTo>
                <a:lnTo>
                  <a:pt x="65" y="4"/>
                </a:lnTo>
                <a:lnTo>
                  <a:pt x="73" y="8"/>
                </a:lnTo>
                <a:lnTo>
                  <a:pt x="81" y="14"/>
                </a:lnTo>
                <a:lnTo>
                  <a:pt x="86" y="22"/>
                </a:lnTo>
                <a:lnTo>
                  <a:pt x="88" y="29"/>
                </a:lnTo>
                <a:lnTo>
                  <a:pt x="92" y="39"/>
                </a:lnTo>
                <a:lnTo>
                  <a:pt x="92" y="50"/>
                </a:lnTo>
                <a:lnTo>
                  <a:pt x="92" y="60"/>
                </a:lnTo>
                <a:lnTo>
                  <a:pt x="27" y="60"/>
                </a:lnTo>
                <a:lnTo>
                  <a:pt x="27" y="66"/>
                </a:lnTo>
                <a:lnTo>
                  <a:pt x="29" y="70"/>
                </a:lnTo>
                <a:lnTo>
                  <a:pt x="31" y="73"/>
                </a:lnTo>
                <a:lnTo>
                  <a:pt x="34" y="77"/>
                </a:lnTo>
                <a:lnTo>
                  <a:pt x="36" y="79"/>
                </a:lnTo>
                <a:lnTo>
                  <a:pt x="42" y="81"/>
                </a:lnTo>
                <a:lnTo>
                  <a:pt x="48" y="83"/>
                </a:lnTo>
                <a:lnTo>
                  <a:pt x="54" y="83"/>
                </a:lnTo>
                <a:lnTo>
                  <a:pt x="61" y="81"/>
                </a:lnTo>
                <a:lnTo>
                  <a:pt x="71" y="79"/>
                </a:lnTo>
                <a:lnTo>
                  <a:pt x="79" y="77"/>
                </a:lnTo>
                <a:lnTo>
                  <a:pt x="88" y="71"/>
                </a:lnTo>
                <a:lnTo>
                  <a:pt x="88" y="94"/>
                </a:lnTo>
                <a:lnTo>
                  <a:pt x="88" y="94"/>
                </a:lnTo>
                <a:close/>
                <a:moveTo>
                  <a:pt x="67" y="41"/>
                </a:moveTo>
                <a:lnTo>
                  <a:pt x="67" y="37"/>
                </a:lnTo>
                <a:lnTo>
                  <a:pt x="65" y="33"/>
                </a:lnTo>
                <a:lnTo>
                  <a:pt x="63" y="29"/>
                </a:lnTo>
                <a:lnTo>
                  <a:pt x="61" y="25"/>
                </a:lnTo>
                <a:lnTo>
                  <a:pt x="59" y="23"/>
                </a:lnTo>
                <a:lnTo>
                  <a:pt x="56" y="22"/>
                </a:lnTo>
                <a:lnTo>
                  <a:pt x="52" y="22"/>
                </a:lnTo>
                <a:lnTo>
                  <a:pt x="48" y="22"/>
                </a:lnTo>
                <a:lnTo>
                  <a:pt x="42" y="22"/>
                </a:lnTo>
                <a:lnTo>
                  <a:pt x="38" y="22"/>
                </a:lnTo>
                <a:lnTo>
                  <a:pt x="36" y="23"/>
                </a:lnTo>
                <a:lnTo>
                  <a:pt x="33" y="25"/>
                </a:lnTo>
                <a:lnTo>
                  <a:pt x="31" y="29"/>
                </a:lnTo>
                <a:lnTo>
                  <a:pt x="29" y="33"/>
                </a:lnTo>
                <a:lnTo>
                  <a:pt x="27" y="37"/>
                </a:lnTo>
                <a:lnTo>
                  <a:pt x="27" y="41"/>
                </a:lnTo>
                <a:lnTo>
                  <a:pt x="67" y="41"/>
                </a:lnTo>
                <a:lnTo>
                  <a:pt x="67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2" name="Freeform 194"/>
          <p:cNvSpPr>
            <a:spLocks/>
          </p:cNvSpPr>
          <p:nvPr/>
        </p:nvSpPr>
        <p:spPr bwMode="auto">
          <a:xfrm>
            <a:off x="6065838" y="5332413"/>
            <a:ext cx="41275" cy="57150"/>
          </a:xfrm>
          <a:custGeom>
            <a:avLst/>
            <a:gdLst/>
            <a:ahLst/>
            <a:cxnLst>
              <a:cxn ang="0">
                <a:pos x="73" y="29"/>
              </a:cxn>
              <a:cxn ang="0">
                <a:pos x="69" y="27"/>
              </a:cxn>
              <a:cxn ang="0">
                <a:pos x="63" y="23"/>
              </a:cxn>
              <a:cxn ang="0">
                <a:pos x="57" y="23"/>
              </a:cxn>
              <a:cxn ang="0">
                <a:pos x="51" y="23"/>
              </a:cxn>
              <a:cxn ang="0">
                <a:pos x="44" y="23"/>
              </a:cxn>
              <a:cxn ang="0">
                <a:pos x="38" y="25"/>
              </a:cxn>
              <a:cxn ang="0">
                <a:pos x="32" y="29"/>
              </a:cxn>
              <a:cxn ang="0">
                <a:pos x="28" y="33"/>
              </a:cxn>
              <a:cxn ang="0">
                <a:pos x="27" y="37"/>
              </a:cxn>
              <a:cxn ang="0">
                <a:pos x="25" y="41"/>
              </a:cxn>
              <a:cxn ang="0">
                <a:pos x="25" y="45"/>
              </a:cxn>
              <a:cxn ang="0">
                <a:pos x="25" y="47"/>
              </a:cxn>
              <a:cxn ang="0">
                <a:pos x="25" y="50"/>
              </a:cxn>
              <a:cxn ang="0">
                <a:pos x="25" y="56"/>
              </a:cxn>
              <a:cxn ang="0">
                <a:pos x="25" y="100"/>
              </a:cxn>
              <a:cxn ang="0">
                <a:pos x="0" y="100"/>
              </a:cxn>
              <a:cxn ang="0">
                <a:pos x="0" y="4"/>
              </a:cxn>
              <a:cxn ang="0">
                <a:pos x="25" y="4"/>
              </a:cxn>
              <a:cxn ang="0">
                <a:pos x="25" y="18"/>
              </a:cxn>
              <a:cxn ang="0">
                <a:pos x="27" y="14"/>
              </a:cxn>
              <a:cxn ang="0">
                <a:pos x="28" y="12"/>
              </a:cxn>
              <a:cxn ang="0">
                <a:pos x="32" y="8"/>
              </a:cxn>
              <a:cxn ang="0">
                <a:pos x="36" y="6"/>
              </a:cxn>
              <a:cxn ang="0">
                <a:pos x="40" y="4"/>
              </a:cxn>
              <a:cxn ang="0">
                <a:pos x="44" y="2"/>
              </a:cxn>
              <a:cxn ang="0">
                <a:pos x="50" y="0"/>
              </a:cxn>
              <a:cxn ang="0">
                <a:pos x="53" y="0"/>
              </a:cxn>
              <a:cxn ang="0">
                <a:pos x="59" y="0"/>
              </a:cxn>
              <a:cxn ang="0">
                <a:pos x="63" y="2"/>
              </a:cxn>
              <a:cxn ang="0">
                <a:pos x="69" y="4"/>
              </a:cxn>
              <a:cxn ang="0">
                <a:pos x="73" y="6"/>
              </a:cxn>
              <a:cxn ang="0">
                <a:pos x="73" y="29"/>
              </a:cxn>
              <a:cxn ang="0">
                <a:pos x="73" y="29"/>
              </a:cxn>
            </a:cxnLst>
            <a:rect l="0" t="0" r="r" b="b"/>
            <a:pathLst>
              <a:path w="73" h="100">
                <a:moveTo>
                  <a:pt x="73" y="29"/>
                </a:moveTo>
                <a:lnTo>
                  <a:pt x="69" y="27"/>
                </a:lnTo>
                <a:lnTo>
                  <a:pt x="63" y="23"/>
                </a:lnTo>
                <a:lnTo>
                  <a:pt x="57" y="23"/>
                </a:lnTo>
                <a:lnTo>
                  <a:pt x="51" y="23"/>
                </a:lnTo>
                <a:lnTo>
                  <a:pt x="44" y="23"/>
                </a:lnTo>
                <a:lnTo>
                  <a:pt x="38" y="25"/>
                </a:lnTo>
                <a:lnTo>
                  <a:pt x="32" y="29"/>
                </a:lnTo>
                <a:lnTo>
                  <a:pt x="28" y="33"/>
                </a:lnTo>
                <a:lnTo>
                  <a:pt x="27" y="37"/>
                </a:lnTo>
                <a:lnTo>
                  <a:pt x="25" y="41"/>
                </a:lnTo>
                <a:lnTo>
                  <a:pt x="25" y="45"/>
                </a:lnTo>
                <a:lnTo>
                  <a:pt x="25" y="47"/>
                </a:lnTo>
                <a:lnTo>
                  <a:pt x="25" y="50"/>
                </a:lnTo>
                <a:lnTo>
                  <a:pt x="25" y="56"/>
                </a:lnTo>
                <a:lnTo>
                  <a:pt x="25" y="100"/>
                </a:lnTo>
                <a:lnTo>
                  <a:pt x="0" y="100"/>
                </a:lnTo>
                <a:lnTo>
                  <a:pt x="0" y="4"/>
                </a:lnTo>
                <a:lnTo>
                  <a:pt x="25" y="4"/>
                </a:lnTo>
                <a:lnTo>
                  <a:pt x="25" y="18"/>
                </a:lnTo>
                <a:lnTo>
                  <a:pt x="27" y="14"/>
                </a:lnTo>
                <a:lnTo>
                  <a:pt x="28" y="12"/>
                </a:lnTo>
                <a:lnTo>
                  <a:pt x="32" y="8"/>
                </a:lnTo>
                <a:lnTo>
                  <a:pt x="36" y="6"/>
                </a:lnTo>
                <a:lnTo>
                  <a:pt x="40" y="4"/>
                </a:lnTo>
                <a:lnTo>
                  <a:pt x="44" y="2"/>
                </a:lnTo>
                <a:lnTo>
                  <a:pt x="50" y="0"/>
                </a:lnTo>
                <a:lnTo>
                  <a:pt x="53" y="0"/>
                </a:lnTo>
                <a:lnTo>
                  <a:pt x="59" y="0"/>
                </a:lnTo>
                <a:lnTo>
                  <a:pt x="63" y="2"/>
                </a:lnTo>
                <a:lnTo>
                  <a:pt x="69" y="4"/>
                </a:lnTo>
                <a:lnTo>
                  <a:pt x="73" y="6"/>
                </a:lnTo>
                <a:lnTo>
                  <a:pt x="73" y="29"/>
                </a:lnTo>
                <a:lnTo>
                  <a:pt x="73" y="2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3" name="Freeform 195"/>
          <p:cNvSpPr>
            <a:spLocks/>
          </p:cNvSpPr>
          <p:nvPr/>
        </p:nvSpPr>
        <p:spPr bwMode="auto">
          <a:xfrm>
            <a:off x="5383213" y="5945188"/>
            <a:ext cx="1009650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45" y="0"/>
              </a:cxn>
              <a:cxn ang="0">
                <a:pos x="1745" y="309"/>
              </a:cxn>
              <a:cxn ang="0">
                <a:pos x="0" y="30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745" h="309">
                <a:moveTo>
                  <a:pt x="0" y="0"/>
                </a:moveTo>
                <a:lnTo>
                  <a:pt x="1745" y="0"/>
                </a:lnTo>
                <a:lnTo>
                  <a:pt x="1745" y="309"/>
                </a:lnTo>
                <a:lnTo>
                  <a:pt x="0" y="30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4" name="Freeform 196"/>
          <p:cNvSpPr>
            <a:spLocks/>
          </p:cNvSpPr>
          <p:nvPr/>
        </p:nvSpPr>
        <p:spPr bwMode="auto">
          <a:xfrm>
            <a:off x="5657850" y="5978525"/>
            <a:ext cx="419100" cy="55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2" y="0"/>
              </a:cxn>
              <a:cxn ang="0">
                <a:pos x="722" y="91"/>
              </a:cxn>
              <a:cxn ang="0">
                <a:pos x="0" y="9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722" h="91">
                <a:moveTo>
                  <a:pt x="0" y="0"/>
                </a:moveTo>
                <a:lnTo>
                  <a:pt x="722" y="0"/>
                </a:lnTo>
                <a:lnTo>
                  <a:pt x="722" y="91"/>
                </a:lnTo>
                <a:lnTo>
                  <a:pt x="0" y="9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1205" name="Freeform 197"/>
          <p:cNvSpPr>
            <a:spLocks/>
          </p:cNvSpPr>
          <p:nvPr/>
        </p:nvSpPr>
        <p:spPr bwMode="auto">
          <a:xfrm>
            <a:off x="5284788" y="5278438"/>
            <a:ext cx="1193800" cy="8588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54" y="0"/>
              </a:cxn>
              <a:cxn ang="0">
                <a:pos x="1990" y="1478"/>
              </a:cxn>
              <a:cxn ang="0">
                <a:pos x="52" y="1478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54" h="1478">
                <a:moveTo>
                  <a:pt x="0" y="0"/>
                </a:moveTo>
                <a:lnTo>
                  <a:pt x="2054" y="0"/>
                </a:lnTo>
                <a:lnTo>
                  <a:pt x="1990" y="1478"/>
                </a:lnTo>
                <a:lnTo>
                  <a:pt x="52" y="147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71255" name="Picture 247" descr="expfie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36838"/>
            <a:ext cx="4968875" cy="3509962"/>
          </a:xfrm>
          <a:prstGeom prst="rect">
            <a:avLst/>
          </a:prstGeom>
          <a:noFill/>
        </p:spPr>
      </p:pic>
      <p:sp>
        <p:nvSpPr>
          <p:cNvPr id="171258" name="AutoShape 250"/>
          <p:cNvSpPr>
            <a:spLocks noChangeArrowheads="1"/>
          </p:cNvSpPr>
          <p:nvPr/>
        </p:nvSpPr>
        <p:spPr bwMode="auto">
          <a:xfrm>
            <a:off x="5327650" y="1700213"/>
            <a:ext cx="1331913" cy="11525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59" name="AutoShape 251"/>
          <p:cNvSpPr>
            <a:spLocks noChangeArrowheads="1"/>
          </p:cNvSpPr>
          <p:nvPr/>
        </p:nvSpPr>
        <p:spPr bwMode="auto">
          <a:xfrm>
            <a:off x="7308850" y="2276475"/>
            <a:ext cx="1331913" cy="5048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1" name="AutoShape 253"/>
          <p:cNvSpPr>
            <a:spLocks noChangeArrowheads="1"/>
          </p:cNvSpPr>
          <p:nvPr/>
        </p:nvSpPr>
        <p:spPr bwMode="auto">
          <a:xfrm>
            <a:off x="5219700" y="2997200"/>
            <a:ext cx="1331913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2" name="AutoShape 254"/>
          <p:cNvSpPr>
            <a:spLocks noChangeArrowheads="1"/>
          </p:cNvSpPr>
          <p:nvPr/>
        </p:nvSpPr>
        <p:spPr bwMode="auto">
          <a:xfrm>
            <a:off x="5219700" y="3933825"/>
            <a:ext cx="1331913" cy="43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3" name="AutoShape 255"/>
          <p:cNvSpPr>
            <a:spLocks noChangeArrowheads="1"/>
          </p:cNvSpPr>
          <p:nvPr/>
        </p:nvSpPr>
        <p:spPr bwMode="auto">
          <a:xfrm>
            <a:off x="7235825" y="2924175"/>
            <a:ext cx="1331913" cy="43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4" name="AutoShape 256"/>
          <p:cNvSpPr>
            <a:spLocks noChangeArrowheads="1"/>
          </p:cNvSpPr>
          <p:nvPr/>
        </p:nvSpPr>
        <p:spPr bwMode="auto">
          <a:xfrm>
            <a:off x="7308850" y="3860800"/>
            <a:ext cx="1331913" cy="43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5" name="AutoShape 257"/>
          <p:cNvSpPr>
            <a:spLocks noChangeArrowheads="1"/>
          </p:cNvSpPr>
          <p:nvPr/>
        </p:nvSpPr>
        <p:spPr bwMode="auto">
          <a:xfrm>
            <a:off x="5219700" y="4724400"/>
            <a:ext cx="1331913" cy="151288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71266" name="AutoShape 258"/>
          <p:cNvSpPr>
            <a:spLocks noChangeArrowheads="1"/>
          </p:cNvSpPr>
          <p:nvPr/>
        </p:nvSpPr>
        <p:spPr bwMode="auto">
          <a:xfrm>
            <a:off x="7235825" y="5661025"/>
            <a:ext cx="1331913" cy="5762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Result</a:t>
            </a:r>
          </a:p>
        </p:txBody>
      </p:sp>
      <p:pic>
        <p:nvPicPr>
          <p:cNvPr id="183299" name="Picture 3" descr="andr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5229225"/>
            <a:ext cx="2952750" cy="1860550"/>
          </a:xfrm>
          <a:prstGeom prst="rect">
            <a:avLst/>
          </a:prstGeom>
          <a:noFill/>
        </p:spPr>
      </p:pic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038" y="5173663"/>
            <a:ext cx="1549400" cy="2578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83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313" y="1341438"/>
            <a:ext cx="4537075" cy="3922712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Experiment: Attributes of users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8413"/>
            <a:ext cx="8610600" cy="4722812"/>
          </a:xfrm>
        </p:spPr>
        <p:txBody>
          <a:bodyPr/>
          <a:lstStyle/>
          <a:p>
            <a:r>
              <a:rPr lang="en-US" altLang="ja-JP"/>
              <a:t>Gender and age of users</a:t>
            </a:r>
          </a:p>
          <a:p>
            <a:pPr lvl="1"/>
            <a:endParaRPr lang="en-US" altLang="ja-JP"/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0338" y="2133600"/>
            <a:ext cx="2290762" cy="206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2060575"/>
            <a:ext cx="1797050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46" name="Oval 6"/>
          <p:cNvSpPr>
            <a:spLocks noChangeArrowheads="1"/>
          </p:cNvSpPr>
          <p:nvPr/>
        </p:nvSpPr>
        <p:spPr bwMode="auto">
          <a:xfrm>
            <a:off x="6157913" y="4049713"/>
            <a:ext cx="1368425" cy="1296987"/>
          </a:xfrm>
          <a:prstGeom prst="ellipse">
            <a:avLst/>
          </a:prstGeom>
          <a:solidFill>
            <a:schemeClr val="bg1">
              <a:alpha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847" name="Rectangle 7"/>
          <p:cNvSpPr>
            <a:spLocks noChangeArrowheads="1"/>
          </p:cNvSpPr>
          <p:nvPr/>
        </p:nvSpPr>
        <p:spPr bwMode="auto">
          <a:xfrm rot="7200000">
            <a:off x="5185569" y="4380706"/>
            <a:ext cx="107950" cy="3762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 rot="7200000">
            <a:off x="5615782" y="4612481"/>
            <a:ext cx="107950" cy="4111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849" name="Oval 9"/>
          <p:cNvSpPr>
            <a:spLocks noChangeArrowheads="1"/>
          </p:cNvSpPr>
          <p:nvPr/>
        </p:nvSpPr>
        <p:spPr bwMode="auto">
          <a:xfrm rot="7200000">
            <a:off x="5357812" y="4603751"/>
            <a:ext cx="180975" cy="1714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850" name="Oval 10"/>
          <p:cNvSpPr>
            <a:spLocks noChangeArrowheads="1"/>
          </p:cNvSpPr>
          <p:nvPr/>
        </p:nvSpPr>
        <p:spPr bwMode="auto">
          <a:xfrm rot="7200000">
            <a:off x="5791201" y="4867275"/>
            <a:ext cx="215900" cy="206375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 flipH="1">
            <a:off x="7669213" y="4914900"/>
            <a:ext cx="215900" cy="1439863"/>
            <a:chOff x="4876" y="754"/>
            <a:chExt cx="272" cy="1905"/>
          </a:xfrm>
        </p:grpSpPr>
        <p:sp>
          <p:nvSpPr>
            <p:cNvPr id="163852" name="Rectangle 12"/>
            <p:cNvSpPr>
              <a:spLocks noChangeArrowheads="1"/>
            </p:cNvSpPr>
            <p:nvPr/>
          </p:nvSpPr>
          <p:spPr bwMode="auto">
            <a:xfrm>
              <a:off x="4921" y="1661"/>
              <a:ext cx="136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53" name="Rectangle 13"/>
            <p:cNvSpPr>
              <a:spLocks noChangeArrowheads="1"/>
            </p:cNvSpPr>
            <p:nvPr/>
          </p:nvSpPr>
          <p:spPr bwMode="auto">
            <a:xfrm>
              <a:off x="4921" y="981"/>
              <a:ext cx="136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54" name="Oval 14"/>
            <p:cNvSpPr>
              <a:spLocks noChangeArrowheads="1"/>
            </p:cNvSpPr>
            <p:nvPr/>
          </p:nvSpPr>
          <p:spPr bwMode="auto">
            <a:xfrm>
              <a:off x="4876" y="1480"/>
              <a:ext cx="227" cy="22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55" name="Oval 15"/>
            <p:cNvSpPr>
              <a:spLocks noChangeArrowheads="1"/>
            </p:cNvSpPr>
            <p:nvPr/>
          </p:nvSpPr>
          <p:spPr bwMode="auto">
            <a:xfrm>
              <a:off x="4876" y="754"/>
              <a:ext cx="272" cy="27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56" name="Rectangle 16"/>
            <p:cNvSpPr>
              <a:spLocks noChangeArrowheads="1"/>
            </p:cNvSpPr>
            <p:nvPr/>
          </p:nvSpPr>
          <p:spPr bwMode="auto">
            <a:xfrm>
              <a:off x="4921" y="2115"/>
              <a:ext cx="91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57" name="Rectangle 17"/>
            <p:cNvSpPr>
              <a:spLocks noChangeArrowheads="1"/>
            </p:cNvSpPr>
            <p:nvPr/>
          </p:nvSpPr>
          <p:spPr bwMode="auto">
            <a:xfrm rot="18900000">
              <a:off x="5057" y="2115"/>
              <a:ext cx="90" cy="27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573588" y="4265613"/>
            <a:ext cx="936625" cy="360362"/>
            <a:chOff x="2789" y="2387"/>
            <a:chExt cx="454" cy="137"/>
          </a:xfrm>
        </p:grpSpPr>
        <p:sp>
          <p:nvSpPr>
            <p:cNvPr id="163859" name="Rectangle 19"/>
            <p:cNvSpPr>
              <a:spLocks noChangeArrowheads="1"/>
            </p:cNvSpPr>
            <p:nvPr/>
          </p:nvSpPr>
          <p:spPr bwMode="auto">
            <a:xfrm rot="7200000">
              <a:off x="2896" y="2280"/>
              <a:ext cx="45" cy="25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>
                <a:lnSpc>
                  <a:spcPct val="127000"/>
                </a:lnSpc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endParaRPr kumimoji="0" lang="ja-JP" altLang="ja-JP" sz="1800" u="sng">
                <a:ea typeface="HGS創英角ｺﾞｼｯｸUB" pitchFamily="50" charset="-128"/>
              </a:endParaRPr>
            </a:p>
          </p:txBody>
        </p:sp>
        <p:sp>
          <p:nvSpPr>
            <p:cNvPr id="163860" name="Rectangle 20"/>
            <p:cNvSpPr>
              <a:spLocks noChangeArrowheads="1"/>
            </p:cNvSpPr>
            <p:nvPr/>
          </p:nvSpPr>
          <p:spPr bwMode="auto">
            <a:xfrm rot="26100000">
              <a:off x="2918" y="2437"/>
              <a:ext cx="45" cy="12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61" name="Rectangle 21"/>
            <p:cNvSpPr>
              <a:spLocks noChangeArrowheads="1"/>
            </p:cNvSpPr>
            <p:nvPr/>
          </p:nvSpPr>
          <p:spPr bwMode="auto">
            <a:xfrm>
              <a:off x="3198" y="2478"/>
              <a:ext cx="45" cy="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63862" name="AutoShape 22"/>
          <p:cNvSpPr>
            <a:spLocks noChangeArrowheads="1"/>
          </p:cNvSpPr>
          <p:nvPr/>
        </p:nvSpPr>
        <p:spPr bwMode="auto">
          <a:xfrm>
            <a:off x="4140200" y="5202238"/>
            <a:ext cx="1441450" cy="936625"/>
          </a:xfrm>
          <a:prstGeom prst="rightArrow">
            <a:avLst>
              <a:gd name="adj1" fmla="val 50000"/>
              <a:gd name="adj2" fmla="val 38475"/>
            </a:avLst>
          </a:prstGeom>
          <a:gradFill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 flipH="1">
            <a:off x="1182688" y="4483100"/>
            <a:ext cx="1660525" cy="2532063"/>
            <a:chOff x="4105" y="1434"/>
            <a:chExt cx="792" cy="815"/>
          </a:xfrm>
        </p:grpSpPr>
        <p:sp>
          <p:nvSpPr>
            <p:cNvPr id="163864" name="Freeform 24"/>
            <p:cNvSpPr>
              <a:spLocks/>
            </p:cNvSpPr>
            <p:nvPr/>
          </p:nvSpPr>
          <p:spPr bwMode="auto">
            <a:xfrm>
              <a:off x="4105" y="1570"/>
              <a:ext cx="792" cy="679"/>
            </a:xfrm>
            <a:custGeom>
              <a:avLst/>
              <a:gdLst/>
              <a:ahLst/>
              <a:cxnLst>
                <a:cxn ang="0">
                  <a:pos x="594" y="100"/>
                </a:cxn>
                <a:cxn ang="0">
                  <a:pos x="636" y="145"/>
                </a:cxn>
                <a:cxn ang="0">
                  <a:pos x="786" y="179"/>
                </a:cxn>
                <a:cxn ang="0">
                  <a:pos x="735" y="205"/>
                </a:cxn>
                <a:cxn ang="0">
                  <a:pos x="696" y="215"/>
                </a:cxn>
                <a:cxn ang="0">
                  <a:pos x="658" y="222"/>
                </a:cxn>
                <a:cxn ang="0">
                  <a:pos x="621" y="215"/>
                </a:cxn>
                <a:cxn ang="0">
                  <a:pos x="568" y="190"/>
                </a:cxn>
                <a:cxn ang="0">
                  <a:pos x="527" y="160"/>
                </a:cxn>
                <a:cxn ang="0">
                  <a:pos x="446" y="262"/>
                </a:cxn>
                <a:cxn ang="0">
                  <a:pos x="489" y="284"/>
                </a:cxn>
                <a:cxn ang="0">
                  <a:pos x="530" y="309"/>
                </a:cxn>
                <a:cxn ang="0">
                  <a:pos x="581" y="348"/>
                </a:cxn>
                <a:cxn ang="0">
                  <a:pos x="626" y="399"/>
                </a:cxn>
                <a:cxn ang="0">
                  <a:pos x="647" y="435"/>
                </a:cxn>
                <a:cxn ang="0">
                  <a:pos x="662" y="474"/>
                </a:cxn>
                <a:cxn ang="0">
                  <a:pos x="675" y="514"/>
                </a:cxn>
                <a:cxn ang="0">
                  <a:pos x="688" y="555"/>
                </a:cxn>
                <a:cxn ang="0">
                  <a:pos x="692" y="593"/>
                </a:cxn>
                <a:cxn ang="0">
                  <a:pos x="703" y="647"/>
                </a:cxn>
                <a:cxn ang="0">
                  <a:pos x="698" y="672"/>
                </a:cxn>
                <a:cxn ang="0">
                  <a:pos x="660" y="636"/>
                </a:cxn>
                <a:cxn ang="0">
                  <a:pos x="628" y="598"/>
                </a:cxn>
                <a:cxn ang="0">
                  <a:pos x="602" y="553"/>
                </a:cxn>
                <a:cxn ang="0">
                  <a:pos x="579" y="504"/>
                </a:cxn>
                <a:cxn ang="0">
                  <a:pos x="560" y="444"/>
                </a:cxn>
                <a:cxn ang="0">
                  <a:pos x="361" y="365"/>
                </a:cxn>
                <a:cxn ang="0">
                  <a:pos x="340" y="412"/>
                </a:cxn>
                <a:cxn ang="0">
                  <a:pos x="325" y="448"/>
                </a:cxn>
                <a:cxn ang="0">
                  <a:pos x="305" y="487"/>
                </a:cxn>
                <a:cxn ang="0">
                  <a:pos x="267" y="540"/>
                </a:cxn>
                <a:cxn ang="0">
                  <a:pos x="218" y="578"/>
                </a:cxn>
                <a:cxn ang="0">
                  <a:pos x="184" y="596"/>
                </a:cxn>
                <a:cxn ang="0">
                  <a:pos x="149" y="608"/>
                </a:cxn>
                <a:cxn ang="0">
                  <a:pos x="113" y="619"/>
                </a:cxn>
                <a:cxn ang="0">
                  <a:pos x="70" y="630"/>
                </a:cxn>
                <a:cxn ang="0">
                  <a:pos x="19" y="638"/>
                </a:cxn>
                <a:cxn ang="0">
                  <a:pos x="2" y="628"/>
                </a:cxn>
                <a:cxn ang="0">
                  <a:pos x="43" y="576"/>
                </a:cxn>
                <a:cxn ang="0">
                  <a:pos x="85" y="542"/>
                </a:cxn>
                <a:cxn ang="0">
                  <a:pos x="137" y="510"/>
                </a:cxn>
                <a:cxn ang="0">
                  <a:pos x="190" y="491"/>
                </a:cxn>
                <a:cxn ang="0">
                  <a:pos x="203" y="465"/>
                </a:cxn>
                <a:cxn ang="0">
                  <a:pos x="207" y="427"/>
                </a:cxn>
                <a:cxn ang="0">
                  <a:pos x="211" y="380"/>
                </a:cxn>
                <a:cxn ang="0">
                  <a:pos x="218" y="335"/>
                </a:cxn>
                <a:cxn ang="0">
                  <a:pos x="222" y="297"/>
                </a:cxn>
                <a:cxn ang="0">
                  <a:pos x="233" y="252"/>
                </a:cxn>
                <a:cxn ang="0">
                  <a:pos x="239" y="205"/>
                </a:cxn>
                <a:cxn ang="0">
                  <a:pos x="265" y="166"/>
                </a:cxn>
                <a:cxn ang="0">
                  <a:pos x="295" y="130"/>
                </a:cxn>
                <a:cxn ang="0">
                  <a:pos x="337" y="92"/>
                </a:cxn>
                <a:cxn ang="0">
                  <a:pos x="94" y="136"/>
                </a:cxn>
                <a:cxn ang="0">
                  <a:pos x="134" y="83"/>
                </a:cxn>
                <a:cxn ang="0">
                  <a:pos x="169" y="49"/>
                </a:cxn>
                <a:cxn ang="0">
                  <a:pos x="218" y="19"/>
                </a:cxn>
                <a:cxn ang="0">
                  <a:pos x="275" y="4"/>
                </a:cxn>
                <a:cxn ang="0">
                  <a:pos x="329" y="0"/>
                </a:cxn>
                <a:cxn ang="0">
                  <a:pos x="376" y="2"/>
                </a:cxn>
                <a:cxn ang="0">
                  <a:pos x="419" y="8"/>
                </a:cxn>
                <a:cxn ang="0">
                  <a:pos x="446" y="17"/>
                </a:cxn>
                <a:cxn ang="0">
                  <a:pos x="491" y="34"/>
                </a:cxn>
                <a:cxn ang="0">
                  <a:pos x="547" y="62"/>
                </a:cxn>
              </a:cxnLst>
              <a:rect l="0" t="0" r="r" b="b"/>
              <a:pathLst>
                <a:path w="792" h="679">
                  <a:moveTo>
                    <a:pt x="562" y="72"/>
                  </a:moveTo>
                  <a:lnTo>
                    <a:pt x="566" y="74"/>
                  </a:lnTo>
                  <a:lnTo>
                    <a:pt x="572" y="81"/>
                  </a:lnTo>
                  <a:lnTo>
                    <a:pt x="581" y="87"/>
                  </a:lnTo>
                  <a:lnTo>
                    <a:pt x="587" y="96"/>
                  </a:lnTo>
                  <a:lnTo>
                    <a:pt x="594" y="100"/>
                  </a:lnTo>
                  <a:lnTo>
                    <a:pt x="602" y="109"/>
                  </a:lnTo>
                  <a:lnTo>
                    <a:pt x="609" y="117"/>
                  </a:lnTo>
                  <a:lnTo>
                    <a:pt x="617" y="126"/>
                  </a:lnTo>
                  <a:lnTo>
                    <a:pt x="624" y="132"/>
                  </a:lnTo>
                  <a:lnTo>
                    <a:pt x="630" y="138"/>
                  </a:lnTo>
                  <a:lnTo>
                    <a:pt x="636" y="145"/>
                  </a:lnTo>
                  <a:lnTo>
                    <a:pt x="643" y="151"/>
                  </a:lnTo>
                  <a:lnTo>
                    <a:pt x="649" y="160"/>
                  </a:lnTo>
                  <a:lnTo>
                    <a:pt x="653" y="164"/>
                  </a:lnTo>
                  <a:lnTo>
                    <a:pt x="792" y="177"/>
                  </a:lnTo>
                  <a:lnTo>
                    <a:pt x="790" y="177"/>
                  </a:lnTo>
                  <a:lnTo>
                    <a:pt x="786" y="179"/>
                  </a:lnTo>
                  <a:lnTo>
                    <a:pt x="782" y="181"/>
                  </a:lnTo>
                  <a:lnTo>
                    <a:pt x="775" y="183"/>
                  </a:lnTo>
                  <a:lnTo>
                    <a:pt x="767" y="188"/>
                  </a:lnTo>
                  <a:lnTo>
                    <a:pt x="756" y="192"/>
                  </a:lnTo>
                  <a:lnTo>
                    <a:pt x="745" y="198"/>
                  </a:lnTo>
                  <a:lnTo>
                    <a:pt x="735" y="205"/>
                  </a:lnTo>
                  <a:lnTo>
                    <a:pt x="728" y="205"/>
                  </a:lnTo>
                  <a:lnTo>
                    <a:pt x="722" y="207"/>
                  </a:lnTo>
                  <a:lnTo>
                    <a:pt x="715" y="209"/>
                  </a:lnTo>
                  <a:lnTo>
                    <a:pt x="711" y="211"/>
                  </a:lnTo>
                  <a:lnTo>
                    <a:pt x="703" y="213"/>
                  </a:lnTo>
                  <a:lnTo>
                    <a:pt x="696" y="215"/>
                  </a:lnTo>
                  <a:lnTo>
                    <a:pt x="690" y="218"/>
                  </a:lnTo>
                  <a:lnTo>
                    <a:pt x="686" y="220"/>
                  </a:lnTo>
                  <a:lnTo>
                    <a:pt x="677" y="220"/>
                  </a:lnTo>
                  <a:lnTo>
                    <a:pt x="671" y="220"/>
                  </a:lnTo>
                  <a:lnTo>
                    <a:pt x="664" y="220"/>
                  </a:lnTo>
                  <a:lnTo>
                    <a:pt x="658" y="222"/>
                  </a:lnTo>
                  <a:lnTo>
                    <a:pt x="651" y="220"/>
                  </a:lnTo>
                  <a:lnTo>
                    <a:pt x="645" y="220"/>
                  </a:lnTo>
                  <a:lnTo>
                    <a:pt x="639" y="220"/>
                  </a:lnTo>
                  <a:lnTo>
                    <a:pt x="634" y="220"/>
                  </a:lnTo>
                  <a:lnTo>
                    <a:pt x="628" y="218"/>
                  </a:lnTo>
                  <a:lnTo>
                    <a:pt x="621" y="215"/>
                  </a:lnTo>
                  <a:lnTo>
                    <a:pt x="615" y="213"/>
                  </a:lnTo>
                  <a:lnTo>
                    <a:pt x="609" y="211"/>
                  </a:lnTo>
                  <a:lnTo>
                    <a:pt x="598" y="205"/>
                  </a:lnTo>
                  <a:lnTo>
                    <a:pt x="589" y="200"/>
                  </a:lnTo>
                  <a:lnTo>
                    <a:pt x="579" y="194"/>
                  </a:lnTo>
                  <a:lnTo>
                    <a:pt x="568" y="190"/>
                  </a:lnTo>
                  <a:lnTo>
                    <a:pt x="560" y="183"/>
                  </a:lnTo>
                  <a:lnTo>
                    <a:pt x="553" y="179"/>
                  </a:lnTo>
                  <a:lnTo>
                    <a:pt x="542" y="173"/>
                  </a:lnTo>
                  <a:lnTo>
                    <a:pt x="538" y="166"/>
                  </a:lnTo>
                  <a:lnTo>
                    <a:pt x="532" y="162"/>
                  </a:lnTo>
                  <a:lnTo>
                    <a:pt x="527" y="160"/>
                  </a:lnTo>
                  <a:lnTo>
                    <a:pt x="519" y="153"/>
                  </a:lnTo>
                  <a:lnTo>
                    <a:pt x="519" y="151"/>
                  </a:lnTo>
                  <a:lnTo>
                    <a:pt x="429" y="258"/>
                  </a:lnTo>
                  <a:lnTo>
                    <a:pt x="431" y="258"/>
                  </a:lnTo>
                  <a:lnTo>
                    <a:pt x="440" y="260"/>
                  </a:lnTo>
                  <a:lnTo>
                    <a:pt x="446" y="262"/>
                  </a:lnTo>
                  <a:lnTo>
                    <a:pt x="453" y="267"/>
                  </a:lnTo>
                  <a:lnTo>
                    <a:pt x="461" y="269"/>
                  </a:lnTo>
                  <a:lnTo>
                    <a:pt x="472" y="275"/>
                  </a:lnTo>
                  <a:lnTo>
                    <a:pt x="476" y="277"/>
                  </a:lnTo>
                  <a:lnTo>
                    <a:pt x="483" y="279"/>
                  </a:lnTo>
                  <a:lnTo>
                    <a:pt x="489" y="284"/>
                  </a:lnTo>
                  <a:lnTo>
                    <a:pt x="495" y="288"/>
                  </a:lnTo>
                  <a:lnTo>
                    <a:pt x="502" y="290"/>
                  </a:lnTo>
                  <a:lnTo>
                    <a:pt x="508" y="294"/>
                  </a:lnTo>
                  <a:lnTo>
                    <a:pt x="515" y="299"/>
                  </a:lnTo>
                  <a:lnTo>
                    <a:pt x="523" y="305"/>
                  </a:lnTo>
                  <a:lnTo>
                    <a:pt x="530" y="309"/>
                  </a:lnTo>
                  <a:lnTo>
                    <a:pt x="538" y="316"/>
                  </a:lnTo>
                  <a:lnTo>
                    <a:pt x="545" y="322"/>
                  </a:lnTo>
                  <a:lnTo>
                    <a:pt x="555" y="329"/>
                  </a:lnTo>
                  <a:lnTo>
                    <a:pt x="562" y="335"/>
                  </a:lnTo>
                  <a:lnTo>
                    <a:pt x="572" y="341"/>
                  </a:lnTo>
                  <a:lnTo>
                    <a:pt x="581" y="348"/>
                  </a:lnTo>
                  <a:lnTo>
                    <a:pt x="592" y="356"/>
                  </a:lnTo>
                  <a:lnTo>
                    <a:pt x="600" y="365"/>
                  </a:lnTo>
                  <a:lnTo>
                    <a:pt x="607" y="373"/>
                  </a:lnTo>
                  <a:lnTo>
                    <a:pt x="615" y="382"/>
                  </a:lnTo>
                  <a:lnTo>
                    <a:pt x="624" y="395"/>
                  </a:lnTo>
                  <a:lnTo>
                    <a:pt x="626" y="399"/>
                  </a:lnTo>
                  <a:lnTo>
                    <a:pt x="630" y="405"/>
                  </a:lnTo>
                  <a:lnTo>
                    <a:pt x="632" y="412"/>
                  </a:lnTo>
                  <a:lnTo>
                    <a:pt x="636" y="418"/>
                  </a:lnTo>
                  <a:lnTo>
                    <a:pt x="641" y="423"/>
                  </a:lnTo>
                  <a:lnTo>
                    <a:pt x="643" y="429"/>
                  </a:lnTo>
                  <a:lnTo>
                    <a:pt x="647" y="435"/>
                  </a:lnTo>
                  <a:lnTo>
                    <a:pt x="649" y="444"/>
                  </a:lnTo>
                  <a:lnTo>
                    <a:pt x="651" y="448"/>
                  </a:lnTo>
                  <a:lnTo>
                    <a:pt x="656" y="455"/>
                  </a:lnTo>
                  <a:lnTo>
                    <a:pt x="658" y="461"/>
                  </a:lnTo>
                  <a:lnTo>
                    <a:pt x="660" y="467"/>
                  </a:lnTo>
                  <a:lnTo>
                    <a:pt x="662" y="474"/>
                  </a:lnTo>
                  <a:lnTo>
                    <a:pt x="666" y="480"/>
                  </a:lnTo>
                  <a:lnTo>
                    <a:pt x="668" y="487"/>
                  </a:lnTo>
                  <a:lnTo>
                    <a:pt x="671" y="495"/>
                  </a:lnTo>
                  <a:lnTo>
                    <a:pt x="671" y="502"/>
                  </a:lnTo>
                  <a:lnTo>
                    <a:pt x="675" y="508"/>
                  </a:lnTo>
                  <a:lnTo>
                    <a:pt x="675" y="514"/>
                  </a:lnTo>
                  <a:lnTo>
                    <a:pt x="679" y="523"/>
                  </a:lnTo>
                  <a:lnTo>
                    <a:pt x="679" y="529"/>
                  </a:lnTo>
                  <a:lnTo>
                    <a:pt x="681" y="536"/>
                  </a:lnTo>
                  <a:lnTo>
                    <a:pt x="683" y="542"/>
                  </a:lnTo>
                  <a:lnTo>
                    <a:pt x="686" y="551"/>
                  </a:lnTo>
                  <a:lnTo>
                    <a:pt x="688" y="555"/>
                  </a:lnTo>
                  <a:lnTo>
                    <a:pt x="688" y="561"/>
                  </a:lnTo>
                  <a:lnTo>
                    <a:pt x="690" y="568"/>
                  </a:lnTo>
                  <a:lnTo>
                    <a:pt x="690" y="574"/>
                  </a:lnTo>
                  <a:lnTo>
                    <a:pt x="690" y="581"/>
                  </a:lnTo>
                  <a:lnTo>
                    <a:pt x="692" y="587"/>
                  </a:lnTo>
                  <a:lnTo>
                    <a:pt x="692" y="593"/>
                  </a:lnTo>
                  <a:lnTo>
                    <a:pt x="694" y="598"/>
                  </a:lnTo>
                  <a:lnTo>
                    <a:pt x="696" y="608"/>
                  </a:lnTo>
                  <a:lnTo>
                    <a:pt x="698" y="619"/>
                  </a:lnTo>
                  <a:lnTo>
                    <a:pt x="700" y="630"/>
                  </a:lnTo>
                  <a:lnTo>
                    <a:pt x="703" y="640"/>
                  </a:lnTo>
                  <a:lnTo>
                    <a:pt x="703" y="647"/>
                  </a:lnTo>
                  <a:lnTo>
                    <a:pt x="703" y="655"/>
                  </a:lnTo>
                  <a:lnTo>
                    <a:pt x="705" y="662"/>
                  </a:lnTo>
                  <a:lnTo>
                    <a:pt x="705" y="668"/>
                  </a:lnTo>
                  <a:lnTo>
                    <a:pt x="707" y="677"/>
                  </a:lnTo>
                  <a:lnTo>
                    <a:pt x="707" y="679"/>
                  </a:lnTo>
                  <a:lnTo>
                    <a:pt x="698" y="672"/>
                  </a:lnTo>
                  <a:lnTo>
                    <a:pt x="692" y="666"/>
                  </a:lnTo>
                  <a:lnTo>
                    <a:pt x="686" y="660"/>
                  </a:lnTo>
                  <a:lnTo>
                    <a:pt x="679" y="653"/>
                  </a:lnTo>
                  <a:lnTo>
                    <a:pt x="673" y="647"/>
                  </a:lnTo>
                  <a:lnTo>
                    <a:pt x="666" y="640"/>
                  </a:lnTo>
                  <a:lnTo>
                    <a:pt x="660" y="636"/>
                  </a:lnTo>
                  <a:lnTo>
                    <a:pt x="656" y="630"/>
                  </a:lnTo>
                  <a:lnTo>
                    <a:pt x="649" y="621"/>
                  </a:lnTo>
                  <a:lnTo>
                    <a:pt x="643" y="617"/>
                  </a:lnTo>
                  <a:lnTo>
                    <a:pt x="639" y="610"/>
                  </a:lnTo>
                  <a:lnTo>
                    <a:pt x="634" y="604"/>
                  </a:lnTo>
                  <a:lnTo>
                    <a:pt x="628" y="598"/>
                  </a:lnTo>
                  <a:lnTo>
                    <a:pt x="624" y="589"/>
                  </a:lnTo>
                  <a:lnTo>
                    <a:pt x="619" y="583"/>
                  </a:lnTo>
                  <a:lnTo>
                    <a:pt x="615" y="576"/>
                  </a:lnTo>
                  <a:lnTo>
                    <a:pt x="611" y="568"/>
                  </a:lnTo>
                  <a:lnTo>
                    <a:pt x="607" y="561"/>
                  </a:lnTo>
                  <a:lnTo>
                    <a:pt x="602" y="553"/>
                  </a:lnTo>
                  <a:lnTo>
                    <a:pt x="598" y="546"/>
                  </a:lnTo>
                  <a:lnTo>
                    <a:pt x="594" y="538"/>
                  </a:lnTo>
                  <a:lnTo>
                    <a:pt x="589" y="529"/>
                  </a:lnTo>
                  <a:lnTo>
                    <a:pt x="585" y="521"/>
                  </a:lnTo>
                  <a:lnTo>
                    <a:pt x="583" y="512"/>
                  </a:lnTo>
                  <a:lnTo>
                    <a:pt x="579" y="504"/>
                  </a:lnTo>
                  <a:lnTo>
                    <a:pt x="577" y="495"/>
                  </a:lnTo>
                  <a:lnTo>
                    <a:pt x="572" y="487"/>
                  </a:lnTo>
                  <a:lnTo>
                    <a:pt x="568" y="476"/>
                  </a:lnTo>
                  <a:lnTo>
                    <a:pt x="566" y="465"/>
                  </a:lnTo>
                  <a:lnTo>
                    <a:pt x="562" y="455"/>
                  </a:lnTo>
                  <a:lnTo>
                    <a:pt x="560" y="444"/>
                  </a:lnTo>
                  <a:lnTo>
                    <a:pt x="557" y="435"/>
                  </a:lnTo>
                  <a:lnTo>
                    <a:pt x="369" y="352"/>
                  </a:lnTo>
                  <a:lnTo>
                    <a:pt x="367" y="352"/>
                  </a:lnTo>
                  <a:lnTo>
                    <a:pt x="367" y="356"/>
                  </a:lnTo>
                  <a:lnTo>
                    <a:pt x="363" y="358"/>
                  </a:lnTo>
                  <a:lnTo>
                    <a:pt x="361" y="365"/>
                  </a:lnTo>
                  <a:lnTo>
                    <a:pt x="357" y="371"/>
                  </a:lnTo>
                  <a:lnTo>
                    <a:pt x="354" y="380"/>
                  </a:lnTo>
                  <a:lnTo>
                    <a:pt x="350" y="391"/>
                  </a:lnTo>
                  <a:lnTo>
                    <a:pt x="346" y="401"/>
                  </a:lnTo>
                  <a:lnTo>
                    <a:pt x="344" y="405"/>
                  </a:lnTo>
                  <a:lnTo>
                    <a:pt x="340" y="412"/>
                  </a:lnTo>
                  <a:lnTo>
                    <a:pt x="337" y="418"/>
                  </a:lnTo>
                  <a:lnTo>
                    <a:pt x="335" y="423"/>
                  </a:lnTo>
                  <a:lnTo>
                    <a:pt x="331" y="429"/>
                  </a:lnTo>
                  <a:lnTo>
                    <a:pt x="329" y="435"/>
                  </a:lnTo>
                  <a:lnTo>
                    <a:pt x="327" y="442"/>
                  </a:lnTo>
                  <a:lnTo>
                    <a:pt x="325" y="448"/>
                  </a:lnTo>
                  <a:lnTo>
                    <a:pt x="320" y="455"/>
                  </a:lnTo>
                  <a:lnTo>
                    <a:pt x="316" y="461"/>
                  </a:lnTo>
                  <a:lnTo>
                    <a:pt x="314" y="467"/>
                  </a:lnTo>
                  <a:lnTo>
                    <a:pt x="310" y="474"/>
                  </a:lnTo>
                  <a:lnTo>
                    <a:pt x="307" y="480"/>
                  </a:lnTo>
                  <a:lnTo>
                    <a:pt x="305" y="487"/>
                  </a:lnTo>
                  <a:lnTo>
                    <a:pt x="301" y="493"/>
                  </a:lnTo>
                  <a:lnTo>
                    <a:pt x="299" y="499"/>
                  </a:lnTo>
                  <a:lnTo>
                    <a:pt x="290" y="510"/>
                  </a:lnTo>
                  <a:lnTo>
                    <a:pt x="284" y="521"/>
                  </a:lnTo>
                  <a:lnTo>
                    <a:pt x="275" y="531"/>
                  </a:lnTo>
                  <a:lnTo>
                    <a:pt x="267" y="540"/>
                  </a:lnTo>
                  <a:lnTo>
                    <a:pt x="258" y="549"/>
                  </a:lnTo>
                  <a:lnTo>
                    <a:pt x="248" y="557"/>
                  </a:lnTo>
                  <a:lnTo>
                    <a:pt x="239" y="564"/>
                  </a:lnTo>
                  <a:lnTo>
                    <a:pt x="228" y="572"/>
                  </a:lnTo>
                  <a:lnTo>
                    <a:pt x="222" y="574"/>
                  </a:lnTo>
                  <a:lnTo>
                    <a:pt x="218" y="578"/>
                  </a:lnTo>
                  <a:lnTo>
                    <a:pt x="211" y="581"/>
                  </a:lnTo>
                  <a:lnTo>
                    <a:pt x="205" y="585"/>
                  </a:lnTo>
                  <a:lnTo>
                    <a:pt x="199" y="587"/>
                  </a:lnTo>
                  <a:lnTo>
                    <a:pt x="194" y="589"/>
                  </a:lnTo>
                  <a:lnTo>
                    <a:pt x="188" y="593"/>
                  </a:lnTo>
                  <a:lnTo>
                    <a:pt x="184" y="596"/>
                  </a:lnTo>
                  <a:lnTo>
                    <a:pt x="177" y="598"/>
                  </a:lnTo>
                  <a:lnTo>
                    <a:pt x="171" y="600"/>
                  </a:lnTo>
                  <a:lnTo>
                    <a:pt x="164" y="602"/>
                  </a:lnTo>
                  <a:lnTo>
                    <a:pt x="160" y="604"/>
                  </a:lnTo>
                  <a:lnTo>
                    <a:pt x="154" y="606"/>
                  </a:lnTo>
                  <a:lnTo>
                    <a:pt x="149" y="608"/>
                  </a:lnTo>
                  <a:lnTo>
                    <a:pt x="143" y="610"/>
                  </a:lnTo>
                  <a:lnTo>
                    <a:pt x="137" y="615"/>
                  </a:lnTo>
                  <a:lnTo>
                    <a:pt x="132" y="615"/>
                  </a:lnTo>
                  <a:lnTo>
                    <a:pt x="126" y="617"/>
                  </a:lnTo>
                  <a:lnTo>
                    <a:pt x="120" y="617"/>
                  </a:lnTo>
                  <a:lnTo>
                    <a:pt x="113" y="619"/>
                  </a:lnTo>
                  <a:lnTo>
                    <a:pt x="107" y="619"/>
                  </a:lnTo>
                  <a:lnTo>
                    <a:pt x="102" y="621"/>
                  </a:lnTo>
                  <a:lnTo>
                    <a:pt x="96" y="623"/>
                  </a:lnTo>
                  <a:lnTo>
                    <a:pt x="92" y="625"/>
                  </a:lnTo>
                  <a:lnTo>
                    <a:pt x="79" y="628"/>
                  </a:lnTo>
                  <a:lnTo>
                    <a:pt x="70" y="630"/>
                  </a:lnTo>
                  <a:lnTo>
                    <a:pt x="60" y="632"/>
                  </a:lnTo>
                  <a:lnTo>
                    <a:pt x="51" y="634"/>
                  </a:lnTo>
                  <a:lnTo>
                    <a:pt x="43" y="634"/>
                  </a:lnTo>
                  <a:lnTo>
                    <a:pt x="32" y="636"/>
                  </a:lnTo>
                  <a:lnTo>
                    <a:pt x="26" y="636"/>
                  </a:lnTo>
                  <a:lnTo>
                    <a:pt x="19" y="638"/>
                  </a:lnTo>
                  <a:lnTo>
                    <a:pt x="11" y="638"/>
                  </a:lnTo>
                  <a:lnTo>
                    <a:pt x="6" y="640"/>
                  </a:lnTo>
                  <a:lnTo>
                    <a:pt x="2" y="640"/>
                  </a:lnTo>
                  <a:lnTo>
                    <a:pt x="0" y="643"/>
                  </a:lnTo>
                  <a:lnTo>
                    <a:pt x="0" y="634"/>
                  </a:lnTo>
                  <a:lnTo>
                    <a:pt x="2" y="628"/>
                  </a:lnTo>
                  <a:lnTo>
                    <a:pt x="6" y="619"/>
                  </a:lnTo>
                  <a:lnTo>
                    <a:pt x="15" y="608"/>
                  </a:lnTo>
                  <a:lnTo>
                    <a:pt x="21" y="598"/>
                  </a:lnTo>
                  <a:lnTo>
                    <a:pt x="32" y="587"/>
                  </a:lnTo>
                  <a:lnTo>
                    <a:pt x="36" y="581"/>
                  </a:lnTo>
                  <a:lnTo>
                    <a:pt x="43" y="576"/>
                  </a:lnTo>
                  <a:lnTo>
                    <a:pt x="49" y="572"/>
                  </a:lnTo>
                  <a:lnTo>
                    <a:pt x="55" y="566"/>
                  </a:lnTo>
                  <a:lnTo>
                    <a:pt x="62" y="559"/>
                  </a:lnTo>
                  <a:lnTo>
                    <a:pt x="70" y="553"/>
                  </a:lnTo>
                  <a:lnTo>
                    <a:pt x="77" y="549"/>
                  </a:lnTo>
                  <a:lnTo>
                    <a:pt x="85" y="542"/>
                  </a:lnTo>
                  <a:lnTo>
                    <a:pt x="92" y="536"/>
                  </a:lnTo>
                  <a:lnTo>
                    <a:pt x="100" y="531"/>
                  </a:lnTo>
                  <a:lnTo>
                    <a:pt x="111" y="527"/>
                  </a:lnTo>
                  <a:lnTo>
                    <a:pt x="120" y="523"/>
                  </a:lnTo>
                  <a:lnTo>
                    <a:pt x="128" y="517"/>
                  </a:lnTo>
                  <a:lnTo>
                    <a:pt x="137" y="510"/>
                  </a:lnTo>
                  <a:lnTo>
                    <a:pt x="147" y="506"/>
                  </a:lnTo>
                  <a:lnTo>
                    <a:pt x="158" y="504"/>
                  </a:lnTo>
                  <a:lnTo>
                    <a:pt x="167" y="497"/>
                  </a:lnTo>
                  <a:lnTo>
                    <a:pt x="177" y="493"/>
                  </a:lnTo>
                  <a:lnTo>
                    <a:pt x="184" y="491"/>
                  </a:lnTo>
                  <a:lnTo>
                    <a:pt x="190" y="491"/>
                  </a:lnTo>
                  <a:lnTo>
                    <a:pt x="196" y="489"/>
                  </a:lnTo>
                  <a:lnTo>
                    <a:pt x="201" y="487"/>
                  </a:lnTo>
                  <a:lnTo>
                    <a:pt x="201" y="482"/>
                  </a:lnTo>
                  <a:lnTo>
                    <a:pt x="201" y="474"/>
                  </a:lnTo>
                  <a:lnTo>
                    <a:pt x="201" y="470"/>
                  </a:lnTo>
                  <a:lnTo>
                    <a:pt x="203" y="465"/>
                  </a:lnTo>
                  <a:lnTo>
                    <a:pt x="203" y="459"/>
                  </a:lnTo>
                  <a:lnTo>
                    <a:pt x="205" y="455"/>
                  </a:lnTo>
                  <a:lnTo>
                    <a:pt x="205" y="446"/>
                  </a:lnTo>
                  <a:lnTo>
                    <a:pt x="205" y="442"/>
                  </a:lnTo>
                  <a:lnTo>
                    <a:pt x="207" y="433"/>
                  </a:lnTo>
                  <a:lnTo>
                    <a:pt x="207" y="427"/>
                  </a:lnTo>
                  <a:lnTo>
                    <a:pt x="207" y="418"/>
                  </a:lnTo>
                  <a:lnTo>
                    <a:pt x="209" y="412"/>
                  </a:lnTo>
                  <a:lnTo>
                    <a:pt x="209" y="403"/>
                  </a:lnTo>
                  <a:lnTo>
                    <a:pt x="211" y="397"/>
                  </a:lnTo>
                  <a:lnTo>
                    <a:pt x="211" y="386"/>
                  </a:lnTo>
                  <a:lnTo>
                    <a:pt x="211" y="380"/>
                  </a:lnTo>
                  <a:lnTo>
                    <a:pt x="214" y="371"/>
                  </a:lnTo>
                  <a:lnTo>
                    <a:pt x="214" y="363"/>
                  </a:lnTo>
                  <a:lnTo>
                    <a:pt x="214" y="356"/>
                  </a:lnTo>
                  <a:lnTo>
                    <a:pt x="216" y="348"/>
                  </a:lnTo>
                  <a:lnTo>
                    <a:pt x="216" y="339"/>
                  </a:lnTo>
                  <a:lnTo>
                    <a:pt x="218" y="335"/>
                  </a:lnTo>
                  <a:lnTo>
                    <a:pt x="218" y="326"/>
                  </a:lnTo>
                  <a:lnTo>
                    <a:pt x="218" y="320"/>
                  </a:lnTo>
                  <a:lnTo>
                    <a:pt x="220" y="314"/>
                  </a:lnTo>
                  <a:lnTo>
                    <a:pt x="220" y="309"/>
                  </a:lnTo>
                  <a:lnTo>
                    <a:pt x="220" y="303"/>
                  </a:lnTo>
                  <a:lnTo>
                    <a:pt x="222" y="297"/>
                  </a:lnTo>
                  <a:lnTo>
                    <a:pt x="222" y="292"/>
                  </a:lnTo>
                  <a:lnTo>
                    <a:pt x="224" y="290"/>
                  </a:lnTo>
                  <a:lnTo>
                    <a:pt x="224" y="279"/>
                  </a:lnTo>
                  <a:lnTo>
                    <a:pt x="226" y="271"/>
                  </a:lnTo>
                  <a:lnTo>
                    <a:pt x="228" y="260"/>
                  </a:lnTo>
                  <a:lnTo>
                    <a:pt x="233" y="252"/>
                  </a:lnTo>
                  <a:lnTo>
                    <a:pt x="235" y="241"/>
                  </a:lnTo>
                  <a:lnTo>
                    <a:pt x="239" y="232"/>
                  </a:lnTo>
                  <a:lnTo>
                    <a:pt x="243" y="224"/>
                  </a:lnTo>
                  <a:lnTo>
                    <a:pt x="248" y="218"/>
                  </a:lnTo>
                  <a:lnTo>
                    <a:pt x="237" y="211"/>
                  </a:lnTo>
                  <a:lnTo>
                    <a:pt x="239" y="205"/>
                  </a:lnTo>
                  <a:lnTo>
                    <a:pt x="243" y="196"/>
                  </a:lnTo>
                  <a:lnTo>
                    <a:pt x="246" y="190"/>
                  </a:lnTo>
                  <a:lnTo>
                    <a:pt x="250" y="183"/>
                  </a:lnTo>
                  <a:lnTo>
                    <a:pt x="254" y="177"/>
                  </a:lnTo>
                  <a:lnTo>
                    <a:pt x="260" y="171"/>
                  </a:lnTo>
                  <a:lnTo>
                    <a:pt x="265" y="166"/>
                  </a:lnTo>
                  <a:lnTo>
                    <a:pt x="269" y="160"/>
                  </a:lnTo>
                  <a:lnTo>
                    <a:pt x="271" y="156"/>
                  </a:lnTo>
                  <a:lnTo>
                    <a:pt x="278" y="149"/>
                  </a:lnTo>
                  <a:lnTo>
                    <a:pt x="282" y="143"/>
                  </a:lnTo>
                  <a:lnTo>
                    <a:pt x="286" y="138"/>
                  </a:lnTo>
                  <a:lnTo>
                    <a:pt x="295" y="130"/>
                  </a:lnTo>
                  <a:lnTo>
                    <a:pt x="303" y="121"/>
                  </a:lnTo>
                  <a:lnTo>
                    <a:pt x="310" y="113"/>
                  </a:lnTo>
                  <a:lnTo>
                    <a:pt x="318" y="106"/>
                  </a:lnTo>
                  <a:lnTo>
                    <a:pt x="325" y="100"/>
                  </a:lnTo>
                  <a:lnTo>
                    <a:pt x="329" y="96"/>
                  </a:lnTo>
                  <a:lnTo>
                    <a:pt x="337" y="92"/>
                  </a:lnTo>
                  <a:lnTo>
                    <a:pt x="342" y="89"/>
                  </a:lnTo>
                  <a:lnTo>
                    <a:pt x="258" y="70"/>
                  </a:lnTo>
                  <a:lnTo>
                    <a:pt x="92" y="147"/>
                  </a:lnTo>
                  <a:lnTo>
                    <a:pt x="92" y="145"/>
                  </a:lnTo>
                  <a:lnTo>
                    <a:pt x="92" y="141"/>
                  </a:lnTo>
                  <a:lnTo>
                    <a:pt x="94" y="136"/>
                  </a:lnTo>
                  <a:lnTo>
                    <a:pt x="100" y="128"/>
                  </a:lnTo>
                  <a:lnTo>
                    <a:pt x="105" y="119"/>
                  </a:lnTo>
                  <a:lnTo>
                    <a:pt x="111" y="111"/>
                  </a:lnTo>
                  <a:lnTo>
                    <a:pt x="120" y="98"/>
                  </a:lnTo>
                  <a:lnTo>
                    <a:pt x="130" y="89"/>
                  </a:lnTo>
                  <a:lnTo>
                    <a:pt x="134" y="83"/>
                  </a:lnTo>
                  <a:lnTo>
                    <a:pt x="139" y="77"/>
                  </a:lnTo>
                  <a:lnTo>
                    <a:pt x="143" y="70"/>
                  </a:lnTo>
                  <a:lnTo>
                    <a:pt x="149" y="66"/>
                  </a:lnTo>
                  <a:lnTo>
                    <a:pt x="156" y="59"/>
                  </a:lnTo>
                  <a:lnTo>
                    <a:pt x="162" y="53"/>
                  </a:lnTo>
                  <a:lnTo>
                    <a:pt x="169" y="49"/>
                  </a:lnTo>
                  <a:lnTo>
                    <a:pt x="177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1" y="27"/>
                  </a:lnTo>
                  <a:lnTo>
                    <a:pt x="209" y="23"/>
                  </a:lnTo>
                  <a:lnTo>
                    <a:pt x="218" y="19"/>
                  </a:lnTo>
                  <a:lnTo>
                    <a:pt x="226" y="17"/>
                  </a:lnTo>
                  <a:lnTo>
                    <a:pt x="237" y="12"/>
                  </a:lnTo>
                  <a:lnTo>
                    <a:pt x="248" y="10"/>
                  </a:lnTo>
                  <a:lnTo>
                    <a:pt x="256" y="8"/>
                  </a:lnTo>
                  <a:lnTo>
                    <a:pt x="265" y="6"/>
                  </a:lnTo>
                  <a:lnTo>
                    <a:pt x="275" y="4"/>
                  </a:lnTo>
                  <a:lnTo>
                    <a:pt x="286" y="4"/>
                  </a:lnTo>
                  <a:lnTo>
                    <a:pt x="295" y="2"/>
                  </a:lnTo>
                  <a:lnTo>
                    <a:pt x="303" y="0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29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4" y="0"/>
                  </a:lnTo>
                  <a:lnTo>
                    <a:pt x="361" y="0"/>
                  </a:lnTo>
                  <a:lnTo>
                    <a:pt x="369" y="2"/>
                  </a:lnTo>
                  <a:lnTo>
                    <a:pt x="376" y="2"/>
                  </a:lnTo>
                  <a:lnTo>
                    <a:pt x="384" y="4"/>
                  </a:lnTo>
                  <a:lnTo>
                    <a:pt x="391" y="4"/>
                  </a:lnTo>
                  <a:lnTo>
                    <a:pt x="395" y="4"/>
                  </a:lnTo>
                  <a:lnTo>
                    <a:pt x="401" y="4"/>
                  </a:lnTo>
                  <a:lnTo>
                    <a:pt x="408" y="6"/>
                  </a:lnTo>
                  <a:lnTo>
                    <a:pt x="419" y="8"/>
                  </a:lnTo>
                  <a:lnTo>
                    <a:pt x="427" y="10"/>
                  </a:lnTo>
                  <a:lnTo>
                    <a:pt x="434" y="12"/>
                  </a:lnTo>
                  <a:lnTo>
                    <a:pt x="438" y="15"/>
                  </a:lnTo>
                  <a:lnTo>
                    <a:pt x="442" y="15"/>
                  </a:lnTo>
                  <a:lnTo>
                    <a:pt x="444" y="17"/>
                  </a:lnTo>
                  <a:lnTo>
                    <a:pt x="446" y="17"/>
                  </a:lnTo>
                  <a:lnTo>
                    <a:pt x="451" y="17"/>
                  </a:lnTo>
                  <a:lnTo>
                    <a:pt x="457" y="21"/>
                  </a:lnTo>
                  <a:lnTo>
                    <a:pt x="463" y="23"/>
                  </a:lnTo>
                  <a:lnTo>
                    <a:pt x="472" y="27"/>
                  </a:lnTo>
                  <a:lnTo>
                    <a:pt x="480" y="30"/>
                  </a:lnTo>
                  <a:lnTo>
                    <a:pt x="491" y="34"/>
                  </a:lnTo>
                  <a:lnTo>
                    <a:pt x="500" y="38"/>
                  </a:lnTo>
                  <a:lnTo>
                    <a:pt x="510" y="42"/>
                  </a:lnTo>
                  <a:lnTo>
                    <a:pt x="521" y="47"/>
                  </a:lnTo>
                  <a:lnTo>
                    <a:pt x="532" y="51"/>
                  </a:lnTo>
                  <a:lnTo>
                    <a:pt x="540" y="55"/>
                  </a:lnTo>
                  <a:lnTo>
                    <a:pt x="547" y="62"/>
                  </a:lnTo>
                  <a:lnTo>
                    <a:pt x="555" y="66"/>
                  </a:lnTo>
                  <a:lnTo>
                    <a:pt x="562" y="72"/>
                  </a:lnTo>
                  <a:lnTo>
                    <a:pt x="562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865" name="Oval 25"/>
            <p:cNvSpPr>
              <a:spLocks noChangeArrowheads="1"/>
            </p:cNvSpPr>
            <p:nvPr/>
          </p:nvSpPr>
          <p:spPr bwMode="auto">
            <a:xfrm>
              <a:off x="4513" y="1434"/>
              <a:ext cx="182" cy="18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63866" name="Rectangle 26"/>
          <p:cNvSpPr>
            <a:spLocks noChangeArrowheads="1"/>
          </p:cNvSpPr>
          <p:nvPr/>
        </p:nvSpPr>
        <p:spPr bwMode="auto">
          <a:xfrm>
            <a:off x="6157913" y="4625975"/>
            <a:ext cx="1368425" cy="20161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3867" name="Rectangle 27"/>
          <p:cNvSpPr>
            <a:spLocks noChangeArrowheads="1"/>
          </p:cNvSpPr>
          <p:nvPr/>
        </p:nvSpPr>
        <p:spPr bwMode="auto">
          <a:xfrm>
            <a:off x="611188" y="4194175"/>
            <a:ext cx="2449512" cy="31226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036638" y="4410075"/>
            <a:ext cx="1665287" cy="2532063"/>
            <a:chOff x="4105" y="1434"/>
            <a:chExt cx="792" cy="815"/>
          </a:xfrm>
        </p:grpSpPr>
        <p:sp>
          <p:nvSpPr>
            <p:cNvPr id="163869" name="Freeform 29"/>
            <p:cNvSpPr>
              <a:spLocks/>
            </p:cNvSpPr>
            <p:nvPr/>
          </p:nvSpPr>
          <p:spPr bwMode="auto">
            <a:xfrm>
              <a:off x="4105" y="1570"/>
              <a:ext cx="792" cy="679"/>
            </a:xfrm>
            <a:custGeom>
              <a:avLst/>
              <a:gdLst/>
              <a:ahLst/>
              <a:cxnLst>
                <a:cxn ang="0">
                  <a:pos x="594" y="100"/>
                </a:cxn>
                <a:cxn ang="0">
                  <a:pos x="636" y="145"/>
                </a:cxn>
                <a:cxn ang="0">
                  <a:pos x="786" y="179"/>
                </a:cxn>
                <a:cxn ang="0">
                  <a:pos x="735" y="205"/>
                </a:cxn>
                <a:cxn ang="0">
                  <a:pos x="696" y="215"/>
                </a:cxn>
                <a:cxn ang="0">
                  <a:pos x="658" y="222"/>
                </a:cxn>
                <a:cxn ang="0">
                  <a:pos x="621" y="215"/>
                </a:cxn>
                <a:cxn ang="0">
                  <a:pos x="568" y="190"/>
                </a:cxn>
                <a:cxn ang="0">
                  <a:pos x="527" y="160"/>
                </a:cxn>
                <a:cxn ang="0">
                  <a:pos x="446" y="262"/>
                </a:cxn>
                <a:cxn ang="0">
                  <a:pos x="489" y="284"/>
                </a:cxn>
                <a:cxn ang="0">
                  <a:pos x="530" y="309"/>
                </a:cxn>
                <a:cxn ang="0">
                  <a:pos x="581" y="348"/>
                </a:cxn>
                <a:cxn ang="0">
                  <a:pos x="626" y="399"/>
                </a:cxn>
                <a:cxn ang="0">
                  <a:pos x="647" y="435"/>
                </a:cxn>
                <a:cxn ang="0">
                  <a:pos x="662" y="474"/>
                </a:cxn>
                <a:cxn ang="0">
                  <a:pos x="675" y="514"/>
                </a:cxn>
                <a:cxn ang="0">
                  <a:pos x="688" y="555"/>
                </a:cxn>
                <a:cxn ang="0">
                  <a:pos x="692" y="593"/>
                </a:cxn>
                <a:cxn ang="0">
                  <a:pos x="703" y="647"/>
                </a:cxn>
                <a:cxn ang="0">
                  <a:pos x="698" y="672"/>
                </a:cxn>
                <a:cxn ang="0">
                  <a:pos x="660" y="636"/>
                </a:cxn>
                <a:cxn ang="0">
                  <a:pos x="628" y="598"/>
                </a:cxn>
                <a:cxn ang="0">
                  <a:pos x="602" y="553"/>
                </a:cxn>
                <a:cxn ang="0">
                  <a:pos x="579" y="504"/>
                </a:cxn>
                <a:cxn ang="0">
                  <a:pos x="560" y="444"/>
                </a:cxn>
                <a:cxn ang="0">
                  <a:pos x="361" y="365"/>
                </a:cxn>
                <a:cxn ang="0">
                  <a:pos x="340" y="412"/>
                </a:cxn>
                <a:cxn ang="0">
                  <a:pos x="325" y="448"/>
                </a:cxn>
                <a:cxn ang="0">
                  <a:pos x="305" y="487"/>
                </a:cxn>
                <a:cxn ang="0">
                  <a:pos x="267" y="540"/>
                </a:cxn>
                <a:cxn ang="0">
                  <a:pos x="218" y="578"/>
                </a:cxn>
                <a:cxn ang="0">
                  <a:pos x="184" y="596"/>
                </a:cxn>
                <a:cxn ang="0">
                  <a:pos x="149" y="608"/>
                </a:cxn>
                <a:cxn ang="0">
                  <a:pos x="113" y="619"/>
                </a:cxn>
                <a:cxn ang="0">
                  <a:pos x="70" y="630"/>
                </a:cxn>
                <a:cxn ang="0">
                  <a:pos x="19" y="638"/>
                </a:cxn>
                <a:cxn ang="0">
                  <a:pos x="2" y="628"/>
                </a:cxn>
                <a:cxn ang="0">
                  <a:pos x="43" y="576"/>
                </a:cxn>
                <a:cxn ang="0">
                  <a:pos x="85" y="542"/>
                </a:cxn>
                <a:cxn ang="0">
                  <a:pos x="137" y="510"/>
                </a:cxn>
                <a:cxn ang="0">
                  <a:pos x="190" y="491"/>
                </a:cxn>
                <a:cxn ang="0">
                  <a:pos x="203" y="465"/>
                </a:cxn>
                <a:cxn ang="0">
                  <a:pos x="207" y="427"/>
                </a:cxn>
                <a:cxn ang="0">
                  <a:pos x="211" y="380"/>
                </a:cxn>
                <a:cxn ang="0">
                  <a:pos x="218" y="335"/>
                </a:cxn>
                <a:cxn ang="0">
                  <a:pos x="222" y="297"/>
                </a:cxn>
                <a:cxn ang="0">
                  <a:pos x="233" y="252"/>
                </a:cxn>
                <a:cxn ang="0">
                  <a:pos x="239" y="205"/>
                </a:cxn>
                <a:cxn ang="0">
                  <a:pos x="265" y="166"/>
                </a:cxn>
                <a:cxn ang="0">
                  <a:pos x="295" y="130"/>
                </a:cxn>
                <a:cxn ang="0">
                  <a:pos x="337" y="92"/>
                </a:cxn>
                <a:cxn ang="0">
                  <a:pos x="94" y="136"/>
                </a:cxn>
                <a:cxn ang="0">
                  <a:pos x="134" y="83"/>
                </a:cxn>
                <a:cxn ang="0">
                  <a:pos x="169" y="49"/>
                </a:cxn>
                <a:cxn ang="0">
                  <a:pos x="218" y="19"/>
                </a:cxn>
                <a:cxn ang="0">
                  <a:pos x="275" y="4"/>
                </a:cxn>
                <a:cxn ang="0">
                  <a:pos x="329" y="0"/>
                </a:cxn>
                <a:cxn ang="0">
                  <a:pos x="376" y="2"/>
                </a:cxn>
                <a:cxn ang="0">
                  <a:pos x="419" y="8"/>
                </a:cxn>
                <a:cxn ang="0">
                  <a:pos x="446" y="17"/>
                </a:cxn>
                <a:cxn ang="0">
                  <a:pos x="491" y="34"/>
                </a:cxn>
                <a:cxn ang="0">
                  <a:pos x="547" y="62"/>
                </a:cxn>
              </a:cxnLst>
              <a:rect l="0" t="0" r="r" b="b"/>
              <a:pathLst>
                <a:path w="792" h="679">
                  <a:moveTo>
                    <a:pt x="562" y="72"/>
                  </a:moveTo>
                  <a:lnTo>
                    <a:pt x="566" y="74"/>
                  </a:lnTo>
                  <a:lnTo>
                    <a:pt x="572" y="81"/>
                  </a:lnTo>
                  <a:lnTo>
                    <a:pt x="581" y="87"/>
                  </a:lnTo>
                  <a:lnTo>
                    <a:pt x="587" y="96"/>
                  </a:lnTo>
                  <a:lnTo>
                    <a:pt x="594" y="100"/>
                  </a:lnTo>
                  <a:lnTo>
                    <a:pt x="602" y="109"/>
                  </a:lnTo>
                  <a:lnTo>
                    <a:pt x="609" y="117"/>
                  </a:lnTo>
                  <a:lnTo>
                    <a:pt x="617" y="126"/>
                  </a:lnTo>
                  <a:lnTo>
                    <a:pt x="624" y="132"/>
                  </a:lnTo>
                  <a:lnTo>
                    <a:pt x="630" y="138"/>
                  </a:lnTo>
                  <a:lnTo>
                    <a:pt x="636" y="145"/>
                  </a:lnTo>
                  <a:lnTo>
                    <a:pt x="643" y="151"/>
                  </a:lnTo>
                  <a:lnTo>
                    <a:pt x="649" y="160"/>
                  </a:lnTo>
                  <a:lnTo>
                    <a:pt x="653" y="164"/>
                  </a:lnTo>
                  <a:lnTo>
                    <a:pt x="792" y="177"/>
                  </a:lnTo>
                  <a:lnTo>
                    <a:pt x="790" y="177"/>
                  </a:lnTo>
                  <a:lnTo>
                    <a:pt x="786" y="179"/>
                  </a:lnTo>
                  <a:lnTo>
                    <a:pt x="782" y="181"/>
                  </a:lnTo>
                  <a:lnTo>
                    <a:pt x="775" y="183"/>
                  </a:lnTo>
                  <a:lnTo>
                    <a:pt x="767" y="188"/>
                  </a:lnTo>
                  <a:lnTo>
                    <a:pt x="756" y="192"/>
                  </a:lnTo>
                  <a:lnTo>
                    <a:pt x="745" y="198"/>
                  </a:lnTo>
                  <a:lnTo>
                    <a:pt x="735" y="205"/>
                  </a:lnTo>
                  <a:lnTo>
                    <a:pt x="728" y="205"/>
                  </a:lnTo>
                  <a:lnTo>
                    <a:pt x="722" y="207"/>
                  </a:lnTo>
                  <a:lnTo>
                    <a:pt x="715" y="209"/>
                  </a:lnTo>
                  <a:lnTo>
                    <a:pt x="711" y="211"/>
                  </a:lnTo>
                  <a:lnTo>
                    <a:pt x="703" y="213"/>
                  </a:lnTo>
                  <a:lnTo>
                    <a:pt x="696" y="215"/>
                  </a:lnTo>
                  <a:lnTo>
                    <a:pt x="690" y="218"/>
                  </a:lnTo>
                  <a:lnTo>
                    <a:pt x="686" y="220"/>
                  </a:lnTo>
                  <a:lnTo>
                    <a:pt x="677" y="220"/>
                  </a:lnTo>
                  <a:lnTo>
                    <a:pt x="671" y="220"/>
                  </a:lnTo>
                  <a:lnTo>
                    <a:pt x="664" y="220"/>
                  </a:lnTo>
                  <a:lnTo>
                    <a:pt x="658" y="222"/>
                  </a:lnTo>
                  <a:lnTo>
                    <a:pt x="651" y="220"/>
                  </a:lnTo>
                  <a:lnTo>
                    <a:pt x="645" y="220"/>
                  </a:lnTo>
                  <a:lnTo>
                    <a:pt x="639" y="220"/>
                  </a:lnTo>
                  <a:lnTo>
                    <a:pt x="634" y="220"/>
                  </a:lnTo>
                  <a:lnTo>
                    <a:pt x="628" y="218"/>
                  </a:lnTo>
                  <a:lnTo>
                    <a:pt x="621" y="215"/>
                  </a:lnTo>
                  <a:lnTo>
                    <a:pt x="615" y="213"/>
                  </a:lnTo>
                  <a:lnTo>
                    <a:pt x="609" y="211"/>
                  </a:lnTo>
                  <a:lnTo>
                    <a:pt x="598" y="205"/>
                  </a:lnTo>
                  <a:lnTo>
                    <a:pt x="589" y="200"/>
                  </a:lnTo>
                  <a:lnTo>
                    <a:pt x="579" y="194"/>
                  </a:lnTo>
                  <a:lnTo>
                    <a:pt x="568" y="190"/>
                  </a:lnTo>
                  <a:lnTo>
                    <a:pt x="560" y="183"/>
                  </a:lnTo>
                  <a:lnTo>
                    <a:pt x="553" y="179"/>
                  </a:lnTo>
                  <a:lnTo>
                    <a:pt x="542" y="173"/>
                  </a:lnTo>
                  <a:lnTo>
                    <a:pt x="538" y="166"/>
                  </a:lnTo>
                  <a:lnTo>
                    <a:pt x="532" y="162"/>
                  </a:lnTo>
                  <a:lnTo>
                    <a:pt x="527" y="160"/>
                  </a:lnTo>
                  <a:lnTo>
                    <a:pt x="519" y="153"/>
                  </a:lnTo>
                  <a:lnTo>
                    <a:pt x="519" y="151"/>
                  </a:lnTo>
                  <a:lnTo>
                    <a:pt x="429" y="258"/>
                  </a:lnTo>
                  <a:lnTo>
                    <a:pt x="431" y="258"/>
                  </a:lnTo>
                  <a:lnTo>
                    <a:pt x="440" y="260"/>
                  </a:lnTo>
                  <a:lnTo>
                    <a:pt x="446" y="262"/>
                  </a:lnTo>
                  <a:lnTo>
                    <a:pt x="453" y="267"/>
                  </a:lnTo>
                  <a:lnTo>
                    <a:pt x="461" y="269"/>
                  </a:lnTo>
                  <a:lnTo>
                    <a:pt x="472" y="275"/>
                  </a:lnTo>
                  <a:lnTo>
                    <a:pt x="476" y="277"/>
                  </a:lnTo>
                  <a:lnTo>
                    <a:pt x="483" y="279"/>
                  </a:lnTo>
                  <a:lnTo>
                    <a:pt x="489" y="284"/>
                  </a:lnTo>
                  <a:lnTo>
                    <a:pt x="495" y="288"/>
                  </a:lnTo>
                  <a:lnTo>
                    <a:pt x="502" y="290"/>
                  </a:lnTo>
                  <a:lnTo>
                    <a:pt x="508" y="294"/>
                  </a:lnTo>
                  <a:lnTo>
                    <a:pt x="515" y="299"/>
                  </a:lnTo>
                  <a:lnTo>
                    <a:pt x="523" y="305"/>
                  </a:lnTo>
                  <a:lnTo>
                    <a:pt x="530" y="309"/>
                  </a:lnTo>
                  <a:lnTo>
                    <a:pt x="538" y="316"/>
                  </a:lnTo>
                  <a:lnTo>
                    <a:pt x="545" y="322"/>
                  </a:lnTo>
                  <a:lnTo>
                    <a:pt x="555" y="329"/>
                  </a:lnTo>
                  <a:lnTo>
                    <a:pt x="562" y="335"/>
                  </a:lnTo>
                  <a:lnTo>
                    <a:pt x="572" y="341"/>
                  </a:lnTo>
                  <a:lnTo>
                    <a:pt x="581" y="348"/>
                  </a:lnTo>
                  <a:lnTo>
                    <a:pt x="592" y="356"/>
                  </a:lnTo>
                  <a:lnTo>
                    <a:pt x="600" y="365"/>
                  </a:lnTo>
                  <a:lnTo>
                    <a:pt x="607" y="373"/>
                  </a:lnTo>
                  <a:lnTo>
                    <a:pt x="615" y="382"/>
                  </a:lnTo>
                  <a:lnTo>
                    <a:pt x="624" y="395"/>
                  </a:lnTo>
                  <a:lnTo>
                    <a:pt x="626" y="399"/>
                  </a:lnTo>
                  <a:lnTo>
                    <a:pt x="630" y="405"/>
                  </a:lnTo>
                  <a:lnTo>
                    <a:pt x="632" y="412"/>
                  </a:lnTo>
                  <a:lnTo>
                    <a:pt x="636" y="418"/>
                  </a:lnTo>
                  <a:lnTo>
                    <a:pt x="641" y="423"/>
                  </a:lnTo>
                  <a:lnTo>
                    <a:pt x="643" y="429"/>
                  </a:lnTo>
                  <a:lnTo>
                    <a:pt x="647" y="435"/>
                  </a:lnTo>
                  <a:lnTo>
                    <a:pt x="649" y="444"/>
                  </a:lnTo>
                  <a:lnTo>
                    <a:pt x="651" y="448"/>
                  </a:lnTo>
                  <a:lnTo>
                    <a:pt x="656" y="455"/>
                  </a:lnTo>
                  <a:lnTo>
                    <a:pt x="658" y="461"/>
                  </a:lnTo>
                  <a:lnTo>
                    <a:pt x="660" y="467"/>
                  </a:lnTo>
                  <a:lnTo>
                    <a:pt x="662" y="474"/>
                  </a:lnTo>
                  <a:lnTo>
                    <a:pt x="666" y="480"/>
                  </a:lnTo>
                  <a:lnTo>
                    <a:pt x="668" y="487"/>
                  </a:lnTo>
                  <a:lnTo>
                    <a:pt x="671" y="495"/>
                  </a:lnTo>
                  <a:lnTo>
                    <a:pt x="671" y="502"/>
                  </a:lnTo>
                  <a:lnTo>
                    <a:pt x="675" y="508"/>
                  </a:lnTo>
                  <a:lnTo>
                    <a:pt x="675" y="514"/>
                  </a:lnTo>
                  <a:lnTo>
                    <a:pt x="679" y="523"/>
                  </a:lnTo>
                  <a:lnTo>
                    <a:pt x="679" y="529"/>
                  </a:lnTo>
                  <a:lnTo>
                    <a:pt x="681" y="536"/>
                  </a:lnTo>
                  <a:lnTo>
                    <a:pt x="683" y="542"/>
                  </a:lnTo>
                  <a:lnTo>
                    <a:pt x="686" y="551"/>
                  </a:lnTo>
                  <a:lnTo>
                    <a:pt x="688" y="555"/>
                  </a:lnTo>
                  <a:lnTo>
                    <a:pt x="688" y="561"/>
                  </a:lnTo>
                  <a:lnTo>
                    <a:pt x="690" y="568"/>
                  </a:lnTo>
                  <a:lnTo>
                    <a:pt x="690" y="574"/>
                  </a:lnTo>
                  <a:lnTo>
                    <a:pt x="690" y="581"/>
                  </a:lnTo>
                  <a:lnTo>
                    <a:pt x="692" y="587"/>
                  </a:lnTo>
                  <a:lnTo>
                    <a:pt x="692" y="593"/>
                  </a:lnTo>
                  <a:lnTo>
                    <a:pt x="694" y="598"/>
                  </a:lnTo>
                  <a:lnTo>
                    <a:pt x="696" y="608"/>
                  </a:lnTo>
                  <a:lnTo>
                    <a:pt x="698" y="619"/>
                  </a:lnTo>
                  <a:lnTo>
                    <a:pt x="700" y="630"/>
                  </a:lnTo>
                  <a:lnTo>
                    <a:pt x="703" y="640"/>
                  </a:lnTo>
                  <a:lnTo>
                    <a:pt x="703" y="647"/>
                  </a:lnTo>
                  <a:lnTo>
                    <a:pt x="703" y="655"/>
                  </a:lnTo>
                  <a:lnTo>
                    <a:pt x="705" y="662"/>
                  </a:lnTo>
                  <a:lnTo>
                    <a:pt x="705" y="668"/>
                  </a:lnTo>
                  <a:lnTo>
                    <a:pt x="707" y="677"/>
                  </a:lnTo>
                  <a:lnTo>
                    <a:pt x="707" y="679"/>
                  </a:lnTo>
                  <a:lnTo>
                    <a:pt x="698" y="672"/>
                  </a:lnTo>
                  <a:lnTo>
                    <a:pt x="692" y="666"/>
                  </a:lnTo>
                  <a:lnTo>
                    <a:pt x="686" y="660"/>
                  </a:lnTo>
                  <a:lnTo>
                    <a:pt x="679" y="653"/>
                  </a:lnTo>
                  <a:lnTo>
                    <a:pt x="673" y="647"/>
                  </a:lnTo>
                  <a:lnTo>
                    <a:pt x="666" y="640"/>
                  </a:lnTo>
                  <a:lnTo>
                    <a:pt x="660" y="636"/>
                  </a:lnTo>
                  <a:lnTo>
                    <a:pt x="656" y="630"/>
                  </a:lnTo>
                  <a:lnTo>
                    <a:pt x="649" y="621"/>
                  </a:lnTo>
                  <a:lnTo>
                    <a:pt x="643" y="617"/>
                  </a:lnTo>
                  <a:lnTo>
                    <a:pt x="639" y="610"/>
                  </a:lnTo>
                  <a:lnTo>
                    <a:pt x="634" y="604"/>
                  </a:lnTo>
                  <a:lnTo>
                    <a:pt x="628" y="598"/>
                  </a:lnTo>
                  <a:lnTo>
                    <a:pt x="624" y="589"/>
                  </a:lnTo>
                  <a:lnTo>
                    <a:pt x="619" y="583"/>
                  </a:lnTo>
                  <a:lnTo>
                    <a:pt x="615" y="576"/>
                  </a:lnTo>
                  <a:lnTo>
                    <a:pt x="611" y="568"/>
                  </a:lnTo>
                  <a:lnTo>
                    <a:pt x="607" y="561"/>
                  </a:lnTo>
                  <a:lnTo>
                    <a:pt x="602" y="553"/>
                  </a:lnTo>
                  <a:lnTo>
                    <a:pt x="598" y="546"/>
                  </a:lnTo>
                  <a:lnTo>
                    <a:pt x="594" y="538"/>
                  </a:lnTo>
                  <a:lnTo>
                    <a:pt x="589" y="529"/>
                  </a:lnTo>
                  <a:lnTo>
                    <a:pt x="585" y="521"/>
                  </a:lnTo>
                  <a:lnTo>
                    <a:pt x="583" y="512"/>
                  </a:lnTo>
                  <a:lnTo>
                    <a:pt x="579" y="504"/>
                  </a:lnTo>
                  <a:lnTo>
                    <a:pt x="577" y="495"/>
                  </a:lnTo>
                  <a:lnTo>
                    <a:pt x="572" y="487"/>
                  </a:lnTo>
                  <a:lnTo>
                    <a:pt x="568" y="476"/>
                  </a:lnTo>
                  <a:lnTo>
                    <a:pt x="566" y="465"/>
                  </a:lnTo>
                  <a:lnTo>
                    <a:pt x="562" y="455"/>
                  </a:lnTo>
                  <a:lnTo>
                    <a:pt x="560" y="444"/>
                  </a:lnTo>
                  <a:lnTo>
                    <a:pt x="557" y="435"/>
                  </a:lnTo>
                  <a:lnTo>
                    <a:pt x="369" y="352"/>
                  </a:lnTo>
                  <a:lnTo>
                    <a:pt x="367" y="352"/>
                  </a:lnTo>
                  <a:lnTo>
                    <a:pt x="367" y="356"/>
                  </a:lnTo>
                  <a:lnTo>
                    <a:pt x="363" y="358"/>
                  </a:lnTo>
                  <a:lnTo>
                    <a:pt x="361" y="365"/>
                  </a:lnTo>
                  <a:lnTo>
                    <a:pt x="357" y="371"/>
                  </a:lnTo>
                  <a:lnTo>
                    <a:pt x="354" y="380"/>
                  </a:lnTo>
                  <a:lnTo>
                    <a:pt x="350" y="391"/>
                  </a:lnTo>
                  <a:lnTo>
                    <a:pt x="346" y="401"/>
                  </a:lnTo>
                  <a:lnTo>
                    <a:pt x="344" y="405"/>
                  </a:lnTo>
                  <a:lnTo>
                    <a:pt x="340" y="412"/>
                  </a:lnTo>
                  <a:lnTo>
                    <a:pt x="337" y="418"/>
                  </a:lnTo>
                  <a:lnTo>
                    <a:pt x="335" y="423"/>
                  </a:lnTo>
                  <a:lnTo>
                    <a:pt x="331" y="429"/>
                  </a:lnTo>
                  <a:lnTo>
                    <a:pt x="329" y="435"/>
                  </a:lnTo>
                  <a:lnTo>
                    <a:pt x="327" y="442"/>
                  </a:lnTo>
                  <a:lnTo>
                    <a:pt x="325" y="448"/>
                  </a:lnTo>
                  <a:lnTo>
                    <a:pt x="320" y="455"/>
                  </a:lnTo>
                  <a:lnTo>
                    <a:pt x="316" y="461"/>
                  </a:lnTo>
                  <a:lnTo>
                    <a:pt x="314" y="467"/>
                  </a:lnTo>
                  <a:lnTo>
                    <a:pt x="310" y="474"/>
                  </a:lnTo>
                  <a:lnTo>
                    <a:pt x="307" y="480"/>
                  </a:lnTo>
                  <a:lnTo>
                    <a:pt x="305" y="487"/>
                  </a:lnTo>
                  <a:lnTo>
                    <a:pt x="301" y="493"/>
                  </a:lnTo>
                  <a:lnTo>
                    <a:pt x="299" y="499"/>
                  </a:lnTo>
                  <a:lnTo>
                    <a:pt x="290" y="510"/>
                  </a:lnTo>
                  <a:lnTo>
                    <a:pt x="284" y="521"/>
                  </a:lnTo>
                  <a:lnTo>
                    <a:pt x="275" y="531"/>
                  </a:lnTo>
                  <a:lnTo>
                    <a:pt x="267" y="540"/>
                  </a:lnTo>
                  <a:lnTo>
                    <a:pt x="258" y="549"/>
                  </a:lnTo>
                  <a:lnTo>
                    <a:pt x="248" y="557"/>
                  </a:lnTo>
                  <a:lnTo>
                    <a:pt x="239" y="564"/>
                  </a:lnTo>
                  <a:lnTo>
                    <a:pt x="228" y="572"/>
                  </a:lnTo>
                  <a:lnTo>
                    <a:pt x="222" y="574"/>
                  </a:lnTo>
                  <a:lnTo>
                    <a:pt x="218" y="578"/>
                  </a:lnTo>
                  <a:lnTo>
                    <a:pt x="211" y="581"/>
                  </a:lnTo>
                  <a:lnTo>
                    <a:pt x="205" y="585"/>
                  </a:lnTo>
                  <a:lnTo>
                    <a:pt x="199" y="587"/>
                  </a:lnTo>
                  <a:lnTo>
                    <a:pt x="194" y="589"/>
                  </a:lnTo>
                  <a:lnTo>
                    <a:pt x="188" y="593"/>
                  </a:lnTo>
                  <a:lnTo>
                    <a:pt x="184" y="596"/>
                  </a:lnTo>
                  <a:lnTo>
                    <a:pt x="177" y="598"/>
                  </a:lnTo>
                  <a:lnTo>
                    <a:pt x="171" y="600"/>
                  </a:lnTo>
                  <a:lnTo>
                    <a:pt x="164" y="602"/>
                  </a:lnTo>
                  <a:lnTo>
                    <a:pt x="160" y="604"/>
                  </a:lnTo>
                  <a:lnTo>
                    <a:pt x="154" y="606"/>
                  </a:lnTo>
                  <a:lnTo>
                    <a:pt x="149" y="608"/>
                  </a:lnTo>
                  <a:lnTo>
                    <a:pt x="143" y="610"/>
                  </a:lnTo>
                  <a:lnTo>
                    <a:pt x="137" y="615"/>
                  </a:lnTo>
                  <a:lnTo>
                    <a:pt x="132" y="615"/>
                  </a:lnTo>
                  <a:lnTo>
                    <a:pt x="126" y="617"/>
                  </a:lnTo>
                  <a:lnTo>
                    <a:pt x="120" y="617"/>
                  </a:lnTo>
                  <a:lnTo>
                    <a:pt x="113" y="619"/>
                  </a:lnTo>
                  <a:lnTo>
                    <a:pt x="107" y="619"/>
                  </a:lnTo>
                  <a:lnTo>
                    <a:pt x="102" y="621"/>
                  </a:lnTo>
                  <a:lnTo>
                    <a:pt x="96" y="623"/>
                  </a:lnTo>
                  <a:lnTo>
                    <a:pt x="92" y="625"/>
                  </a:lnTo>
                  <a:lnTo>
                    <a:pt x="79" y="628"/>
                  </a:lnTo>
                  <a:lnTo>
                    <a:pt x="70" y="630"/>
                  </a:lnTo>
                  <a:lnTo>
                    <a:pt x="60" y="632"/>
                  </a:lnTo>
                  <a:lnTo>
                    <a:pt x="51" y="634"/>
                  </a:lnTo>
                  <a:lnTo>
                    <a:pt x="43" y="634"/>
                  </a:lnTo>
                  <a:lnTo>
                    <a:pt x="32" y="636"/>
                  </a:lnTo>
                  <a:lnTo>
                    <a:pt x="26" y="636"/>
                  </a:lnTo>
                  <a:lnTo>
                    <a:pt x="19" y="638"/>
                  </a:lnTo>
                  <a:lnTo>
                    <a:pt x="11" y="638"/>
                  </a:lnTo>
                  <a:lnTo>
                    <a:pt x="6" y="640"/>
                  </a:lnTo>
                  <a:lnTo>
                    <a:pt x="2" y="640"/>
                  </a:lnTo>
                  <a:lnTo>
                    <a:pt x="0" y="643"/>
                  </a:lnTo>
                  <a:lnTo>
                    <a:pt x="0" y="634"/>
                  </a:lnTo>
                  <a:lnTo>
                    <a:pt x="2" y="628"/>
                  </a:lnTo>
                  <a:lnTo>
                    <a:pt x="6" y="619"/>
                  </a:lnTo>
                  <a:lnTo>
                    <a:pt x="15" y="608"/>
                  </a:lnTo>
                  <a:lnTo>
                    <a:pt x="21" y="598"/>
                  </a:lnTo>
                  <a:lnTo>
                    <a:pt x="32" y="587"/>
                  </a:lnTo>
                  <a:lnTo>
                    <a:pt x="36" y="581"/>
                  </a:lnTo>
                  <a:lnTo>
                    <a:pt x="43" y="576"/>
                  </a:lnTo>
                  <a:lnTo>
                    <a:pt x="49" y="572"/>
                  </a:lnTo>
                  <a:lnTo>
                    <a:pt x="55" y="566"/>
                  </a:lnTo>
                  <a:lnTo>
                    <a:pt x="62" y="559"/>
                  </a:lnTo>
                  <a:lnTo>
                    <a:pt x="70" y="553"/>
                  </a:lnTo>
                  <a:lnTo>
                    <a:pt x="77" y="549"/>
                  </a:lnTo>
                  <a:lnTo>
                    <a:pt x="85" y="542"/>
                  </a:lnTo>
                  <a:lnTo>
                    <a:pt x="92" y="536"/>
                  </a:lnTo>
                  <a:lnTo>
                    <a:pt x="100" y="531"/>
                  </a:lnTo>
                  <a:lnTo>
                    <a:pt x="111" y="527"/>
                  </a:lnTo>
                  <a:lnTo>
                    <a:pt x="120" y="523"/>
                  </a:lnTo>
                  <a:lnTo>
                    <a:pt x="128" y="517"/>
                  </a:lnTo>
                  <a:lnTo>
                    <a:pt x="137" y="510"/>
                  </a:lnTo>
                  <a:lnTo>
                    <a:pt x="147" y="506"/>
                  </a:lnTo>
                  <a:lnTo>
                    <a:pt x="158" y="504"/>
                  </a:lnTo>
                  <a:lnTo>
                    <a:pt x="167" y="497"/>
                  </a:lnTo>
                  <a:lnTo>
                    <a:pt x="177" y="493"/>
                  </a:lnTo>
                  <a:lnTo>
                    <a:pt x="184" y="491"/>
                  </a:lnTo>
                  <a:lnTo>
                    <a:pt x="190" y="491"/>
                  </a:lnTo>
                  <a:lnTo>
                    <a:pt x="196" y="489"/>
                  </a:lnTo>
                  <a:lnTo>
                    <a:pt x="201" y="487"/>
                  </a:lnTo>
                  <a:lnTo>
                    <a:pt x="201" y="482"/>
                  </a:lnTo>
                  <a:lnTo>
                    <a:pt x="201" y="474"/>
                  </a:lnTo>
                  <a:lnTo>
                    <a:pt x="201" y="470"/>
                  </a:lnTo>
                  <a:lnTo>
                    <a:pt x="203" y="465"/>
                  </a:lnTo>
                  <a:lnTo>
                    <a:pt x="203" y="459"/>
                  </a:lnTo>
                  <a:lnTo>
                    <a:pt x="205" y="455"/>
                  </a:lnTo>
                  <a:lnTo>
                    <a:pt x="205" y="446"/>
                  </a:lnTo>
                  <a:lnTo>
                    <a:pt x="205" y="442"/>
                  </a:lnTo>
                  <a:lnTo>
                    <a:pt x="207" y="433"/>
                  </a:lnTo>
                  <a:lnTo>
                    <a:pt x="207" y="427"/>
                  </a:lnTo>
                  <a:lnTo>
                    <a:pt x="207" y="418"/>
                  </a:lnTo>
                  <a:lnTo>
                    <a:pt x="209" y="412"/>
                  </a:lnTo>
                  <a:lnTo>
                    <a:pt x="209" y="403"/>
                  </a:lnTo>
                  <a:lnTo>
                    <a:pt x="211" y="397"/>
                  </a:lnTo>
                  <a:lnTo>
                    <a:pt x="211" y="386"/>
                  </a:lnTo>
                  <a:lnTo>
                    <a:pt x="211" y="380"/>
                  </a:lnTo>
                  <a:lnTo>
                    <a:pt x="214" y="371"/>
                  </a:lnTo>
                  <a:lnTo>
                    <a:pt x="214" y="363"/>
                  </a:lnTo>
                  <a:lnTo>
                    <a:pt x="214" y="356"/>
                  </a:lnTo>
                  <a:lnTo>
                    <a:pt x="216" y="348"/>
                  </a:lnTo>
                  <a:lnTo>
                    <a:pt x="216" y="339"/>
                  </a:lnTo>
                  <a:lnTo>
                    <a:pt x="218" y="335"/>
                  </a:lnTo>
                  <a:lnTo>
                    <a:pt x="218" y="326"/>
                  </a:lnTo>
                  <a:lnTo>
                    <a:pt x="218" y="320"/>
                  </a:lnTo>
                  <a:lnTo>
                    <a:pt x="220" y="314"/>
                  </a:lnTo>
                  <a:lnTo>
                    <a:pt x="220" y="309"/>
                  </a:lnTo>
                  <a:lnTo>
                    <a:pt x="220" y="303"/>
                  </a:lnTo>
                  <a:lnTo>
                    <a:pt x="222" y="297"/>
                  </a:lnTo>
                  <a:lnTo>
                    <a:pt x="222" y="292"/>
                  </a:lnTo>
                  <a:lnTo>
                    <a:pt x="224" y="290"/>
                  </a:lnTo>
                  <a:lnTo>
                    <a:pt x="224" y="279"/>
                  </a:lnTo>
                  <a:lnTo>
                    <a:pt x="226" y="271"/>
                  </a:lnTo>
                  <a:lnTo>
                    <a:pt x="228" y="260"/>
                  </a:lnTo>
                  <a:lnTo>
                    <a:pt x="233" y="252"/>
                  </a:lnTo>
                  <a:lnTo>
                    <a:pt x="235" y="241"/>
                  </a:lnTo>
                  <a:lnTo>
                    <a:pt x="239" y="232"/>
                  </a:lnTo>
                  <a:lnTo>
                    <a:pt x="243" y="224"/>
                  </a:lnTo>
                  <a:lnTo>
                    <a:pt x="248" y="218"/>
                  </a:lnTo>
                  <a:lnTo>
                    <a:pt x="237" y="211"/>
                  </a:lnTo>
                  <a:lnTo>
                    <a:pt x="239" y="205"/>
                  </a:lnTo>
                  <a:lnTo>
                    <a:pt x="243" y="196"/>
                  </a:lnTo>
                  <a:lnTo>
                    <a:pt x="246" y="190"/>
                  </a:lnTo>
                  <a:lnTo>
                    <a:pt x="250" y="183"/>
                  </a:lnTo>
                  <a:lnTo>
                    <a:pt x="254" y="177"/>
                  </a:lnTo>
                  <a:lnTo>
                    <a:pt x="260" y="171"/>
                  </a:lnTo>
                  <a:lnTo>
                    <a:pt x="265" y="166"/>
                  </a:lnTo>
                  <a:lnTo>
                    <a:pt x="269" y="160"/>
                  </a:lnTo>
                  <a:lnTo>
                    <a:pt x="271" y="156"/>
                  </a:lnTo>
                  <a:lnTo>
                    <a:pt x="278" y="149"/>
                  </a:lnTo>
                  <a:lnTo>
                    <a:pt x="282" y="143"/>
                  </a:lnTo>
                  <a:lnTo>
                    <a:pt x="286" y="138"/>
                  </a:lnTo>
                  <a:lnTo>
                    <a:pt x="295" y="130"/>
                  </a:lnTo>
                  <a:lnTo>
                    <a:pt x="303" y="121"/>
                  </a:lnTo>
                  <a:lnTo>
                    <a:pt x="310" y="113"/>
                  </a:lnTo>
                  <a:lnTo>
                    <a:pt x="318" y="106"/>
                  </a:lnTo>
                  <a:lnTo>
                    <a:pt x="325" y="100"/>
                  </a:lnTo>
                  <a:lnTo>
                    <a:pt x="329" y="96"/>
                  </a:lnTo>
                  <a:lnTo>
                    <a:pt x="337" y="92"/>
                  </a:lnTo>
                  <a:lnTo>
                    <a:pt x="342" y="89"/>
                  </a:lnTo>
                  <a:lnTo>
                    <a:pt x="258" y="70"/>
                  </a:lnTo>
                  <a:lnTo>
                    <a:pt x="92" y="147"/>
                  </a:lnTo>
                  <a:lnTo>
                    <a:pt x="92" y="145"/>
                  </a:lnTo>
                  <a:lnTo>
                    <a:pt x="92" y="141"/>
                  </a:lnTo>
                  <a:lnTo>
                    <a:pt x="94" y="136"/>
                  </a:lnTo>
                  <a:lnTo>
                    <a:pt x="100" y="128"/>
                  </a:lnTo>
                  <a:lnTo>
                    <a:pt x="105" y="119"/>
                  </a:lnTo>
                  <a:lnTo>
                    <a:pt x="111" y="111"/>
                  </a:lnTo>
                  <a:lnTo>
                    <a:pt x="120" y="98"/>
                  </a:lnTo>
                  <a:lnTo>
                    <a:pt x="130" y="89"/>
                  </a:lnTo>
                  <a:lnTo>
                    <a:pt x="134" y="83"/>
                  </a:lnTo>
                  <a:lnTo>
                    <a:pt x="139" y="77"/>
                  </a:lnTo>
                  <a:lnTo>
                    <a:pt x="143" y="70"/>
                  </a:lnTo>
                  <a:lnTo>
                    <a:pt x="149" y="66"/>
                  </a:lnTo>
                  <a:lnTo>
                    <a:pt x="156" y="59"/>
                  </a:lnTo>
                  <a:lnTo>
                    <a:pt x="162" y="53"/>
                  </a:lnTo>
                  <a:lnTo>
                    <a:pt x="169" y="49"/>
                  </a:lnTo>
                  <a:lnTo>
                    <a:pt x="177" y="42"/>
                  </a:lnTo>
                  <a:lnTo>
                    <a:pt x="184" y="36"/>
                  </a:lnTo>
                  <a:lnTo>
                    <a:pt x="192" y="32"/>
                  </a:lnTo>
                  <a:lnTo>
                    <a:pt x="201" y="27"/>
                  </a:lnTo>
                  <a:lnTo>
                    <a:pt x="209" y="23"/>
                  </a:lnTo>
                  <a:lnTo>
                    <a:pt x="218" y="19"/>
                  </a:lnTo>
                  <a:lnTo>
                    <a:pt x="226" y="17"/>
                  </a:lnTo>
                  <a:lnTo>
                    <a:pt x="237" y="12"/>
                  </a:lnTo>
                  <a:lnTo>
                    <a:pt x="248" y="10"/>
                  </a:lnTo>
                  <a:lnTo>
                    <a:pt x="256" y="8"/>
                  </a:lnTo>
                  <a:lnTo>
                    <a:pt x="265" y="6"/>
                  </a:lnTo>
                  <a:lnTo>
                    <a:pt x="275" y="4"/>
                  </a:lnTo>
                  <a:lnTo>
                    <a:pt x="286" y="4"/>
                  </a:lnTo>
                  <a:lnTo>
                    <a:pt x="295" y="2"/>
                  </a:lnTo>
                  <a:lnTo>
                    <a:pt x="303" y="0"/>
                  </a:lnTo>
                  <a:lnTo>
                    <a:pt x="312" y="0"/>
                  </a:lnTo>
                  <a:lnTo>
                    <a:pt x="322" y="0"/>
                  </a:lnTo>
                  <a:lnTo>
                    <a:pt x="329" y="0"/>
                  </a:lnTo>
                  <a:lnTo>
                    <a:pt x="337" y="0"/>
                  </a:lnTo>
                  <a:lnTo>
                    <a:pt x="346" y="0"/>
                  </a:lnTo>
                  <a:lnTo>
                    <a:pt x="354" y="0"/>
                  </a:lnTo>
                  <a:lnTo>
                    <a:pt x="361" y="0"/>
                  </a:lnTo>
                  <a:lnTo>
                    <a:pt x="369" y="2"/>
                  </a:lnTo>
                  <a:lnTo>
                    <a:pt x="376" y="2"/>
                  </a:lnTo>
                  <a:lnTo>
                    <a:pt x="384" y="4"/>
                  </a:lnTo>
                  <a:lnTo>
                    <a:pt x="391" y="4"/>
                  </a:lnTo>
                  <a:lnTo>
                    <a:pt x="395" y="4"/>
                  </a:lnTo>
                  <a:lnTo>
                    <a:pt x="401" y="4"/>
                  </a:lnTo>
                  <a:lnTo>
                    <a:pt x="408" y="6"/>
                  </a:lnTo>
                  <a:lnTo>
                    <a:pt x="419" y="8"/>
                  </a:lnTo>
                  <a:lnTo>
                    <a:pt x="427" y="10"/>
                  </a:lnTo>
                  <a:lnTo>
                    <a:pt x="434" y="12"/>
                  </a:lnTo>
                  <a:lnTo>
                    <a:pt x="438" y="15"/>
                  </a:lnTo>
                  <a:lnTo>
                    <a:pt x="442" y="15"/>
                  </a:lnTo>
                  <a:lnTo>
                    <a:pt x="444" y="17"/>
                  </a:lnTo>
                  <a:lnTo>
                    <a:pt x="446" y="17"/>
                  </a:lnTo>
                  <a:lnTo>
                    <a:pt x="451" y="17"/>
                  </a:lnTo>
                  <a:lnTo>
                    <a:pt x="457" y="21"/>
                  </a:lnTo>
                  <a:lnTo>
                    <a:pt x="463" y="23"/>
                  </a:lnTo>
                  <a:lnTo>
                    <a:pt x="472" y="27"/>
                  </a:lnTo>
                  <a:lnTo>
                    <a:pt x="480" y="30"/>
                  </a:lnTo>
                  <a:lnTo>
                    <a:pt x="491" y="34"/>
                  </a:lnTo>
                  <a:lnTo>
                    <a:pt x="500" y="38"/>
                  </a:lnTo>
                  <a:lnTo>
                    <a:pt x="510" y="42"/>
                  </a:lnTo>
                  <a:lnTo>
                    <a:pt x="521" y="47"/>
                  </a:lnTo>
                  <a:lnTo>
                    <a:pt x="532" y="51"/>
                  </a:lnTo>
                  <a:lnTo>
                    <a:pt x="540" y="55"/>
                  </a:lnTo>
                  <a:lnTo>
                    <a:pt x="547" y="62"/>
                  </a:lnTo>
                  <a:lnTo>
                    <a:pt x="555" y="66"/>
                  </a:lnTo>
                  <a:lnTo>
                    <a:pt x="562" y="72"/>
                  </a:lnTo>
                  <a:lnTo>
                    <a:pt x="562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870" name="Oval 30"/>
            <p:cNvSpPr>
              <a:spLocks noChangeArrowheads="1"/>
            </p:cNvSpPr>
            <p:nvPr/>
          </p:nvSpPr>
          <p:spPr bwMode="auto">
            <a:xfrm>
              <a:off x="4513" y="1434"/>
              <a:ext cx="182" cy="18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 flipH="1">
            <a:off x="6157913" y="4697413"/>
            <a:ext cx="1368425" cy="433387"/>
            <a:chOff x="431" y="374"/>
            <a:chExt cx="4763" cy="1560"/>
          </a:xfrm>
        </p:grpSpPr>
        <p:sp>
          <p:nvSpPr>
            <p:cNvPr id="163872" name="Oval 32"/>
            <p:cNvSpPr>
              <a:spLocks noChangeArrowheads="1"/>
            </p:cNvSpPr>
            <p:nvPr/>
          </p:nvSpPr>
          <p:spPr bwMode="auto">
            <a:xfrm>
              <a:off x="431" y="391"/>
              <a:ext cx="1905" cy="154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73" name="Oval 33"/>
            <p:cNvSpPr>
              <a:spLocks noChangeArrowheads="1"/>
            </p:cNvSpPr>
            <p:nvPr/>
          </p:nvSpPr>
          <p:spPr bwMode="auto">
            <a:xfrm>
              <a:off x="3289" y="374"/>
              <a:ext cx="1905" cy="154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74" name="Oval 34"/>
            <p:cNvSpPr>
              <a:spLocks noChangeArrowheads="1"/>
            </p:cNvSpPr>
            <p:nvPr/>
          </p:nvSpPr>
          <p:spPr bwMode="auto">
            <a:xfrm>
              <a:off x="1384" y="1219"/>
              <a:ext cx="590" cy="58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3875" name="Oval 35"/>
            <p:cNvSpPr>
              <a:spLocks noChangeArrowheads="1"/>
            </p:cNvSpPr>
            <p:nvPr/>
          </p:nvSpPr>
          <p:spPr bwMode="auto">
            <a:xfrm>
              <a:off x="4105" y="1219"/>
              <a:ext cx="590" cy="58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2" grpId="0" animBg="1"/>
      <p:bldP spid="1638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Evaluation on gender factor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  <a:p>
            <a:pPr lvl="1">
              <a:buFont typeface="Wingdings" pitchFamily="2" charset="2"/>
              <a:buNone/>
            </a:pPr>
            <a:endParaRPr lang="en-US" altLang="ja-JP"/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1989138"/>
            <a:ext cx="5903912" cy="43989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Evaluation on age factor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ja-JP" altLang="ja-JP"/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557338"/>
            <a:ext cx="5975350" cy="50323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162821" name="AutoShape 5"/>
          <p:cNvSpPr>
            <a:spLocks noChangeArrowheads="1"/>
          </p:cNvSpPr>
          <p:nvPr/>
        </p:nvSpPr>
        <p:spPr bwMode="auto">
          <a:xfrm rot="10800000">
            <a:off x="2268538" y="3644900"/>
            <a:ext cx="720725" cy="863600"/>
          </a:xfrm>
          <a:prstGeom prst="downArrow">
            <a:avLst>
              <a:gd name="adj1" fmla="val 44491"/>
              <a:gd name="adj2" fmla="val 64317"/>
            </a:avLst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62822" name="AutoShape 6"/>
          <p:cNvSpPr>
            <a:spLocks noChangeArrowheads="1"/>
          </p:cNvSpPr>
          <p:nvPr/>
        </p:nvSpPr>
        <p:spPr bwMode="auto">
          <a:xfrm rot="10800000">
            <a:off x="6659563" y="3717925"/>
            <a:ext cx="720725" cy="863600"/>
          </a:xfrm>
          <a:prstGeom prst="downArrow">
            <a:avLst>
              <a:gd name="adj1" fmla="val 44491"/>
              <a:gd name="adj2" fmla="val 64317"/>
            </a:avLst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1" grpId="0" animBg="1"/>
      <p:bldP spid="1628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9988" y="4000500"/>
            <a:ext cx="5434012" cy="2857500"/>
          </a:xfrm>
          <a:prstGeom prst="rect">
            <a:avLst/>
          </a:prstGeom>
          <a:noFill/>
          <a:ln w="50800" algn="ctr">
            <a:noFill/>
            <a:prstDash val="sysDot"/>
            <a:miter lim="800000"/>
            <a:headEnd/>
            <a:tailEnd/>
          </a:ln>
          <a:effectLst/>
        </p:spPr>
      </p:pic>
      <p:sp>
        <p:nvSpPr>
          <p:cNvPr id="180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Application Kit</a:t>
            </a:r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691063" cy="2476500"/>
          </a:xfrm>
        </p:spPr>
        <p:txBody>
          <a:bodyPr/>
          <a:lstStyle/>
          <a:p>
            <a:r>
              <a:rPr lang="en-US" altLang="ja-JP" sz="2800"/>
              <a:t>Development of anthropomorphization framework</a:t>
            </a:r>
          </a:p>
          <a:p>
            <a:pPr lvl="1"/>
            <a:r>
              <a:rPr lang="en-US" altLang="ja-JP" sz="2300"/>
              <a:t>Store staffs in an electric shop, users in home, etc.</a:t>
            </a:r>
          </a:p>
        </p:txBody>
      </p:sp>
      <p:sp>
        <p:nvSpPr>
          <p:cNvPr id="180229" name="Rectangle 5"/>
          <p:cNvSpPr>
            <a:spLocks noChangeArrowheads="1"/>
          </p:cNvSpPr>
          <p:nvPr/>
        </p:nvSpPr>
        <p:spPr bwMode="auto">
          <a:xfrm>
            <a:off x="2052638" y="3933825"/>
            <a:ext cx="960437" cy="14732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9750" y="5084763"/>
            <a:ext cx="179388" cy="1377950"/>
            <a:chOff x="4876" y="754"/>
            <a:chExt cx="272" cy="1905"/>
          </a:xfrm>
        </p:grpSpPr>
        <p:sp>
          <p:nvSpPr>
            <p:cNvPr id="180231" name="Rectangle 7"/>
            <p:cNvSpPr>
              <a:spLocks noChangeArrowheads="1"/>
            </p:cNvSpPr>
            <p:nvPr/>
          </p:nvSpPr>
          <p:spPr bwMode="auto">
            <a:xfrm>
              <a:off x="4921" y="1661"/>
              <a:ext cx="136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32" name="Rectangle 8"/>
            <p:cNvSpPr>
              <a:spLocks noChangeArrowheads="1"/>
            </p:cNvSpPr>
            <p:nvPr/>
          </p:nvSpPr>
          <p:spPr bwMode="auto">
            <a:xfrm>
              <a:off x="4921" y="981"/>
              <a:ext cx="136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33" name="Oval 9"/>
            <p:cNvSpPr>
              <a:spLocks noChangeArrowheads="1"/>
            </p:cNvSpPr>
            <p:nvPr/>
          </p:nvSpPr>
          <p:spPr bwMode="auto">
            <a:xfrm>
              <a:off x="4876" y="1480"/>
              <a:ext cx="227" cy="22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34" name="Oval 10"/>
            <p:cNvSpPr>
              <a:spLocks noChangeArrowheads="1"/>
            </p:cNvSpPr>
            <p:nvPr/>
          </p:nvSpPr>
          <p:spPr bwMode="auto">
            <a:xfrm>
              <a:off x="4876" y="754"/>
              <a:ext cx="272" cy="27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35" name="Rectangle 11"/>
            <p:cNvSpPr>
              <a:spLocks noChangeArrowheads="1"/>
            </p:cNvSpPr>
            <p:nvPr/>
          </p:nvSpPr>
          <p:spPr bwMode="auto">
            <a:xfrm>
              <a:off x="4921" y="2115"/>
              <a:ext cx="91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36" name="Rectangle 12"/>
            <p:cNvSpPr>
              <a:spLocks noChangeArrowheads="1"/>
            </p:cNvSpPr>
            <p:nvPr/>
          </p:nvSpPr>
          <p:spPr bwMode="auto">
            <a:xfrm rot="18900000">
              <a:off x="5057" y="2115"/>
              <a:ext cx="90" cy="27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80237" name="Oval 13"/>
          <p:cNvSpPr>
            <a:spLocks noChangeArrowheads="1"/>
          </p:cNvSpPr>
          <p:nvPr/>
        </p:nvSpPr>
        <p:spPr bwMode="auto">
          <a:xfrm flipH="1">
            <a:off x="2595563" y="4189413"/>
            <a:ext cx="452437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 rot="21000000" flipH="1">
            <a:off x="3132138" y="4581525"/>
            <a:ext cx="177800" cy="1377950"/>
            <a:chOff x="4876" y="754"/>
            <a:chExt cx="272" cy="1905"/>
          </a:xfrm>
        </p:grpSpPr>
        <p:sp>
          <p:nvSpPr>
            <p:cNvPr id="180239" name="Rectangle 15"/>
            <p:cNvSpPr>
              <a:spLocks noChangeArrowheads="1"/>
            </p:cNvSpPr>
            <p:nvPr/>
          </p:nvSpPr>
          <p:spPr bwMode="auto">
            <a:xfrm>
              <a:off x="4921" y="1661"/>
              <a:ext cx="136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40" name="Rectangle 16"/>
            <p:cNvSpPr>
              <a:spLocks noChangeArrowheads="1"/>
            </p:cNvSpPr>
            <p:nvPr/>
          </p:nvSpPr>
          <p:spPr bwMode="auto">
            <a:xfrm>
              <a:off x="4921" y="981"/>
              <a:ext cx="136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41" name="Oval 17"/>
            <p:cNvSpPr>
              <a:spLocks noChangeArrowheads="1"/>
            </p:cNvSpPr>
            <p:nvPr/>
          </p:nvSpPr>
          <p:spPr bwMode="auto">
            <a:xfrm>
              <a:off x="4876" y="1480"/>
              <a:ext cx="227" cy="22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42" name="Oval 18"/>
            <p:cNvSpPr>
              <a:spLocks noChangeArrowheads="1"/>
            </p:cNvSpPr>
            <p:nvPr/>
          </p:nvSpPr>
          <p:spPr bwMode="auto">
            <a:xfrm>
              <a:off x="4876" y="754"/>
              <a:ext cx="272" cy="27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43" name="Rectangle 19"/>
            <p:cNvSpPr>
              <a:spLocks noChangeArrowheads="1"/>
            </p:cNvSpPr>
            <p:nvPr/>
          </p:nvSpPr>
          <p:spPr bwMode="auto">
            <a:xfrm>
              <a:off x="4921" y="2115"/>
              <a:ext cx="91" cy="54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244" name="Rectangle 20"/>
            <p:cNvSpPr>
              <a:spLocks noChangeArrowheads="1"/>
            </p:cNvSpPr>
            <p:nvPr/>
          </p:nvSpPr>
          <p:spPr bwMode="auto">
            <a:xfrm rot="18900000">
              <a:off x="5057" y="2115"/>
              <a:ext cx="90" cy="27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65150" y="4586288"/>
            <a:ext cx="1379538" cy="2271712"/>
            <a:chOff x="929" y="3159"/>
            <a:chExt cx="746" cy="1161"/>
          </a:xfrm>
        </p:grpSpPr>
        <p:sp>
          <p:nvSpPr>
            <p:cNvPr id="180246" name="Freeform 22"/>
            <p:cNvSpPr>
              <a:spLocks/>
            </p:cNvSpPr>
            <p:nvPr/>
          </p:nvSpPr>
          <p:spPr bwMode="auto">
            <a:xfrm>
              <a:off x="1393" y="3271"/>
              <a:ext cx="32" cy="51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274" y="369"/>
                </a:cxn>
                <a:cxn ang="0">
                  <a:pos x="0" y="440"/>
                </a:cxn>
                <a:cxn ang="0">
                  <a:pos x="38" y="0"/>
                </a:cxn>
              </a:cxnLst>
              <a:rect l="0" t="0" r="r" b="b"/>
              <a:pathLst>
                <a:path w="274" h="440">
                  <a:moveTo>
                    <a:pt x="38" y="0"/>
                  </a:moveTo>
                  <a:cubicBezTo>
                    <a:pt x="61" y="31"/>
                    <a:pt x="274" y="369"/>
                    <a:pt x="274" y="369"/>
                  </a:cubicBezTo>
                  <a:lnTo>
                    <a:pt x="0" y="44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47" name="Oval 23"/>
            <p:cNvSpPr>
              <a:spLocks noChangeArrowheads="1"/>
            </p:cNvSpPr>
            <p:nvPr/>
          </p:nvSpPr>
          <p:spPr bwMode="auto">
            <a:xfrm>
              <a:off x="1166" y="3159"/>
              <a:ext cx="250" cy="243"/>
            </a:xfrm>
            <a:prstGeom prst="ellipse">
              <a:avLst/>
            </a:prstGeom>
            <a:solidFill>
              <a:srgbClr val="000000"/>
            </a:solidFill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48" name="Freeform 24"/>
            <p:cNvSpPr>
              <a:spLocks/>
            </p:cNvSpPr>
            <p:nvPr/>
          </p:nvSpPr>
          <p:spPr bwMode="auto">
            <a:xfrm>
              <a:off x="1195" y="3319"/>
              <a:ext cx="126" cy="149"/>
            </a:xfrm>
            <a:custGeom>
              <a:avLst/>
              <a:gdLst/>
              <a:ahLst/>
              <a:cxnLst>
                <a:cxn ang="0">
                  <a:pos x="1057" y="337"/>
                </a:cxn>
                <a:cxn ang="0">
                  <a:pos x="937" y="543"/>
                </a:cxn>
                <a:cxn ang="0">
                  <a:pos x="937" y="971"/>
                </a:cxn>
                <a:cxn ang="0">
                  <a:pos x="1040" y="1271"/>
                </a:cxn>
                <a:cxn ang="0">
                  <a:pos x="466" y="1228"/>
                </a:cxn>
                <a:cxn ang="0">
                  <a:pos x="98" y="1040"/>
                </a:cxn>
                <a:cxn ang="0">
                  <a:pos x="260" y="432"/>
                </a:cxn>
                <a:cxn ang="0">
                  <a:pos x="646" y="115"/>
                </a:cxn>
                <a:cxn ang="0">
                  <a:pos x="1057" y="337"/>
                </a:cxn>
              </a:cxnLst>
              <a:rect l="0" t="0" r="r" b="b"/>
              <a:pathLst>
                <a:path w="1086" h="1288">
                  <a:moveTo>
                    <a:pt x="1057" y="337"/>
                  </a:moveTo>
                  <a:cubicBezTo>
                    <a:pt x="1086" y="372"/>
                    <a:pt x="1046" y="440"/>
                    <a:pt x="937" y="543"/>
                  </a:cubicBezTo>
                  <a:cubicBezTo>
                    <a:pt x="829" y="646"/>
                    <a:pt x="829" y="789"/>
                    <a:pt x="937" y="971"/>
                  </a:cubicBezTo>
                  <a:cubicBezTo>
                    <a:pt x="1046" y="1154"/>
                    <a:pt x="1080" y="1254"/>
                    <a:pt x="1040" y="1271"/>
                  </a:cubicBezTo>
                  <a:cubicBezTo>
                    <a:pt x="1000" y="1288"/>
                    <a:pt x="809" y="1274"/>
                    <a:pt x="466" y="1228"/>
                  </a:cubicBezTo>
                  <a:cubicBezTo>
                    <a:pt x="123" y="1183"/>
                    <a:pt x="0" y="1120"/>
                    <a:pt x="98" y="1040"/>
                  </a:cubicBezTo>
                  <a:cubicBezTo>
                    <a:pt x="195" y="960"/>
                    <a:pt x="249" y="757"/>
                    <a:pt x="260" y="432"/>
                  </a:cubicBezTo>
                  <a:cubicBezTo>
                    <a:pt x="272" y="106"/>
                    <a:pt x="400" y="0"/>
                    <a:pt x="646" y="115"/>
                  </a:cubicBezTo>
                  <a:cubicBezTo>
                    <a:pt x="892" y="229"/>
                    <a:pt x="1029" y="303"/>
                    <a:pt x="1057" y="33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49" name="Freeform 25"/>
            <p:cNvSpPr>
              <a:spLocks/>
            </p:cNvSpPr>
            <p:nvPr/>
          </p:nvSpPr>
          <p:spPr bwMode="auto">
            <a:xfrm>
              <a:off x="1195" y="3319"/>
              <a:ext cx="126" cy="149"/>
            </a:xfrm>
            <a:custGeom>
              <a:avLst/>
              <a:gdLst/>
              <a:ahLst/>
              <a:cxnLst>
                <a:cxn ang="0">
                  <a:pos x="1057" y="337"/>
                </a:cxn>
                <a:cxn ang="0">
                  <a:pos x="937" y="543"/>
                </a:cxn>
                <a:cxn ang="0">
                  <a:pos x="937" y="971"/>
                </a:cxn>
                <a:cxn ang="0">
                  <a:pos x="1040" y="1271"/>
                </a:cxn>
                <a:cxn ang="0">
                  <a:pos x="466" y="1228"/>
                </a:cxn>
                <a:cxn ang="0">
                  <a:pos x="98" y="1040"/>
                </a:cxn>
                <a:cxn ang="0">
                  <a:pos x="260" y="432"/>
                </a:cxn>
                <a:cxn ang="0">
                  <a:pos x="646" y="115"/>
                </a:cxn>
                <a:cxn ang="0">
                  <a:pos x="1057" y="337"/>
                </a:cxn>
                <a:cxn ang="0">
                  <a:pos x="1057" y="337"/>
                </a:cxn>
              </a:cxnLst>
              <a:rect l="0" t="0" r="r" b="b"/>
              <a:pathLst>
                <a:path w="1086" h="1288">
                  <a:moveTo>
                    <a:pt x="1057" y="337"/>
                  </a:moveTo>
                  <a:cubicBezTo>
                    <a:pt x="1086" y="372"/>
                    <a:pt x="1046" y="440"/>
                    <a:pt x="937" y="543"/>
                  </a:cubicBezTo>
                  <a:cubicBezTo>
                    <a:pt x="829" y="646"/>
                    <a:pt x="829" y="789"/>
                    <a:pt x="937" y="971"/>
                  </a:cubicBezTo>
                  <a:cubicBezTo>
                    <a:pt x="1046" y="1154"/>
                    <a:pt x="1080" y="1254"/>
                    <a:pt x="1040" y="1271"/>
                  </a:cubicBezTo>
                  <a:cubicBezTo>
                    <a:pt x="1000" y="1288"/>
                    <a:pt x="809" y="1274"/>
                    <a:pt x="466" y="1228"/>
                  </a:cubicBezTo>
                  <a:cubicBezTo>
                    <a:pt x="123" y="1183"/>
                    <a:pt x="0" y="1120"/>
                    <a:pt x="98" y="1040"/>
                  </a:cubicBezTo>
                  <a:cubicBezTo>
                    <a:pt x="195" y="960"/>
                    <a:pt x="249" y="757"/>
                    <a:pt x="260" y="432"/>
                  </a:cubicBezTo>
                  <a:cubicBezTo>
                    <a:pt x="272" y="106"/>
                    <a:pt x="400" y="0"/>
                    <a:pt x="646" y="115"/>
                  </a:cubicBezTo>
                  <a:cubicBezTo>
                    <a:pt x="892" y="229"/>
                    <a:pt x="1029" y="303"/>
                    <a:pt x="1057" y="337"/>
                  </a:cubicBezTo>
                  <a:lnTo>
                    <a:pt x="1057" y="33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0" name="Freeform 26"/>
            <p:cNvSpPr>
              <a:spLocks/>
            </p:cNvSpPr>
            <p:nvPr/>
          </p:nvSpPr>
          <p:spPr bwMode="auto">
            <a:xfrm>
              <a:off x="1163" y="3413"/>
              <a:ext cx="219" cy="125"/>
            </a:xfrm>
            <a:custGeom>
              <a:avLst/>
              <a:gdLst/>
              <a:ahLst/>
              <a:cxnLst>
                <a:cxn ang="0">
                  <a:pos x="1688" y="356"/>
                </a:cxn>
                <a:cxn ang="0">
                  <a:pos x="1148" y="99"/>
                </a:cxn>
                <a:cxn ang="0">
                  <a:pos x="385" y="57"/>
                </a:cxn>
                <a:cxn ang="0">
                  <a:pos x="17" y="297"/>
                </a:cxn>
                <a:cxn ang="0">
                  <a:pos x="188" y="734"/>
                </a:cxn>
                <a:cxn ang="0">
                  <a:pos x="1148" y="1051"/>
                </a:cxn>
                <a:cxn ang="0">
                  <a:pos x="1859" y="785"/>
                </a:cxn>
                <a:cxn ang="0">
                  <a:pos x="1688" y="356"/>
                </a:cxn>
              </a:cxnLst>
              <a:rect l="0" t="0" r="r" b="b"/>
              <a:pathLst>
                <a:path w="1893" h="1073">
                  <a:moveTo>
                    <a:pt x="1688" y="356"/>
                  </a:moveTo>
                  <a:cubicBezTo>
                    <a:pt x="1608" y="271"/>
                    <a:pt x="1428" y="185"/>
                    <a:pt x="1148" y="99"/>
                  </a:cubicBezTo>
                  <a:cubicBezTo>
                    <a:pt x="868" y="14"/>
                    <a:pt x="614" y="0"/>
                    <a:pt x="385" y="57"/>
                  </a:cubicBezTo>
                  <a:cubicBezTo>
                    <a:pt x="157" y="114"/>
                    <a:pt x="34" y="194"/>
                    <a:pt x="17" y="297"/>
                  </a:cubicBezTo>
                  <a:cubicBezTo>
                    <a:pt x="0" y="399"/>
                    <a:pt x="57" y="545"/>
                    <a:pt x="188" y="734"/>
                  </a:cubicBezTo>
                  <a:cubicBezTo>
                    <a:pt x="319" y="922"/>
                    <a:pt x="639" y="1028"/>
                    <a:pt x="1148" y="1051"/>
                  </a:cubicBezTo>
                  <a:cubicBezTo>
                    <a:pt x="1656" y="1073"/>
                    <a:pt x="1893" y="985"/>
                    <a:pt x="1859" y="785"/>
                  </a:cubicBezTo>
                  <a:cubicBezTo>
                    <a:pt x="1825" y="585"/>
                    <a:pt x="1768" y="442"/>
                    <a:pt x="1688" y="35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1" name="Freeform 27"/>
            <p:cNvSpPr>
              <a:spLocks/>
            </p:cNvSpPr>
            <p:nvPr/>
          </p:nvSpPr>
          <p:spPr bwMode="auto">
            <a:xfrm>
              <a:off x="1163" y="3413"/>
              <a:ext cx="219" cy="125"/>
            </a:xfrm>
            <a:custGeom>
              <a:avLst/>
              <a:gdLst/>
              <a:ahLst/>
              <a:cxnLst>
                <a:cxn ang="0">
                  <a:pos x="1688" y="356"/>
                </a:cxn>
                <a:cxn ang="0">
                  <a:pos x="1148" y="99"/>
                </a:cxn>
                <a:cxn ang="0">
                  <a:pos x="385" y="57"/>
                </a:cxn>
                <a:cxn ang="0">
                  <a:pos x="17" y="297"/>
                </a:cxn>
                <a:cxn ang="0">
                  <a:pos x="188" y="734"/>
                </a:cxn>
                <a:cxn ang="0">
                  <a:pos x="1148" y="1051"/>
                </a:cxn>
                <a:cxn ang="0">
                  <a:pos x="1859" y="785"/>
                </a:cxn>
                <a:cxn ang="0">
                  <a:pos x="1688" y="356"/>
                </a:cxn>
                <a:cxn ang="0">
                  <a:pos x="1688" y="356"/>
                </a:cxn>
              </a:cxnLst>
              <a:rect l="0" t="0" r="r" b="b"/>
              <a:pathLst>
                <a:path w="1893" h="1073">
                  <a:moveTo>
                    <a:pt x="1688" y="356"/>
                  </a:moveTo>
                  <a:cubicBezTo>
                    <a:pt x="1608" y="271"/>
                    <a:pt x="1428" y="185"/>
                    <a:pt x="1148" y="99"/>
                  </a:cubicBezTo>
                  <a:cubicBezTo>
                    <a:pt x="868" y="14"/>
                    <a:pt x="614" y="0"/>
                    <a:pt x="385" y="57"/>
                  </a:cubicBezTo>
                  <a:cubicBezTo>
                    <a:pt x="157" y="114"/>
                    <a:pt x="34" y="194"/>
                    <a:pt x="17" y="297"/>
                  </a:cubicBezTo>
                  <a:cubicBezTo>
                    <a:pt x="0" y="399"/>
                    <a:pt x="57" y="545"/>
                    <a:pt x="188" y="734"/>
                  </a:cubicBezTo>
                  <a:cubicBezTo>
                    <a:pt x="319" y="922"/>
                    <a:pt x="639" y="1028"/>
                    <a:pt x="1148" y="1051"/>
                  </a:cubicBezTo>
                  <a:cubicBezTo>
                    <a:pt x="1656" y="1073"/>
                    <a:pt x="1893" y="985"/>
                    <a:pt x="1859" y="785"/>
                  </a:cubicBezTo>
                  <a:cubicBezTo>
                    <a:pt x="1825" y="585"/>
                    <a:pt x="1768" y="442"/>
                    <a:pt x="1688" y="356"/>
                  </a:cubicBezTo>
                  <a:lnTo>
                    <a:pt x="1688" y="35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2" name="Freeform 28"/>
            <p:cNvSpPr>
              <a:spLocks/>
            </p:cNvSpPr>
            <p:nvPr/>
          </p:nvSpPr>
          <p:spPr bwMode="auto">
            <a:xfrm>
              <a:off x="1144" y="3459"/>
              <a:ext cx="238" cy="423"/>
            </a:xfrm>
            <a:custGeom>
              <a:avLst/>
              <a:gdLst/>
              <a:ahLst/>
              <a:cxnLst>
                <a:cxn ang="0">
                  <a:pos x="1873" y="434"/>
                </a:cxn>
                <a:cxn ang="0">
                  <a:pos x="2010" y="854"/>
                </a:cxn>
                <a:cxn ang="0">
                  <a:pos x="1959" y="2310"/>
                </a:cxn>
                <a:cxn ang="0">
                  <a:pos x="1590" y="3553"/>
                </a:cxn>
                <a:cxn ang="0">
                  <a:pos x="776" y="3570"/>
                </a:cxn>
                <a:cxn ang="0">
                  <a:pos x="100" y="3347"/>
                </a:cxn>
                <a:cxn ang="0">
                  <a:pos x="40" y="1736"/>
                </a:cxn>
                <a:cxn ang="0">
                  <a:pos x="219" y="91"/>
                </a:cxn>
                <a:cxn ang="0">
                  <a:pos x="1068" y="159"/>
                </a:cxn>
                <a:cxn ang="0">
                  <a:pos x="1873" y="434"/>
                </a:cxn>
              </a:cxnLst>
              <a:rect l="0" t="0" r="r" b="b"/>
              <a:pathLst>
                <a:path w="2050" h="3650">
                  <a:moveTo>
                    <a:pt x="1873" y="434"/>
                  </a:moveTo>
                  <a:cubicBezTo>
                    <a:pt x="1925" y="480"/>
                    <a:pt x="1970" y="619"/>
                    <a:pt x="2010" y="854"/>
                  </a:cubicBezTo>
                  <a:cubicBezTo>
                    <a:pt x="2050" y="1088"/>
                    <a:pt x="2033" y="1573"/>
                    <a:pt x="1959" y="2310"/>
                  </a:cubicBezTo>
                  <a:cubicBezTo>
                    <a:pt x="1885" y="3047"/>
                    <a:pt x="1762" y="3461"/>
                    <a:pt x="1590" y="3553"/>
                  </a:cubicBezTo>
                  <a:cubicBezTo>
                    <a:pt x="1419" y="3644"/>
                    <a:pt x="1148" y="3650"/>
                    <a:pt x="776" y="3570"/>
                  </a:cubicBezTo>
                  <a:cubicBezTo>
                    <a:pt x="405" y="3490"/>
                    <a:pt x="180" y="3416"/>
                    <a:pt x="100" y="3347"/>
                  </a:cubicBezTo>
                  <a:cubicBezTo>
                    <a:pt x="19" y="3278"/>
                    <a:pt x="0" y="2742"/>
                    <a:pt x="40" y="1736"/>
                  </a:cubicBezTo>
                  <a:cubicBezTo>
                    <a:pt x="79" y="731"/>
                    <a:pt x="139" y="182"/>
                    <a:pt x="219" y="91"/>
                  </a:cubicBezTo>
                  <a:cubicBezTo>
                    <a:pt x="300" y="0"/>
                    <a:pt x="582" y="22"/>
                    <a:pt x="1068" y="159"/>
                  </a:cubicBezTo>
                  <a:cubicBezTo>
                    <a:pt x="1553" y="297"/>
                    <a:pt x="1822" y="388"/>
                    <a:pt x="1873" y="4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3" name="Freeform 29"/>
            <p:cNvSpPr>
              <a:spLocks/>
            </p:cNvSpPr>
            <p:nvPr/>
          </p:nvSpPr>
          <p:spPr bwMode="auto">
            <a:xfrm>
              <a:off x="1144" y="3459"/>
              <a:ext cx="238" cy="423"/>
            </a:xfrm>
            <a:custGeom>
              <a:avLst/>
              <a:gdLst/>
              <a:ahLst/>
              <a:cxnLst>
                <a:cxn ang="0">
                  <a:pos x="1873" y="434"/>
                </a:cxn>
                <a:cxn ang="0">
                  <a:pos x="2010" y="854"/>
                </a:cxn>
                <a:cxn ang="0">
                  <a:pos x="1959" y="2310"/>
                </a:cxn>
                <a:cxn ang="0">
                  <a:pos x="1590" y="3553"/>
                </a:cxn>
                <a:cxn ang="0">
                  <a:pos x="776" y="3570"/>
                </a:cxn>
                <a:cxn ang="0">
                  <a:pos x="100" y="3347"/>
                </a:cxn>
                <a:cxn ang="0">
                  <a:pos x="40" y="1736"/>
                </a:cxn>
                <a:cxn ang="0">
                  <a:pos x="219" y="91"/>
                </a:cxn>
                <a:cxn ang="0">
                  <a:pos x="1068" y="159"/>
                </a:cxn>
                <a:cxn ang="0">
                  <a:pos x="1873" y="434"/>
                </a:cxn>
                <a:cxn ang="0">
                  <a:pos x="1873" y="434"/>
                </a:cxn>
              </a:cxnLst>
              <a:rect l="0" t="0" r="r" b="b"/>
              <a:pathLst>
                <a:path w="2050" h="3650">
                  <a:moveTo>
                    <a:pt x="1873" y="434"/>
                  </a:moveTo>
                  <a:cubicBezTo>
                    <a:pt x="1925" y="480"/>
                    <a:pt x="1970" y="619"/>
                    <a:pt x="2010" y="854"/>
                  </a:cubicBezTo>
                  <a:cubicBezTo>
                    <a:pt x="2050" y="1088"/>
                    <a:pt x="2033" y="1573"/>
                    <a:pt x="1959" y="2310"/>
                  </a:cubicBezTo>
                  <a:cubicBezTo>
                    <a:pt x="1885" y="3047"/>
                    <a:pt x="1762" y="3461"/>
                    <a:pt x="1590" y="3553"/>
                  </a:cubicBezTo>
                  <a:cubicBezTo>
                    <a:pt x="1419" y="3644"/>
                    <a:pt x="1148" y="3650"/>
                    <a:pt x="776" y="3570"/>
                  </a:cubicBezTo>
                  <a:cubicBezTo>
                    <a:pt x="405" y="3490"/>
                    <a:pt x="180" y="3416"/>
                    <a:pt x="100" y="3347"/>
                  </a:cubicBezTo>
                  <a:cubicBezTo>
                    <a:pt x="19" y="3278"/>
                    <a:pt x="0" y="2742"/>
                    <a:pt x="40" y="1736"/>
                  </a:cubicBezTo>
                  <a:cubicBezTo>
                    <a:pt x="79" y="731"/>
                    <a:pt x="139" y="182"/>
                    <a:pt x="219" y="91"/>
                  </a:cubicBezTo>
                  <a:cubicBezTo>
                    <a:pt x="300" y="0"/>
                    <a:pt x="582" y="22"/>
                    <a:pt x="1068" y="159"/>
                  </a:cubicBezTo>
                  <a:cubicBezTo>
                    <a:pt x="1553" y="297"/>
                    <a:pt x="1822" y="388"/>
                    <a:pt x="1873" y="434"/>
                  </a:cubicBezTo>
                  <a:lnTo>
                    <a:pt x="1873" y="43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4" name="Freeform 30"/>
            <p:cNvSpPr>
              <a:spLocks/>
            </p:cNvSpPr>
            <p:nvPr/>
          </p:nvSpPr>
          <p:spPr bwMode="auto">
            <a:xfrm>
              <a:off x="1324" y="3464"/>
              <a:ext cx="162" cy="182"/>
            </a:xfrm>
            <a:custGeom>
              <a:avLst/>
              <a:gdLst/>
              <a:ahLst/>
              <a:cxnLst>
                <a:cxn ang="0">
                  <a:pos x="517" y="146"/>
                </a:cxn>
                <a:cxn ang="0">
                  <a:pos x="1117" y="720"/>
                </a:cxn>
                <a:cxn ang="0">
                  <a:pos x="1297" y="1371"/>
                </a:cxn>
                <a:cxn ang="0">
                  <a:pos x="783" y="1388"/>
                </a:cxn>
                <a:cxn ang="0">
                  <a:pos x="183" y="711"/>
                </a:cxn>
                <a:cxn ang="0">
                  <a:pos x="97" y="120"/>
                </a:cxn>
                <a:cxn ang="0">
                  <a:pos x="517" y="146"/>
                </a:cxn>
              </a:cxnLst>
              <a:rect l="0" t="0" r="r" b="b"/>
              <a:pathLst>
                <a:path w="1394" h="1565">
                  <a:moveTo>
                    <a:pt x="517" y="146"/>
                  </a:moveTo>
                  <a:cubicBezTo>
                    <a:pt x="700" y="283"/>
                    <a:pt x="900" y="474"/>
                    <a:pt x="1117" y="720"/>
                  </a:cubicBezTo>
                  <a:cubicBezTo>
                    <a:pt x="1334" y="966"/>
                    <a:pt x="1394" y="1183"/>
                    <a:pt x="1297" y="1371"/>
                  </a:cubicBezTo>
                  <a:cubicBezTo>
                    <a:pt x="1200" y="1560"/>
                    <a:pt x="1029" y="1565"/>
                    <a:pt x="783" y="1388"/>
                  </a:cubicBezTo>
                  <a:cubicBezTo>
                    <a:pt x="537" y="1211"/>
                    <a:pt x="337" y="986"/>
                    <a:pt x="183" y="711"/>
                  </a:cubicBezTo>
                  <a:cubicBezTo>
                    <a:pt x="29" y="437"/>
                    <a:pt x="0" y="240"/>
                    <a:pt x="97" y="120"/>
                  </a:cubicBezTo>
                  <a:cubicBezTo>
                    <a:pt x="195" y="0"/>
                    <a:pt x="334" y="9"/>
                    <a:pt x="517" y="14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5" name="Freeform 31"/>
            <p:cNvSpPr>
              <a:spLocks/>
            </p:cNvSpPr>
            <p:nvPr/>
          </p:nvSpPr>
          <p:spPr bwMode="auto">
            <a:xfrm>
              <a:off x="1324" y="3464"/>
              <a:ext cx="162" cy="182"/>
            </a:xfrm>
            <a:custGeom>
              <a:avLst/>
              <a:gdLst/>
              <a:ahLst/>
              <a:cxnLst>
                <a:cxn ang="0">
                  <a:pos x="517" y="146"/>
                </a:cxn>
                <a:cxn ang="0">
                  <a:pos x="1117" y="720"/>
                </a:cxn>
                <a:cxn ang="0">
                  <a:pos x="1297" y="1371"/>
                </a:cxn>
                <a:cxn ang="0">
                  <a:pos x="783" y="1388"/>
                </a:cxn>
                <a:cxn ang="0">
                  <a:pos x="183" y="711"/>
                </a:cxn>
                <a:cxn ang="0">
                  <a:pos x="97" y="120"/>
                </a:cxn>
                <a:cxn ang="0">
                  <a:pos x="517" y="146"/>
                </a:cxn>
                <a:cxn ang="0">
                  <a:pos x="517" y="146"/>
                </a:cxn>
              </a:cxnLst>
              <a:rect l="0" t="0" r="r" b="b"/>
              <a:pathLst>
                <a:path w="1394" h="1565">
                  <a:moveTo>
                    <a:pt x="517" y="146"/>
                  </a:moveTo>
                  <a:cubicBezTo>
                    <a:pt x="700" y="283"/>
                    <a:pt x="900" y="474"/>
                    <a:pt x="1117" y="720"/>
                  </a:cubicBezTo>
                  <a:cubicBezTo>
                    <a:pt x="1334" y="966"/>
                    <a:pt x="1394" y="1183"/>
                    <a:pt x="1297" y="1371"/>
                  </a:cubicBezTo>
                  <a:cubicBezTo>
                    <a:pt x="1200" y="1560"/>
                    <a:pt x="1029" y="1565"/>
                    <a:pt x="783" y="1388"/>
                  </a:cubicBezTo>
                  <a:cubicBezTo>
                    <a:pt x="537" y="1211"/>
                    <a:pt x="337" y="986"/>
                    <a:pt x="183" y="711"/>
                  </a:cubicBezTo>
                  <a:cubicBezTo>
                    <a:pt x="29" y="437"/>
                    <a:pt x="0" y="240"/>
                    <a:pt x="97" y="120"/>
                  </a:cubicBezTo>
                  <a:cubicBezTo>
                    <a:pt x="195" y="0"/>
                    <a:pt x="334" y="9"/>
                    <a:pt x="517" y="146"/>
                  </a:cubicBezTo>
                  <a:lnTo>
                    <a:pt x="517" y="14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6" name="Freeform 32"/>
            <p:cNvSpPr>
              <a:spLocks/>
            </p:cNvSpPr>
            <p:nvPr/>
          </p:nvSpPr>
          <p:spPr bwMode="auto">
            <a:xfrm>
              <a:off x="1428" y="3607"/>
              <a:ext cx="169" cy="189"/>
            </a:xfrm>
            <a:custGeom>
              <a:avLst/>
              <a:gdLst/>
              <a:ahLst/>
              <a:cxnLst>
                <a:cxn ang="0">
                  <a:pos x="472" y="9"/>
                </a:cxn>
                <a:cxn ang="0">
                  <a:pos x="926" y="352"/>
                </a:cxn>
                <a:cxn ang="0">
                  <a:pos x="1380" y="1037"/>
                </a:cxn>
                <a:cxn ang="0">
                  <a:pos x="1140" y="1534"/>
                </a:cxn>
                <a:cxn ang="0">
                  <a:pos x="395" y="934"/>
                </a:cxn>
                <a:cxn ang="0">
                  <a:pos x="0" y="95"/>
                </a:cxn>
                <a:cxn ang="0">
                  <a:pos x="180" y="0"/>
                </a:cxn>
                <a:cxn ang="0">
                  <a:pos x="472" y="9"/>
                </a:cxn>
              </a:cxnLst>
              <a:rect l="0" t="0" r="r" b="b"/>
              <a:pathLst>
                <a:path w="1454" h="1631">
                  <a:moveTo>
                    <a:pt x="472" y="9"/>
                  </a:moveTo>
                  <a:cubicBezTo>
                    <a:pt x="546" y="15"/>
                    <a:pt x="697" y="129"/>
                    <a:pt x="926" y="352"/>
                  </a:cubicBezTo>
                  <a:cubicBezTo>
                    <a:pt x="1154" y="575"/>
                    <a:pt x="1306" y="803"/>
                    <a:pt x="1380" y="1037"/>
                  </a:cubicBezTo>
                  <a:cubicBezTo>
                    <a:pt x="1454" y="1272"/>
                    <a:pt x="1374" y="1437"/>
                    <a:pt x="1140" y="1534"/>
                  </a:cubicBezTo>
                  <a:cubicBezTo>
                    <a:pt x="906" y="1631"/>
                    <a:pt x="657" y="1431"/>
                    <a:pt x="395" y="934"/>
                  </a:cubicBezTo>
                  <a:cubicBezTo>
                    <a:pt x="132" y="437"/>
                    <a:pt x="0" y="158"/>
                    <a:pt x="0" y="95"/>
                  </a:cubicBezTo>
                  <a:cubicBezTo>
                    <a:pt x="0" y="32"/>
                    <a:pt x="60" y="0"/>
                    <a:pt x="180" y="0"/>
                  </a:cubicBezTo>
                  <a:cubicBezTo>
                    <a:pt x="300" y="0"/>
                    <a:pt x="397" y="3"/>
                    <a:pt x="472" y="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7" name="Freeform 33"/>
            <p:cNvSpPr>
              <a:spLocks/>
            </p:cNvSpPr>
            <p:nvPr/>
          </p:nvSpPr>
          <p:spPr bwMode="auto">
            <a:xfrm>
              <a:off x="1428" y="3607"/>
              <a:ext cx="169" cy="189"/>
            </a:xfrm>
            <a:custGeom>
              <a:avLst/>
              <a:gdLst/>
              <a:ahLst/>
              <a:cxnLst>
                <a:cxn ang="0">
                  <a:pos x="472" y="9"/>
                </a:cxn>
                <a:cxn ang="0">
                  <a:pos x="926" y="352"/>
                </a:cxn>
                <a:cxn ang="0">
                  <a:pos x="1380" y="1037"/>
                </a:cxn>
                <a:cxn ang="0">
                  <a:pos x="1140" y="1534"/>
                </a:cxn>
                <a:cxn ang="0">
                  <a:pos x="395" y="934"/>
                </a:cxn>
                <a:cxn ang="0">
                  <a:pos x="0" y="95"/>
                </a:cxn>
                <a:cxn ang="0">
                  <a:pos x="180" y="0"/>
                </a:cxn>
                <a:cxn ang="0">
                  <a:pos x="472" y="9"/>
                </a:cxn>
                <a:cxn ang="0">
                  <a:pos x="472" y="9"/>
                </a:cxn>
              </a:cxnLst>
              <a:rect l="0" t="0" r="r" b="b"/>
              <a:pathLst>
                <a:path w="1454" h="1631">
                  <a:moveTo>
                    <a:pt x="472" y="9"/>
                  </a:moveTo>
                  <a:cubicBezTo>
                    <a:pt x="546" y="15"/>
                    <a:pt x="697" y="129"/>
                    <a:pt x="926" y="352"/>
                  </a:cubicBezTo>
                  <a:cubicBezTo>
                    <a:pt x="1154" y="575"/>
                    <a:pt x="1306" y="803"/>
                    <a:pt x="1380" y="1037"/>
                  </a:cubicBezTo>
                  <a:cubicBezTo>
                    <a:pt x="1454" y="1272"/>
                    <a:pt x="1374" y="1437"/>
                    <a:pt x="1140" y="1534"/>
                  </a:cubicBezTo>
                  <a:cubicBezTo>
                    <a:pt x="906" y="1631"/>
                    <a:pt x="657" y="1431"/>
                    <a:pt x="395" y="934"/>
                  </a:cubicBezTo>
                  <a:cubicBezTo>
                    <a:pt x="132" y="437"/>
                    <a:pt x="0" y="158"/>
                    <a:pt x="0" y="95"/>
                  </a:cubicBezTo>
                  <a:cubicBezTo>
                    <a:pt x="0" y="32"/>
                    <a:pt x="60" y="0"/>
                    <a:pt x="180" y="0"/>
                  </a:cubicBezTo>
                  <a:cubicBezTo>
                    <a:pt x="300" y="0"/>
                    <a:pt x="397" y="3"/>
                    <a:pt x="472" y="9"/>
                  </a:cubicBezTo>
                  <a:lnTo>
                    <a:pt x="472" y="9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8" name="Freeform 34"/>
            <p:cNvSpPr>
              <a:spLocks/>
            </p:cNvSpPr>
            <p:nvPr/>
          </p:nvSpPr>
          <p:spPr bwMode="auto">
            <a:xfrm>
              <a:off x="1017" y="3440"/>
              <a:ext cx="176" cy="188"/>
            </a:xfrm>
            <a:custGeom>
              <a:avLst/>
              <a:gdLst/>
              <a:ahLst/>
              <a:cxnLst>
                <a:cxn ang="0">
                  <a:pos x="1377" y="334"/>
                </a:cxn>
                <a:cxn ang="0">
                  <a:pos x="1128" y="960"/>
                </a:cxn>
                <a:cxn ang="0">
                  <a:pos x="700" y="1551"/>
                </a:cxn>
                <a:cxn ang="0">
                  <a:pos x="263" y="1525"/>
                </a:cxn>
                <a:cxn ang="0">
                  <a:pos x="6" y="1225"/>
                </a:cxn>
                <a:cxn ang="0">
                  <a:pos x="640" y="531"/>
                </a:cxn>
                <a:cxn ang="0">
                  <a:pos x="1411" y="0"/>
                </a:cxn>
                <a:cxn ang="0">
                  <a:pos x="1462" y="94"/>
                </a:cxn>
                <a:cxn ang="0">
                  <a:pos x="1376" y="334"/>
                </a:cxn>
              </a:cxnLst>
              <a:rect l="0" t="0" r="r" b="b"/>
              <a:pathLst>
                <a:path w="1514" h="1625">
                  <a:moveTo>
                    <a:pt x="1377" y="334"/>
                  </a:moveTo>
                  <a:cubicBezTo>
                    <a:pt x="1371" y="431"/>
                    <a:pt x="1288" y="640"/>
                    <a:pt x="1128" y="960"/>
                  </a:cubicBezTo>
                  <a:cubicBezTo>
                    <a:pt x="968" y="1280"/>
                    <a:pt x="825" y="1477"/>
                    <a:pt x="700" y="1551"/>
                  </a:cubicBezTo>
                  <a:cubicBezTo>
                    <a:pt x="574" y="1625"/>
                    <a:pt x="428" y="1616"/>
                    <a:pt x="263" y="1525"/>
                  </a:cubicBezTo>
                  <a:cubicBezTo>
                    <a:pt x="97" y="1434"/>
                    <a:pt x="11" y="1334"/>
                    <a:pt x="6" y="1225"/>
                  </a:cubicBezTo>
                  <a:cubicBezTo>
                    <a:pt x="0" y="1117"/>
                    <a:pt x="211" y="885"/>
                    <a:pt x="640" y="531"/>
                  </a:cubicBezTo>
                  <a:cubicBezTo>
                    <a:pt x="1068" y="177"/>
                    <a:pt x="1325" y="0"/>
                    <a:pt x="1411" y="0"/>
                  </a:cubicBezTo>
                  <a:cubicBezTo>
                    <a:pt x="1496" y="0"/>
                    <a:pt x="1514" y="31"/>
                    <a:pt x="1462" y="94"/>
                  </a:cubicBezTo>
                  <a:cubicBezTo>
                    <a:pt x="1411" y="157"/>
                    <a:pt x="1382" y="237"/>
                    <a:pt x="1376" y="3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59" name="Freeform 35"/>
            <p:cNvSpPr>
              <a:spLocks/>
            </p:cNvSpPr>
            <p:nvPr/>
          </p:nvSpPr>
          <p:spPr bwMode="auto">
            <a:xfrm>
              <a:off x="1017" y="3440"/>
              <a:ext cx="176" cy="188"/>
            </a:xfrm>
            <a:custGeom>
              <a:avLst/>
              <a:gdLst/>
              <a:ahLst/>
              <a:cxnLst>
                <a:cxn ang="0">
                  <a:pos x="1377" y="334"/>
                </a:cxn>
                <a:cxn ang="0">
                  <a:pos x="1128" y="960"/>
                </a:cxn>
                <a:cxn ang="0">
                  <a:pos x="700" y="1551"/>
                </a:cxn>
                <a:cxn ang="0">
                  <a:pos x="263" y="1525"/>
                </a:cxn>
                <a:cxn ang="0">
                  <a:pos x="6" y="1225"/>
                </a:cxn>
                <a:cxn ang="0">
                  <a:pos x="640" y="531"/>
                </a:cxn>
                <a:cxn ang="0">
                  <a:pos x="1411" y="0"/>
                </a:cxn>
                <a:cxn ang="0">
                  <a:pos x="1462" y="94"/>
                </a:cxn>
                <a:cxn ang="0">
                  <a:pos x="1376" y="334"/>
                </a:cxn>
                <a:cxn ang="0">
                  <a:pos x="1377" y="334"/>
                </a:cxn>
              </a:cxnLst>
              <a:rect l="0" t="0" r="r" b="b"/>
              <a:pathLst>
                <a:path w="1514" h="1625">
                  <a:moveTo>
                    <a:pt x="1377" y="334"/>
                  </a:moveTo>
                  <a:cubicBezTo>
                    <a:pt x="1371" y="431"/>
                    <a:pt x="1288" y="640"/>
                    <a:pt x="1128" y="960"/>
                  </a:cubicBezTo>
                  <a:cubicBezTo>
                    <a:pt x="968" y="1280"/>
                    <a:pt x="825" y="1477"/>
                    <a:pt x="700" y="1551"/>
                  </a:cubicBezTo>
                  <a:cubicBezTo>
                    <a:pt x="574" y="1625"/>
                    <a:pt x="428" y="1616"/>
                    <a:pt x="263" y="1525"/>
                  </a:cubicBezTo>
                  <a:cubicBezTo>
                    <a:pt x="97" y="1434"/>
                    <a:pt x="11" y="1334"/>
                    <a:pt x="6" y="1225"/>
                  </a:cubicBezTo>
                  <a:cubicBezTo>
                    <a:pt x="0" y="1117"/>
                    <a:pt x="211" y="885"/>
                    <a:pt x="640" y="531"/>
                  </a:cubicBezTo>
                  <a:cubicBezTo>
                    <a:pt x="1068" y="177"/>
                    <a:pt x="1325" y="0"/>
                    <a:pt x="1411" y="0"/>
                  </a:cubicBezTo>
                  <a:cubicBezTo>
                    <a:pt x="1496" y="0"/>
                    <a:pt x="1514" y="31"/>
                    <a:pt x="1462" y="94"/>
                  </a:cubicBezTo>
                  <a:cubicBezTo>
                    <a:pt x="1411" y="157"/>
                    <a:pt x="1382" y="237"/>
                    <a:pt x="1376" y="334"/>
                  </a:cubicBezTo>
                  <a:lnTo>
                    <a:pt x="1377" y="33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0" name="Freeform 36"/>
            <p:cNvSpPr>
              <a:spLocks/>
            </p:cNvSpPr>
            <p:nvPr/>
          </p:nvSpPr>
          <p:spPr bwMode="auto">
            <a:xfrm>
              <a:off x="980" y="3571"/>
              <a:ext cx="105" cy="262"/>
            </a:xfrm>
            <a:custGeom>
              <a:avLst/>
              <a:gdLst/>
              <a:ahLst/>
              <a:cxnLst>
                <a:cxn ang="0">
                  <a:pos x="851" y="543"/>
                </a:cxn>
                <a:cxn ang="0">
                  <a:pos x="842" y="1168"/>
                </a:cxn>
                <a:cxn ang="0">
                  <a:pos x="637" y="1939"/>
                </a:cxn>
                <a:cxn ang="0">
                  <a:pos x="294" y="2248"/>
                </a:cxn>
                <a:cxn ang="0">
                  <a:pos x="28" y="2102"/>
                </a:cxn>
                <a:cxn ang="0">
                  <a:pos x="88" y="1168"/>
                </a:cxn>
                <a:cxn ang="0">
                  <a:pos x="311" y="217"/>
                </a:cxn>
                <a:cxn ang="0">
                  <a:pos x="645" y="29"/>
                </a:cxn>
                <a:cxn ang="0">
                  <a:pos x="817" y="174"/>
                </a:cxn>
                <a:cxn ang="0">
                  <a:pos x="851" y="543"/>
                </a:cxn>
              </a:cxnLst>
              <a:rect l="0" t="0" r="r" b="b"/>
              <a:pathLst>
                <a:path w="902" h="2259">
                  <a:moveTo>
                    <a:pt x="851" y="543"/>
                  </a:moveTo>
                  <a:cubicBezTo>
                    <a:pt x="902" y="663"/>
                    <a:pt x="899" y="871"/>
                    <a:pt x="842" y="1168"/>
                  </a:cubicBezTo>
                  <a:cubicBezTo>
                    <a:pt x="785" y="1465"/>
                    <a:pt x="717" y="1722"/>
                    <a:pt x="637" y="1939"/>
                  </a:cubicBezTo>
                  <a:cubicBezTo>
                    <a:pt x="557" y="2157"/>
                    <a:pt x="442" y="2259"/>
                    <a:pt x="294" y="2248"/>
                  </a:cubicBezTo>
                  <a:cubicBezTo>
                    <a:pt x="145" y="2236"/>
                    <a:pt x="57" y="2188"/>
                    <a:pt x="28" y="2102"/>
                  </a:cubicBezTo>
                  <a:cubicBezTo>
                    <a:pt x="0" y="2017"/>
                    <a:pt x="20" y="1705"/>
                    <a:pt x="88" y="1168"/>
                  </a:cubicBezTo>
                  <a:cubicBezTo>
                    <a:pt x="157" y="631"/>
                    <a:pt x="231" y="314"/>
                    <a:pt x="311" y="217"/>
                  </a:cubicBezTo>
                  <a:cubicBezTo>
                    <a:pt x="391" y="120"/>
                    <a:pt x="502" y="57"/>
                    <a:pt x="645" y="29"/>
                  </a:cubicBezTo>
                  <a:cubicBezTo>
                    <a:pt x="788" y="0"/>
                    <a:pt x="845" y="49"/>
                    <a:pt x="817" y="174"/>
                  </a:cubicBezTo>
                  <a:cubicBezTo>
                    <a:pt x="788" y="300"/>
                    <a:pt x="799" y="423"/>
                    <a:pt x="851" y="54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1" name="Freeform 37"/>
            <p:cNvSpPr>
              <a:spLocks/>
            </p:cNvSpPr>
            <p:nvPr/>
          </p:nvSpPr>
          <p:spPr bwMode="auto">
            <a:xfrm>
              <a:off x="980" y="3571"/>
              <a:ext cx="105" cy="262"/>
            </a:xfrm>
            <a:custGeom>
              <a:avLst/>
              <a:gdLst/>
              <a:ahLst/>
              <a:cxnLst>
                <a:cxn ang="0">
                  <a:pos x="851" y="543"/>
                </a:cxn>
                <a:cxn ang="0">
                  <a:pos x="842" y="1168"/>
                </a:cxn>
                <a:cxn ang="0">
                  <a:pos x="637" y="1939"/>
                </a:cxn>
                <a:cxn ang="0">
                  <a:pos x="294" y="2248"/>
                </a:cxn>
                <a:cxn ang="0">
                  <a:pos x="28" y="2102"/>
                </a:cxn>
                <a:cxn ang="0">
                  <a:pos x="88" y="1168"/>
                </a:cxn>
                <a:cxn ang="0">
                  <a:pos x="311" y="217"/>
                </a:cxn>
                <a:cxn ang="0">
                  <a:pos x="645" y="29"/>
                </a:cxn>
                <a:cxn ang="0">
                  <a:pos x="817" y="174"/>
                </a:cxn>
                <a:cxn ang="0">
                  <a:pos x="851" y="543"/>
                </a:cxn>
                <a:cxn ang="0">
                  <a:pos x="851" y="543"/>
                </a:cxn>
              </a:cxnLst>
              <a:rect l="0" t="0" r="r" b="b"/>
              <a:pathLst>
                <a:path w="902" h="2259">
                  <a:moveTo>
                    <a:pt x="851" y="543"/>
                  </a:moveTo>
                  <a:cubicBezTo>
                    <a:pt x="902" y="663"/>
                    <a:pt x="899" y="871"/>
                    <a:pt x="842" y="1168"/>
                  </a:cubicBezTo>
                  <a:cubicBezTo>
                    <a:pt x="785" y="1465"/>
                    <a:pt x="717" y="1722"/>
                    <a:pt x="637" y="1939"/>
                  </a:cubicBezTo>
                  <a:cubicBezTo>
                    <a:pt x="557" y="2157"/>
                    <a:pt x="442" y="2259"/>
                    <a:pt x="294" y="2248"/>
                  </a:cubicBezTo>
                  <a:cubicBezTo>
                    <a:pt x="145" y="2236"/>
                    <a:pt x="57" y="2188"/>
                    <a:pt x="28" y="2102"/>
                  </a:cubicBezTo>
                  <a:cubicBezTo>
                    <a:pt x="0" y="2017"/>
                    <a:pt x="20" y="1705"/>
                    <a:pt x="88" y="1168"/>
                  </a:cubicBezTo>
                  <a:cubicBezTo>
                    <a:pt x="157" y="631"/>
                    <a:pt x="231" y="314"/>
                    <a:pt x="311" y="217"/>
                  </a:cubicBezTo>
                  <a:cubicBezTo>
                    <a:pt x="391" y="120"/>
                    <a:pt x="502" y="57"/>
                    <a:pt x="645" y="29"/>
                  </a:cubicBezTo>
                  <a:cubicBezTo>
                    <a:pt x="788" y="0"/>
                    <a:pt x="845" y="49"/>
                    <a:pt x="817" y="174"/>
                  </a:cubicBezTo>
                  <a:cubicBezTo>
                    <a:pt x="788" y="300"/>
                    <a:pt x="799" y="423"/>
                    <a:pt x="851" y="543"/>
                  </a:cubicBezTo>
                  <a:lnTo>
                    <a:pt x="851" y="54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2" name="Freeform 38"/>
            <p:cNvSpPr>
              <a:spLocks/>
            </p:cNvSpPr>
            <p:nvPr/>
          </p:nvSpPr>
          <p:spPr bwMode="auto">
            <a:xfrm>
              <a:off x="1229" y="4153"/>
              <a:ext cx="242" cy="167"/>
            </a:xfrm>
            <a:custGeom>
              <a:avLst/>
              <a:gdLst/>
              <a:ahLst/>
              <a:cxnLst>
                <a:cxn ang="0">
                  <a:pos x="857" y="331"/>
                </a:cxn>
                <a:cxn ang="0">
                  <a:pos x="1439" y="648"/>
                </a:cxn>
                <a:cxn ang="0">
                  <a:pos x="2022" y="1145"/>
                </a:cxn>
                <a:cxn ang="0">
                  <a:pos x="1259" y="1402"/>
                </a:cxn>
                <a:cxn ang="0">
                  <a:pos x="188" y="1265"/>
                </a:cxn>
                <a:cxn ang="0">
                  <a:pos x="68" y="502"/>
                </a:cxn>
                <a:cxn ang="0">
                  <a:pos x="471" y="125"/>
                </a:cxn>
                <a:cxn ang="0">
                  <a:pos x="857" y="331"/>
                </a:cxn>
              </a:cxnLst>
              <a:rect l="0" t="0" r="r" b="b"/>
              <a:pathLst>
                <a:path w="2079" h="1442">
                  <a:moveTo>
                    <a:pt x="857" y="331"/>
                  </a:moveTo>
                  <a:cubicBezTo>
                    <a:pt x="914" y="342"/>
                    <a:pt x="1108" y="448"/>
                    <a:pt x="1439" y="648"/>
                  </a:cubicBezTo>
                  <a:cubicBezTo>
                    <a:pt x="1770" y="848"/>
                    <a:pt x="1965" y="1013"/>
                    <a:pt x="2022" y="1145"/>
                  </a:cubicBezTo>
                  <a:cubicBezTo>
                    <a:pt x="2079" y="1276"/>
                    <a:pt x="1825" y="1362"/>
                    <a:pt x="1259" y="1402"/>
                  </a:cubicBezTo>
                  <a:cubicBezTo>
                    <a:pt x="694" y="1442"/>
                    <a:pt x="337" y="1396"/>
                    <a:pt x="188" y="1265"/>
                  </a:cubicBezTo>
                  <a:cubicBezTo>
                    <a:pt x="40" y="1133"/>
                    <a:pt x="0" y="879"/>
                    <a:pt x="68" y="502"/>
                  </a:cubicBezTo>
                  <a:cubicBezTo>
                    <a:pt x="137" y="125"/>
                    <a:pt x="271" y="0"/>
                    <a:pt x="471" y="125"/>
                  </a:cubicBezTo>
                  <a:cubicBezTo>
                    <a:pt x="671" y="251"/>
                    <a:pt x="799" y="319"/>
                    <a:pt x="857" y="33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3" name="Freeform 39"/>
            <p:cNvSpPr>
              <a:spLocks/>
            </p:cNvSpPr>
            <p:nvPr/>
          </p:nvSpPr>
          <p:spPr bwMode="auto">
            <a:xfrm>
              <a:off x="1229" y="4153"/>
              <a:ext cx="242" cy="167"/>
            </a:xfrm>
            <a:custGeom>
              <a:avLst/>
              <a:gdLst/>
              <a:ahLst/>
              <a:cxnLst>
                <a:cxn ang="0">
                  <a:pos x="857" y="331"/>
                </a:cxn>
                <a:cxn ang="0">
                  <a:pos x="1439" y="648"/>
                </a:cxn>
                <a:cxn ang="0">
                  <a:pos x="2022" y="1145"/>
                </a:cxn>
                <a:cxn ang="0">
                  <a:pos x="1259" y="1402"/>
                </a:cxn>
                <a:cxn ang="0">
                  <a:pos x="188" y="1265"/>
                </a:cxn>
                <a:cxn ang="0">
                  <a:pos x="68" y="502"/>
                </a:cxn>
                <a:cxn ang="0">
                  <a:pos x="471" y="125"/>
                </a:cxn>
                <a:cxn ang="0">
                  <a:pos x="857" y="331"/>
                </a:cxn>
                <a:cxn ang="0">
                  <a:pos x="857" y="331"/>
                </a:cxn>
              </a:cxnLst>
              <a:rect l="0" t="0" r="r" b="b"/>
              <a:pathLst>
                <a:path w="2079" h="1442">
                  <a:moveTo>
                    <a:pt x="857" y="331"/>
                  </a:moveTo>
                  <a:cubicBezTo>
                    <a:pt x="914" y="342"/>
                    <a:pt x="1108" y="448"/>
                    <a:pt x="1439" y="648"/>
                  </a:cubicBezTo>
                  <a:cubicBezTo>
                    <a:pt x="1770" y="848"/>
                    <a:pt x="1965" y="1013"/>
                    <a:pt x="2022" y="1145"/>
                  </a:cubicBezTo>
                  <a:cubicBezTo>
                    <a:pt x="2079" y="1276"/>
                    <a:pt x="1825" y="1362"/>
                    <a:pt x="1259" y="1402"/>
                  </a:cubicBezTo>
                  <a:cubicBezTo>
                    <a:pt x="694" y="1442"/>
                    <a:pt x="337" y="1396"/>
                    <a:pt x="188" y="1265"/>
                  </a:cubicBezTo>
                  <a:cubicBezTo>
                    <a:pt x="40" y="1133"/>
                    <a:pt x="0" y="879"/>
                    <a:pt x="68" y="502"/>
                  </a:cubicBezTo>
                  <a:cubicBezTo>
                    <a:pt x="137" y="125"/>
                    <a:pt x="271" y="0"/>
                    <a:pt x="471" y="125"/>
                  </a:cubicBezTo>
                  <a:cubicBezTo>
                    <a:pt x="671" y="251"/>
                    <a:pt x="799" y="319"/>
                    <a:pt x="857" y="331"/>
                  </a:cubicBezTo>
                  <a:lnTo>
                    <a:pt x="857" y="33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4" name="Freeform 40"/>
            <p:cNvSpPr>
              <a:spLocks/>
            </p:cNvSpPr>
            <p:nvPr/>
          </p:nvSpPr>
          <p:spPr bwMode="auto">
            <a:xfrm>
              <a:off x="987" y="4153"/>
              <a:ext cx="233" cy="161"/>
            </a:xfrm>
            <a:custGeom>
              <a:avLst/>
              <a:gdLst/>
              <a:ahLst/>
              <a:cxnLst>
                <a:cxn ang="0">
                  <a:pos x="1973" y="617"/>
                </a:cxn>
                <a:cxn ang="0">
                  <a:pos x="1956" y="1268"/>
                </a:cxn>
                <a:cxn ang="0">
                  <a:pos x="1005" y="1380"/>
                </a:cxn>
                <a:cxn ang="0">
                  <a:pos x="45" y="1191"/>
                </a:cxn>
                <a:cxn ang="0">
                  <a:pos x="774" y="566"/>
                </a:cxn>
                <a:cxn ang="0">
                  <a:pos x="1656" y="52"/>
                </a:cxn>
                <a:cxn ang="0">
                  <a:pos x="1836" y="34"/>
                </a:cxn>
                <a:cxn ang="0">
                  <a:pos x="1973" y="617"/>
                </a:cxn>
              </a:cxnLst>
              <a:rect l="0" t="0" r="r" b="b"/>
              <a:pathLst>
                <a:path w="2002" h="1385">
                  <a:moveTo>
                    <a:pt x="1973" y="617"/>
                  </a:moveTo>
                  <a:cubicBezTo>
                    <a:pt x="2002" y="971"/>
                    <a:pt x="1996" y="1188"/>
                    <a:pt x="1956" y="1268"/>
                  </a:cubicBezTo>
                  <a:cubicBezTo>
                    <a:pt x="1916" y="1348"/>
                    <a:pt x="1599" y="1385"/>
                    <a:pt x="1005" y="1380"/>
                  </a:cubicBezTo>
                  <a:cubicBezTo>
                    <a:pt x="411" y="1374"/>
                    <a:pt x="91" y="1311"/>
                    <a:pt x="45" y="1191"/>
                  </a:cubicBezTo>
                  <a:cubicBezTo>
                    <a:pt x="0" y="1071"/>
                    <a:pt x="242" y="863"/>
                    <a:pt x="774" y="566"/>
                  </a:cubicBezTo>
                  <a:cubicBezTo>
                    <a:pt x="1305" y="269"/>
                    <a:pt x="1599" y="97"/>
                    <a:pt x="1656" y="52"/>
                  </a:cubicBezTo>
                  <a:cubicBezTo>
                    <a:pt x="1713" y="6"/>
                    <a:pt x="1773" y="0"/>
                    <a:pt x="1836" y="34"/>
                  </a:cubicBezTo>
                  <a:cubicBezTo>
                    <a:pt x="1899" y="69"/>
                    <a:pt x="1945" y="263"/>
                    <a:pt x="1973" y="6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5" name="Freeform 41"/>
            <p:cNvSpPr>
              <a:spLocks/>
            </p:cNvSpPr>
            <p:nvPr/>
          </p:nvSpPr>
          <p:spPr bwMode="auto">
            <a:xfrm>
              <a:off x="987" y="4153"/>
              <a:ext cx="233" cy="161"/>
            </a:xfrm>
            <a:custGeom>
              <a:avLst/>
              <a:gdLst/>
              <a:ahLst/>
              <a:cxnLst>
                <a:cxn ang="0">
                  <a:pos x="1973" y="617"/>
                </a:cxn>
                <a:cxn ang="0">
                  <a:pos x="1956" y="1268"/>
                </a:cxn>
                <a:cxn ang="0">
                  <a:pos x="1005" y="1380"/>
                </a:cxn>
                <a:cxn ang="0">
                  <a:pos x="45" y="1191"/>
                </a:cxn>
                <a:cxn ang="0">
                  <a:pos x="774" y="566"/>
                </a:cxn>
                <a:cxn ang="0">
                  <a:pos x="1656" y="52"/>
                </a:cxn>
                <a:cxn ang="0">
                  <a:pos x="1836" y="34"/>
                </a:cxn>
                <a:cxn ang="0">
                  <a:pos x="1973" y="617"/>
                </a:cxn>
                <a:cxn ang="0">
                  <a:pos x="1973" y="617"/>
                </a:cxn>
              </a:cxnLst>
              <a:rect l="0" t="0" r="r" b="b"/>
              <a:pathLst>
                <a:path w="2002" h="1385">
                  <a:moveTo>
                    <a:pt x="1973" y="617"/>
                  </a:moveTo>
                  <a:cubicBezTo>
                    <a:pt x="2002" y="971"/>
                    <a:pt x="1996" y="1188"/>
                    <a:pt x="1956" y="1268"/>
                  </a:cubicBezTo>
                  <a:cubicBezTo>
                    <a:pt x="1916" y="1348"/>
                    <a:pt x="1599" y="1385"/>
                    <a:pt x="1005" y="1380"/>
                  </a:cubicBezTo>
                  <a:cubicBezTo>
                    <a:pt x="411" y="1374"/>
                    <a:pt x="91" y="1311"/>
                    <a:pt x="45" y="1191"/>
                  </a:cubicBezTo>
                  <a:cubicBezTo>
                    <a:pt x="0" y="1071"/>
                    <a:pt x="242" y="863"/>
                    <a:pt x="774" y="566"/>
                  </a:cubicBezTo>
                  <a:cubicBezTo>
                    <a:pt x="1305" y="269"/>
                    <a:pt x="1599" y="97"/>
                    <a:pt x="1656" y="52"/>
                  </a:cubicBezTo>
                  <a:cubicBezTo>
                    <a:pt x="1713" y="6"/>
                    <a:pt x="1773" y="0"/>
                    <a:pt x="1836" y="34"/>
                  </a:cubicBezTo>
                  <a:cubicBezTo>
                    <a:pt x="1899" y="69"/>
                    <a:pt x="1945" y="263"/>
                    <a:pt x="1973" y="617"/>
                  </a:cubicBezTo>
                  <a:lnTo>
                    <a:pt x="1973" y="617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6" name="Freeform 42"/>
            <p:cNvSpPr>
              <a:spLocks/>
            </p:cNvSpPr>
            <p:nvPr/>
          </p:nvSpPr>
          <p:spPr bwMode="auto">
            <a:xfrm>
              <a:off x="1253" y="4030"/>
              <a:ext cx="120" cy="197"/>
            </a:xfrm>
            <a:custGeom>
              <a:avLst/>
              <a:gdLst/>
              <a:ahLst/>
              <a:cxnLst>
                <a:cxn ang="0">
                  <a:pos x="974" y="128"/>
                </a:cxn>
                <a:cxn ang="0">
                  <a:pos x="914" y="839"/>
                </a:cxn>
                <a:cxn ang="0">
                  <a:pos x="494" y="1585"/>
                </a:cxn>
                <a:cxn ang="0">
                  <a:pos x="91" y="1585"/>
                </a:cxn>
                <a:cxn ang="0">
                  <a:pos x="117" y="711"/>
                </a:cxn>
                <a:cxn ang="0">
                  <a:pos x="579" y="0"/>
                </a:cxn>
                <a:cxn ang="0">
                  <a:pos x="974" y="128"/>
                </a:cxn>
              </a:cxnLst>
              <a:rect l="0" t="0" r="r" b="b"/>
              <a:pathLst>
                <a:path w="1036" h="1693">
                  <a:moveTo>
                    <a:pt x="974" y="128"/>
                  </a:moveTo>
                  <a:cubicBezTo>
                    <a:pt x="1036" y="214"/>
                    <a:pt x="1016" y="451"/>
                    <a:pt x="914" y="839"/>
                  </a:cubicBezTo>
                  <a:cubicBezTo>
                    <a:pt x="811" y="1228"/>
                    <a:pt x="671" y="1476"/>
                    <a:pt x="494" y="1585"/>
                  </a:cubicBezTo>
                  <a:cubicBezTo>
                    <a:pt x="317" y="1693"/>
                    <a:pt x="182" y="1693"/>
                    <a:pt x="91" y="1585"/>
                  </a:cubicBezTo>
                  <a:cubicBezTo>
                    <a:pt x="0" y="1476"/>
                    <a:pt x="8" y="1185"/>
                    <a:pt x="117" y="711"/>
                  </a:cubicBezTo>
                  <a:cubicBezTo>
                    <a:pt x="225" y="237"/>
                    <a:pt x="379" y="0"/>
                    <a:pt x="579" y="0"/>
                  </a:cubicBezTo>
                  <a:cubicBezTo>
                    <a:pt x="779" y="0"/>
                    <a:pt x="911" y="43"/>
                    <a:pt x="974" y="12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7" name="Freeform 43"/>
            <p:cNvSpPr>
              <a:spLocks/>
            </p:cNvSpPr>
            <p:nvPr/>
          </p:nvSpPr>
          <p:spPr bwMode="auto">
            <a:xfrm>
              <a:off x="1253" y="4030"/>
              <a:ext cx="120" cy="197"/>
            </a:xfrm>
            <a:custGeom>
              <a:avLst/>
              <a:gdLst/>
              <a:ahLst/>
              <a:cxnLst>
                <a:cxn ang="0">
                  <a:pos x="974" y="128"/>
                </a:cxn>
                <a:cxn ang="0">
                  <a:pos x="914" y="839"/>
                </a:cxn>
                <a:cxn ang="0">
                  <a:pos x="494" y="1585"/>
                </a:cxn>
                <a:cxn ang="0">
                  <a:pos x="91" y="1585"/>
                </a:cxn>
                <a:cxn ang="0">
                  <a:pos x="117" y="711"/>
                </a:cxn>
                <a:cxn ang="0">
                  <a:pos x="579" y="0"/>
                </a:cxn>
                <a:cxn ang="0">
                  <a:pos x="974" y="128"/>
                </a:cxn>
                <a:cxn ang="0">
                  <a:pos x="974" y="128"/>
                </a:cxn>
              </a:cxnLst>
              <a:rect l="0" t="0" r="r" b="b"/>
              <a:pathLst>
                <a:path w="1036" h="1693">
                  <a:moveTo>
                    <a:pt x="974" y="128"/>
                  </a:moveTo>
                  <a:cubicBezTo>
                    <a:pt x="1036" y="214"/>
                    <a:pt x="1016" y="451"/>
                    <a:pt x="914" y="839"/>
                  </a:cubicBezTo>
                  <a:cubicBezTo>
                    <a:pt x="811" y="1228"/>
                    <a:pt x="671" y="1476"/>
                    <a:pt x="494" y="1585"/>
                  </a:cubicBezTo>
                  <a:cubicBezTo>
                    <a:pt x="317" y="1693"/>
                    <a:pt x="182" y="1693"/>
                    <a:pt x="91" y="1585"/>
                  </a:cubicBezTo>
                  <a:cubicBezTo>
                    <a:pt x="0" y="1476"/>
                    <a:pt x="8" y="1185"/>
                    <a:pt x="117" y="711"/>
                  </a:cubicBezTo>
                  <a:cubicBezTo>
                    <a:pt x="225" y="237"/>
                    <a:pt x="379" y="0"/>
                    <a:pt x="579" y="0"/>
                  </a:cubicBezTo>
                  <a:cubicBezTo>
                    <a:pt x="779" y="0"/>
                    <a:pt x="911" y="43"/>
                    <a:pt x="974" y="128"/>
                  </a:cubicBezTo>
                  <a:lnTo>
                    <a:pt x="974" y="128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8" name="Freeform 44"/>
            <p:cNvSpPr>
              <a:spLocks/>
            </p:cNvSpPr>
            <p:nvPr/>
          </p:nvSpPr>
          <p:spPr bwMode="auto">
            <a:xfrm>
              <a:off x="1142" y="4020"/>
              <a:ext cx="93" cy="210"/>
            </a:xfrm>
            <a:custGeom>
              <a:avLst/>
              <a:gdLst/>
              <a:ahLst/>
              <a:cxnLst>
                <a:cxn ang="0">
                  <a:pos x="577" y="163"/>
                </a:cxn>
                <a:cxn ang="0">
                  <a:pos x="732" y="651"/>
                </a:cxn>
                <a:cxn ang="0">
                  <a:pos x="689" y="1431"/>
                </a:cxn>
                <a:cxn ang="0">
                  <a:pos x="406" y="1799"/>
                </a:cxn>
                <a:cxn ang="0">
                  <a:pos x="123" y="1662"/>
                </a:cxn>
                <a:cxn ang="0">
                  <a:pos x="46" y="797"/>
                </a:cxn>
                <a:cxn ang="0">
                  <a:pos x="175" y="34"/>
                </a:cxn>
                <a:cxn ang="0">
                  <a:pos x="380" y="43"/>
                </a:cxn>
                <a:cxn ang="0">
                  <a:pos x="577" y="163"/>
                </a:cxn>
              </a:cxnLst>
              <a:rect l="0" t="0" r="r" b="b"/>
              <a:pathLst>
                <a:path w="800" h="1811">
                  <a:moveTo>
                    <a:pt x="577" y="163"/>
                  </a:moveTo>
                  <a:cubicBezTo>
                    <a:pt x="612" y="203"/>
                    <a:pt x="663" y="366"/>
                    <a:pt x="732" y="651"/>
                  </a:cubicBezTo>
                  <a:cubicBezTo>
                    <a:pt x="800" y="937"/>
                    <a:pt x="786" y="1197"/>
                    <a:pt x="689" y="1431"/>
                  </a:cubicBezTo>
                  <a:cubicBezTo>
                    <a:pt x="592" y="1665"/>
                    <a:pt x="497" y="1788"/>
                    <a:pt x="406" y="1799"/>
                  </a:cubicBezTo>
                  <a:cubicBezTo>
                    <a:pt x="315" y="1811"/>
                    <a:pt x="220" y="1765"/>
                    <a:pt x="123" y="1662"/>
                  </a:cubicBezTo>
                  <a:cubicBezTo>
                    <a:pt x="26" y="1560"/>
                    <a:pt x="0" y="1271"/>
                    <a:pt x="46" y="797"/>
                  </a:cubicBezTo>
                  <a:cubicBezTo>
                    <a:pt x="92" y="323"/>
                    <a:pt x="135" y="69"/>
                    <a:pt x="175" y="34"/>
                  </a:cubicBezTo>
                  <a:cubicBezTo>
                    <a:pt x="215" y="0"/>
                    <a:pt x="283" y="3"/>
                    <a:pt x="380" y="43"/>
                  </a:cubicBezTo>
                  <a:cubicBezTo>
                    <a:pt x="477" y="83"/>
                    <a:pt x="543" y="123"/>
                    <a:pt x="577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69" name="Freeform 45"/>
            <p:cNvSpPr>
              <a:spLocks/>
            </p:cNvSpPr>
            <p:nvPr/>
          </p:nvSpPr>
          <p:spPr bwMode="auto">
            <a:xfrm>
              <a:off x="1142" y="4020"/>
              <a:ext cx="93" cy="210"/>
            </a:xfrm>
            <a:custGeom>
              <a:avLst/>
              <a:gdLst/>
              <a:ahLst/>
              <a:cxnLst>
                <a:cxn ang="0">
                  <a:pos x="577" y="163"/>
                </a:cxn>
                <a:cxn ang="0">
                  <a:pos x="732" y="651"/>
                </a:cxn>
                <a:cxn ang="0">
                  <a:pos x="689" y="1431"/>
                </a:cxn>
                <a:cxn ang="0">
                  <a:pos x="406" y="1799"/>
                </a:cxn>
                <a:cxn ang="0">
                  <a:pos x="123" y="1662"/>
                </a:cxn>
                <a:cxn ang="0">
                  <a:pos x="46" y="797"/>
                </a:cxn>
                <a:cxn ang="0">
                  <a:pos x="175" y="34"/>
                </a:cxn>
                <a:cxn ang="0">
                  <a:pos x="380" y="43"/>
                </a:cxn>
                <a:cxn ang="0">
                  <a:pos x="577" y="163"/>
                </a:cxn>
                <a:cxn ang="0">
                  <a:pos x="577" y="163"/>
                </a:cxn>
              </a:cxnLst>
              <a:rect l="0" t="0" r="r" b="b"/>
              <a:pathLst>
                <a:path w="800" h="1811">
                  <a:moveTo>
                    <a:pt x="577" y="163"/>
                  </a:moveTo>
                  <a:cubicBezTo>
                    <a:pt x="612" y="203"/>
                    <a:pt x="663" y="366"/>
                    <a:pt x="732" y="651"/>
                  </a:cubicBezTo>
                  <a:cubicBezTo>
                    <a:pt x="800" y="937"/>
                    <a:pt x="786" y="1197"/>
                    <a:pt x="689" y="1431"/>
                  </a:cubicBezTo>
                  <a:cubicBezTo>
                    <a:pt x="592" y="1665"/>
                    <a:pt x="497" y="1788"/>
                    <a:pt x="406" y="1799"/>
                  </a:cubicBezTo>
                  <a:cubicBezTo>
                    <a:pt x="315" y="1811"/>
                    <a:pt x="220" y="1765"/>
                    <a:pt x="123" y="1662"/>
                  </a:cubicBezTo>
                  <a:cubicBezTo>
                    <a:pt x="26" y="1560"/>
                    <a:pt x="0" y="1271"/>
                    <a:pt x="46" y="797"/>
                  </a:cubicBezTo>
                  <a:cubicBezTo>
                    <a:pt x="92" y="323"/>
                    <a:pt x="135" y="69"/>
                    <a:pt x="175" y="34"/>
                  </a:cubicBezTo>
                  <a:cubicBezTo>
                    <a:pt x="215" y="0"/>
                    <a:pt x="283" y="3"/>
                    <a:pt x="380" y="43"/>
                  </a:cubicBezTo>
                  <a:cubicBezTo>
                    <a:pt x="477" y="83"/>
                    <a:pt x="543" y="123"/>
                    <a:pt x="577" y="163"/>
                  </a:cubicBezTo>
                  <a:lnTo>
                    <a:pt x="577" y="16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0" name="Freeform 46"/>
            <p:cNvSpPr>
              <a:spLocks/>
            </p:cNvSpPr>
            <p:nvPr/>
          </p:nvSpPr>
          <p:spPr bwMode="auto">
            <a:xfrm>
              <a:off x="1281" y="3833"/>
              <a:ext cx="88" cy="253"/>
            </a:xfrm>
            <a:custGeom>
              <a:avLst/>
              <a:gdLst/>
              <a:ahLst/>
              <a:cxnLst>
                <a:cxn ang="0">
                  <a:pos x="677" y="363"/>
                </a:cxn>
                <a:cxn ang="0">
                  <a:pos x="737" y="1237"/>
                </a:cxn>
                <a:cxn ang="0">
                  <a:pos x="557" y="2068"/>
                </a:cxn>
                <a:cxn ang="0">
                  <a:pos x="206" y="2068"/>
                </a:cxn>
                <a:cxn ang="0">
                  <a:pos x="0" y="937"/>
                </a:cxn>
                <a:cxn ang="0">
                  <a:pos x="292" y="63"/>
                </a:cxn>
                <a:cxn ang="0">
                  <a:pos x="677" y="363"/>
                </a:cxn>
              </a:cxnLst>
              <a:rect l="0" t="0" r="r" b="b"/>
              <a:pathLst>
                <a:path w="760" h="2177">
                  <a:moveTo>
                    <a:pt x="677" y="363"/>
                  </a:moveTo>
                  <a:cubicBezTo>
                    <a:pt x="740" y="500"/>
                    <a:pt x="760" y="791"/>
                    <a:pt x="737" y="1237"/>
                  </a:cubicBezTo>
                  <a:cubicBezTo>
                    <a:pt x="714" y="1683"/>
                    <a:pt x="654" y="1960"/>
                    <a:pt x="557" y="2068"/>
                  </a:cubicBezTo>
                  <a:cubicBezTo>
                    <a:pt x="460" y="2177"/>
                    <a:pt x="343" y="2177"/>
                    <a:pt x="206" y="2068"/>
                  </a:cubicBezTo>
                  <a:cubicBezTo>
                    <a:pt x="69" y="1960"/>
                    <a:pt x="0" y="1583"/>
                    <a:pt x="0" y="937"/>
                  </a:cubicBezTo>
                  <a:cubicBezTo>
                    <a:pt x="0" y="292"/>
                    <a:pt x="97" y="0"/>
                    <a:pt x="292" y="63"/>
                  </a:cubicBezTo>
                  <a:cubicBezTo>
                    <a:pt x="486" y="126"/>
                    <a:pt x="614" y="226"/>
                    <a:pt x="677" y="3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1" name="Freeform 47"/>
            <p:cNvSpPr>
              <a:spLocks/>
            </p:cNvSpPr>
            <p:nvPr/>
          </p:nvSpPr>
          <p:spPr bwMode="auto">
            <a:xfrm>
              <a:off x="1281" y="3833"/>
              <a:ext cx="88" cy="253"/>
            </a:xfrm>
            <a:custGeom>
              <a:avLst/>
              <a:gdLst/>
              <a:ahLst/>
              <a:cxnLst>
                <a:cxn ang="0">
                  <a:pos x="677" y="363"/>
                </a:cxn>
                <a:cxn ang="0">
                  <a:pos x="737" y="1237"/>
                </a:cxn>
                <a:cxn ang="0">
                  <a:pos x="557" y="2068"/>
                </a:cxn>
                <a:cxn ang="0">
                  <a:pos x="206" y="2068"/>
                </a:cxn>
                <a:cxn ang="0">
                  <a:pos x="0" y="937"/>
                </a:cxn>
                <a:cxn ang="0">
                  <a:pos x="292" y="63"/>
                </a:cxn>
                <a:cxn ang="0">
                  <a:pos x="677" y="363"/>
                </a:cxn>
                <a:cxn ang="0">
                  <a:pos x="677" y="363"/>
                </a:cxn>
              </a:cxnLst>
              <a:rect l="0" t="0" r="r" b="b"/>
              <a:pathLst>
                <a:path w="760" h="2177">
                  <a:moveTo>
                    <a:pt x="677" y="363"/>
                  </a:moveTo>
                  <a:cubicBezTo>
                    <a:pt x="740" y="500"/>
                    <a:pt x="760" y="791"/>
                    <a:pt x="737" y="1237"/>
                  </a:cubicBezTo>
                  <a:cubicBezTo>
                    <a:pt x="714" y="1683"/>
                    <a:pt x="654" y="1960"/>
                    <a:pt x="557" y="2068"/>
                  </a:cubicBezTo>
                  <a:cubicBezTo>
                    <a:pt x="460" y="2177"/>
                    <a:pt x="343" y="2177"/>
                    <a:pt x="206" y="2068"/>
                  </a:cubicBezTo>
                  <a:cubicBezTo>
                    <a:pt x="69" y="1960"/>
                    <a:pt x="0" y="1583"/>
                    <a:pt x="0" y="937"/>
                  </a:cubicBezTo>
                  <a:cubicBezTo>
                    <a:pt x="0" y="292"/>
                    <a:pt x="97" y="0"/>
                    <a:pt x="292" y="63"/>
                  </a:cubicBezTo>
                  <a:cubicBezTo>
                    <a:pt x="486" y="126"/>
                    <a:pt x="614" y="226"/>
                    <a:pt x="677" y="363"/>
                  </a:cubicBezTo>
                  <a:lnTo>
                    <a:pt x="677" y="36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2" name="Freeform 48"/>
            <p:cNvSpPr>
              <a:spLocks/>
            </p:cNvSpPr>
            <p:nvPr/>
          </p:nvSpPr>
          <p:spPr bwMode="auto">
            <a:xfrm>
              <a:off x="1141" y="3803"/>
              <a:ext cx="107" cy="294"/>
            </a:xfrm>
            <a:custGeom>
              <a:avLst/>
              <a:gdLst/>
              <a:ahLst/>
              <a:cxnLst>
                <a:cxn ang="0">
                  <a:pos x="820" y="1454"/>
                </a:cxn>
                <a:cxn ang="0">
                  <a:pos x="580" y="2491"/>
                </a:cxn>
                <a:cxn ang="0">
                  <a:pos x="254" y="2371"/>
                </a:cxn>
                <a:cxn ang="0">
                  <a:pos x="23" y="2054"/>
                </a:cxn>
                <a:cxn ang="0">
                  <a:pos x="74" y="1069"/>
                </a:cxn>
                <a:cxn ang="0">
                  <a:pos x="263" y="92"/>
                </a:cxn>
                <a:cxn ang="0">
                  <a:pos x="605" y="57"/>
                </a:cxn>
                <a:cxn ang="0">
                  <a:pos x="888" y="314"/>
                </a:cxn>
                <a:cxn ang="0">
                  <a:pos x="820" y="1454"/>
                </a:cxn>
              </a:cxnLst>
              <a:rect l="0" t="0" r="r" b="b"/>
              <a:pathLst>
                <a:path w="917" h="2537">
                  <a:moveTo>
                    <a:pt x="820" y="1454"/>
                  </a:moveTo>
                  <a:cubicBezTo>
                    <a:pt x="745" y="2100"/>
                    <a:pt x="665" y="2445"/>
                    <a:pt x="580" y="2491"/>
                  </a:cubicBezTo>
                  <a:cubicBezTo>
                    <a:pt x="494" y="2537"/>
                    <a:pt x="386" y="2497"/>
                    <a:pt x="254" y="2371"/>
                  </a:cubicBezTo>
                  <a:cubicBezTo>
                    <a:pt x="123" y="2245"/>
                    <a:pt x="46" y="2140"/>
                    <a:pt x="23" y="2054"/>
                  </a:cubicBezTo>
                  <a:cubicBezTo>
                    <a:pt x="0" y="1968"/>
                    <a:pt x="17" y="1640"/>
                    <a:pt x="74" y="1069"/>
                  </a:cubicBezTo>
                  <a:cubicBezTo>
                    <a:pt x="131" y="497"/>
                    <a:pt x="194" y="172"/>
                    <a:pt x="263" y="92"/>
                  </a:cubicBezTo>
                  <a:cubicBezTo>
                    <a:pt x="331" y="12"/>
                    <a:pt x="445" y="0"/>
                    <a:pt x="605" y="57"/>
                  </a:cubicBezTo>
                  <a:cubicBezTo>
                    <a:pt x="765" y="115"/>
                    <a:pt x="859" y="200"/>
                    <a:pt x="888" y="314"/>
                  </a:cubicBezTo>
                  <a:cubicBezTo>
                    <a:pt x="917" y="429"/>
                    <a:pt x="894" y="809"/>
                    <a:pt x="820" y="14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3" name="Freeform 49"/>
            <p:cNvSpPr>
              <a:spLocks/>
            </p:cNvSpPr>
            <p:nvPr/>
          </p:nvSpPr>
          <p:spPr bwMode="auto">
            <a:xfrm>
              <a:off x="1141" y="3803"/>
              <a:ext cx="107" cy="294"/>
            </a:xfrm>
            <a:custGeom>
              <a:avLst/>
              <a:gdLst/>
              <a:ahLst/>
              <a:cxnLst>
                <a:cxn ang="0">
                  <a:pos x="820" y="1454"/>
                </a:cxn>
                <a:cxn ang="0">
                  <a:pos x="580" y="2491"/>
                </a:cxn>
                <a:cxn ang="0">
                  <a:pos x="254" y="2371"/>
                </a:cxn>
                <a:cxn ang="0">
                  <a:pos x="23" y="2054"/>
                </a:cxn>
                <a:cxn ang="0">
                  <a:pos x="74" y="1069"/>
                </a:cxn>
                <a:cxn ang="0">
                  <a:pos x="263" y="92"/>
                </a:cxn>
                <a:cxn ang="0">
                  <a:pos x="605" y="57"/>
                </a:cxn>
                <a:cxn ang="0">
                  <a:pos x="888" y="314"/>
                </a:cxn>
                <a:cxn ang="0">
                  <a:pos x="820" y="1454"/>
                </a:cxn>
                <a:cxn ang="0">
                  <a:pos x="820" y="1454"/>
                </a:cxn>
              </a:cxnLst>
              <a:rect l="0" t="0" r="r" b="b"/>
              <a:pathLst>
                <a:path w="917" h="2537">
                  <a:moveTo>
                    <a:pt x="820" y="1454"/>
                  </a:moveTo>
                  <a:cubicBezTo>
                    <a:pt x="745" y="2100"/>
                    <a:pt x="665" y="2445"/>
                    <a:pt x="580" y="2491"/>
                  </a:cubicBezTo>
                  <a:cubicBezTo>
                    <a:pt x="494" y="2537"/>
                    <a:pt x="386" y="2497"/>
                    <a:pt x="254" y="2371"/>
                  </a:cubicBezTo>
                  <a:cubicBezTo>
                    <a:pt x="123" y="2245"/>
                    <a:pt x="46" y="2140"/>
                    <a:pt x="23" y="2054"/>
                  </a:cubicBezTo>
                  <a:cubicBezTo>
                    <a:pt x="0" y="1968"/>
                    <a:pt x="17" y="1640"/>
                    <a:pt x="74" y="1069"/>
                  </a:cubicBezTo>
                  <a:cubicBezTo>
                    <a:pt x="131" y="497"/>
                    <a:pt x="194" y="172"/>
                    <a:pt x="263" y="92"/>
                  </a:cubicBezTo>
                  <a:cubicBezTo>
                    <a:pt x="331" y="12"/>
                    <a:pt x="445" y="0"/>
                    <a:pt x="605" y="57"/>
                  </a:cubicBezTo>
                  <a:cubicBezTo>
                    <a:pt x="765" y="115"/>
                    <a:pt x="859" y="200"/>
                    <a:pt x="888" y="314"/>
                  </a:cubicBezTo>
                  <a:cubicBezTo>
                    <a:pt x="917" y="429"/>
                    <a:pt x="894" y="809"/>
                    <a:pt x="820" y="1454"/>
                  </a:cubicBezTo>
                  <a:lnTo>
                    <a:pt x="820" y="145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4" name="Freeform 50"/>
            <p:cNvSpPr>
              <a:spLocks/>
            </p:cNvSpPr>
            <p:nvPr/>
          </p:nvSpPr>
          <p:spPr bwMode="auto">
            <a:xfrm>
              <a:off x="1538" y="3754"/>
              <a:ext cx="97" cy="107"/>
            </a:xfrm>
            <a:custGeom>
              <a:avLst/>
              <a:gdLst/>
              <a:ahLst/>
              <a:cxnLst>
                <a:cxn ang="0">
                  <a:pos x="405" y="11"/>
                </a:cxn>
                <a:cxn ang="0">
                  <a:pos x="664" y="193"/>
                </a:cxn>
                <a:cxn ang="0">
                  <a:pos x="826" y="467"/>
                </a:cxn>
                <a:cxn ang="0">
                  <a:pos x="498" y="743"/>
                </a:cxn>
                <a:cxn ang="0">
                  <a:pos x="157" y="890"/>
                </a:cxn>
                <a:cxn ang="0">
                  <a:pos x="53" y="599"/>
                </a:cxn>
                <a:cxn ang="0">
                  <a:pos x="147" y="196"/>
                </a:cxn>
                <a:cxn ang="0">
                  <a:pos x="405" y="11"/>
                </a:cxn>
              </a:cxnLst>
              <a:rect l="0" t="0" r="r" b="b"/>
              <a:pathLst>
                <a:path w="835" h="926">
                  <a:moveTo>
                    <a:pt x="405" y="11"/>
                  </a:moveTo>
                  <a:cubicBezTo>
                    <a:pt x="461" y="0"/>
                    <a:pt x="548" y="61"/>
                    <a:pt x="664" y="193"/>
                  </a:cubicBezTo>
                  <a:cubicBezTo>
                    <a:pt x="781" y="325"/>
                    <a:pt x="835" y="416"/>
                    <a:pt x="826" y="467"/>
                  </a:cubicBezTo>
                  <a:cubicBezTo>
                    <a:pt x="818" y="517"/>
                    <a:pt x="708" y="609"/>
                    <a:pt x="498" y="743"/>
                  </a:cubicBezTo>
                  <a:cubicBezTo>
                    <a:pt x="288" y="878"/>
                    <a:pt x="174" y="926"/>
                    <a:pt x="157" y="890"/>
                  </a:cubicBezTo>
                  <a:cubicBezTo>
                    <a:pt x="140" y="853"/>
                    <a:pt x="105" y="756"/>
                    <a:pt x="53" y="599"/>
                  </a:cubicBezTo>
                  <a:cubicBezTo>
                    <a:pt x="0" y="442"/>
                    <a:pt x="31" y="308"/>
                    <a:pt x="147" y="196"/>
                  </a:cubicBezTo>
                  <a:cubicBezTo>
                    <a:pt x="262" y="84"/>
                    <a:pt x="348" y="22"/>
                    <a:pt x="405" y="1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5" name="Freeform 51"/>
            <p:cNvSpPr>
              <a:spLocks/>
            </p:cNvSpPr>
            <p:nvPr/>
          </p:nvSpPr>
          <p:spPr bwMode="auto">
            <a:xfrm>
              <a:off x="1538" y="3754"/>
              <a:ext cx="97" cy="107"/>
            </a:xfrm>
            <a:custGeom>
              <a:avLst/>
              <a:gdLst/>
              <a:ahLst/>
              <a:cxnLst>
                <a:cxn ang="0">
                  <a:pos x="405" y="11"/>
                </a:cxn>
                <a:cxn ang="0">
                  <a:pos x="664" y="193"/>
                </a:cxn>
                <a:cxn ang="0">
                  <a:pos x="826" y="467"/>
                </a:cxn>
                <a:cxn ang="0">
                  <a:pos x="498" y="743"/>
                </a:cxn>
                <a:cxn ang="0">
                  <a:pos x="157" y="890"/>
                </a:cxn>
                <a:cxn ang="0">
                  <a:pos x="53" y="599"/>
                </a:cxn>
                <a:cxn ang="0">
                  <a:pos x="147" y="196"/>
                </a:cxn>
                <a:cxn ang="0">
                  <a:pos x="405" y="11"/>
                </a:cxn>
                <a:cxn ang="0">
                  <a:pos x="405" y="11"/>
                </a:cxn>
              </a:cxnLst>
              <a:rect l="0" t="0" r="r" b="b"/>
              <a:pathLst>
                <a:path w="835" h="926">
                  <a:moveTo>
                    <a:pt x="405" y="11"/>
                  </a:moveTo>
                  <a:cubicBezTo>
                    <a:pt x="461" y="0"/>
                    <a:pt x="548" y="61"/>
                    <a:pt x="664" y="193"/>
                  </a:cubicBezTo>
                  <a:cubicBezTo>
                    <a:pt x="781" y="325"/>
                    <a:pt x="835" y="416"/>
                    <a:pt x="826" y="467"/>
                  </a:cubicBezTo>
                  <a:cubicBezTo>
                    <a:pt x="818" y="517"/>
                    <a:pt x="708" y="609"/>
                    <a:pt x="498" y="743"/>
                  </a:cubicBezTo>
                  <a:cubicBezTo>
                    <a:pt x="288" y="878"/>
                    <a:pt x="174" y="926"/>
                    <a:pt x="157" y="890"/>
                  </a:cubicBezTo>
                  <a:cubicBezTo>
                    <a:pt x="140" y="853"/>
                    <a:pt x="105" y="756"/>
                    <a:pt x="53" y="599"/>
                  </a:cubicBezTo>
                  <a:cubicBezTo>
                    <a:pt x="0" y="442"/>
                    <a:pt x="31" y="308"/>
                    <a:pt x="147" y="196"/>
                  </a:cubicBezTo>
                  <a:cubicBezTo>
                    <a:pt x="262" y="84"/>
                    <a:pt x="348" y="22"/>
                    <a:pt x="405" y="11"/>
                  </a:cubicBezTo>
                  <a:lnTo>
                    <a:pt x="405" y="1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6" name="Freeform 52"/>
            <p:cNvSpPr>
              <a:spLocks/>
            </p:cNvSpPr>
            <p:nvPr/>
          </p:nvSpPr>
          <p:spPr bwMode="auto">
            <a:xfrm>
              <a:off x="1594" y="3750"/>
              <a:ext cx="71" cy="32"/>
            </a:xfrm>
            <a:custGeom>
              <a:avLst/>
              <a:gdLst/>
              <a:ahLst/>
              <a:cxnLst>
                <a:cxn ang="0">
                  <a:pos x="1" y="115"/>
                </a:cxn>
                <a:cxn ang="0">
                  <a:pos x="79" y="226"/>
                </a:cxn>
                <a:cxn ang="0">
                  <a:pos x="409" y="253"/>
                </a:cxn>
                <a:cxn ang="0">
                  <a:pos x="509" y="107"/>
                </a:cxn>
                <a:cxn ang="0">
                  <a:pos x="213" y="16"/>
                </a:cxn>
                <a:cxn ang="0">
                  <a:pos x="36" y="51"/>
                </a:cxn>
                <a:cxn ang="0">
                  <a:pos x="1" y="115"/>
                </a:cxn>
              </a:cxnLst>
              <a:rect l="0" t="0" r="r" b="b"/>
              <a:pathLst>
                <a:path w="609" h="273">
                  <a:moveTo>
                    <a:pt x="1" y="115"/>
                  </a:moveTo>
                  <a:cubicBezTo>
                    <a:pt x="0" y="151"/>
                    <a:pt x="26" y="188"/>
                    <a:pt x="79" y="226"/>
                  </a:cubicBezTo>
                  <a:cubicBezTo>
                    <a:pt x="132" y="264"/>
                    <a:pt x="242" y="273"/>
                    <a:pt x="409" y="253"/>
                  </a:cubicBezTo>
                  <a:cubicBezTo>
                    <a:pt x="576" y="233"/>
                    <a:pt x="609" y="184"/>
                    <a:pt x="509" y="107"/>
                  </a:cubicBezTo>
                  <a:cubicBezTo>
                    <a:pt x="408" y="30"/>
                    <a:pt x="310" y="0"/>
                    <a:pt x="213" y="16"/>
                  </a:cubicBezTo>
                  <a:cubicBezTo>
                    <a:pt x="117" y="33"/>
                    <a:pt x="58" y="45"/>
                    <a:pt x="36" y="51"/>
                  </a:cubicBezTo>
                  <a:cubicBezTo>
                    <a:pt x="14" y="58"/>
                    <a:pt x="3" y="79"/>
                    <a:pt x="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7" name="Freeform 53"/>
            <p:cNvSpPr>
              <a:spLocks/>
            </p:cNvSpPr>
            <p:nvPr/>
          </p:nvSpPr>
          <p:spPr bwMode="auto">
            <a:xfrm>
              <a:off x="1594" y="3750"/>
              <a:ext cx="71" cy="32"/>
            </a:xfrm>
            <a:custGeom>
              <a:avLst/>
              <a:gdLst/>
              <a:ahLst/>
              <a:cxnLst>
                <a:cxn ang="0">
                  <a:pos x="1" y="115"/>
                </a:cxn>
                <a:cxn ang="0">
                  <a:pos x="79" y="226"/>
                </a:cxn>
                <a:cxn ang="0">
                  <a:pos x="409" y="253"/>
                </a:cxn>
                <a:cxn ang="0">
                  <a:pos x="509" y="107"/>
                </a:cxn>
                <a:cxn ang="0">
                  <a:pos x="213" y="16"/>
                </a:cxn>
                <a:cxn ang="0">
                  <a:pos x="36" y="51"/>
                </a:cxn>
                <a:cxn ang="0">
                  <a:pos x="1" y="115"/>
                </a:cxn>
                <a:cxn ang="0">
                  <a:pos x="1" y="115"/>
                </a:cxn>
              </a:cxnLst>
              <a:rect l="0" t="0" r="r" b="b"/>
              <a:pathLst>
                <a:path w="609" h="273">
                  <a:moveTo>
                    <a:pt x="1" y="115"/>
                  </a:moveTo>
                  <a:cubicBezTo>
                    <a:pt x="0" y="151"/>
                    <a:pt x="26" y="188"/>
                    <a:pt x="79" y="226"/>
                  </a:cubicBezTo>
                  <a:cubicBezTo>
                    <a:pt x="132" y="264"/>
                    <a:pt x="242" y="273"/>
                    <a:pt x="409" y="253"/>
                  </a:cubicBezTo>
                  <a:cubicBezTo>
                    <a:pt x="576" y="233"/>
                    <a:pt x="609" y="184"/>
                    <a:pt x="509" y="107"/>
                  </a:cubicBezTo>
                  <a:cubicBezTo>
                    <a:pt x="408" y="30"/>
                    <a:pt x="310" y="0"/>
                    <a:pt x="213" y="16"/>
                  </a:cubicBezTo>
                  <a:cubicBezTo>
                    <a:pt x="117" y="33"/>
                    <a:pt x="58" y="45"/>
                    <a:pt x="36" y="51"/>
                  </a:cubicBezTo>
                  <a:cubicBezTo>
                    <a:pt x="14" y="58"/>
                    <a:pt x="3" y="79"/>
                    <a:pt x="1" y="115"/>
                  </a:cubicBezTo>
                  <a:lnTo>
                    <a:pt x="1" y="115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8" name="Freeform 54"/>
            <p:cNvSpPr>
              <a:spLocks/>
            </p:cNvSpPr>
            <p:nvPr/>
          </p:nvSpPr>
          <p:spPr bwMode="auto">
            <a:xfrm>
              <a:off x="1558" y="3823"/>
              <a:ext cx="93" cy="71"/>
            </a:xfrm>
            <a:custGeom>
              <a:avLst/>
              <a:gdLst/>
              <a:ahLst/>
              <a:cxnLst>
                <a:cxn ang="0">
                  <a:pos x="491" y="1"/>
                </a:cxn>
                <a:cxn ang="0">
                  <a:pos x="669" y="165"/>
                </a:cxn>
                <a:cxn ang="0">
                  <a:pos x="774" y="410"/>
                </a:cxn>
                <a:cxn ang="0">
                  <a:pos x="577" y="560"/>
                </a:cxn>
                <a:cxn ang="0">
                  <a:pos x="324" y="587"/>
                </a:cxn>
                <a:cxn ang="0">
                  <a:pos x="99" y="421"/>
                </a:cxn>
                <a:cxn ang="0">
                  <a:pos x="64" y="217"/>
                </a:cxn>
                <a:cxn ang="0">
                  <a:pos x="308" y="67"/>
                </a:cxn>
                <a:cxn ang="0">
                  <a:pos x="491" y="1"/>
                </a:cxn>
              </a:cxnLst>
              <a:rect l="0" t="0" r="r" b="b"/>
              <a:pathLst>
                <a:path w="800" h="616">
                  <a:moveTo>
                    <a:pt x="491" y="1"/>
                  </a:moveTo>
                  <a:cubicBezTo>
                    <a:pt x="513" y="1"/>
                    <a:pt x="572" y="56"/>
                    <a:pt x="669" y="165"/>
                  </a:cubicBezTo>
                  <a:cubicBezTo>
                    <a:pt x="765" y="275"/>
                    <a:pt x="800" y="357"/>
                    <a:pt x="774" y="410"/>
                  </a:cubicBezTo>
                  <a:cubicBezTo>
                    <a:pt x="748" y="463"/>
                    <a:pt x="682" y="513"/>
                    <a:pt x="577" y="560"/>
                  </a:cubicBezTo>
                  <a:cubicBezTo>
                    <a:pt x="471" y="608"/>
                    <a:pt x="386" y="616"/>
                    <a:pt x="324" y="587"/>
                  </a:cubicBezTo>
                  <a:cubicBezTo>
                    <a:pt x="261" y="557"/>
                    <a:pt x="187" y="502"/>
                    <a:pt x="99" y="421"/>
                  </a:cubicBezTo>
                  <a:cubicBezTo>
                    <a:pt x="12" y="341"/>
                    <a:pt x="0" y="273"/>
                    <a:pt x="64" y="217"/>
                  </a:cubicBezTo>
                  <a:cubicBezTo>
                    <a:pt x="127" y="162"/>
                    <a:pt x="208" y="112"/>
                    <a:pt x="308" y="67"/>
                  </a:cubicBezTo>
                  <a:cubicBezTo>
                    <a:pt x="408" y="23"/>
                    <a:pt x="468" y="0"/>
                    <a:pt x="491" y="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79" name="Freeform 55"/>
            <p:cNvSpPr>
              <a:spLocks/>
            </p:cNvSpPr>
            <p:nvPr/>
          </p:nvSpPr>
          <p:spPr bwMode="auto">
            <a:xfrm>
              <a:off x="1558" y="3823"/>
              <a:ext cx="93" cy="71"/>
            </a:xfrm>
            <a:custGeom>
              <a:avLst/>
              <a:gdLst/>
              <a:ahLst/>
              <a:cxnLst>
                <a:cxn ang="0">
                  <a:pos x="491" y="1"/>
                </a:cxn>
                <a:cxn ang="0">
                  <a:pos x="669" y="165"/>
                </a:cxn>
                <a:cxn ang="0">
                  <a:pos x="774" y="410"/>
                </a:cxn>
                <a:cxn ang="0">
                  <a:pos x="577" y="560"/>
                </a:cxn>
                <a:cxn ang="0">
                  <a:pos x="324" y="587"/>
                </a:cxn>
                <a:cxn ang="0">
                  <a:pos x="99" y="421"/>
                </a:cxn>
                <a:cxn ang="0">
                  <a:pos x="64" y="217"/>
                </a:cxn>
                <a:cxn ang="0">
                  <a:pos x="308" y="67"/>
                </a:cxn>
                <a:cxn ang="0">
                  <a:pos x="491" y="1"/>
                </a:cxn>
                <a:cxn ang="0">
                  <a:pos x="491" y="1"/>
                </a:cxn>
              </a:cxnLst>
              <a:rect l="0" t="0" r="r" b="b"/>
              <a:pathLst>
                <a:path w="800" h="616">
                  <a:moveTo>
                    <a:pt x="491" y="1"/>
                  </a:moveTo>
                  <a:cubicBezTo>
                    <a:pt x="513" y="1"/>
                    <a:pt x="572" y="56"/>
                    <a:pt x="669" y="165"/>
                  </a:cubicBezTo>
                  <a:cubicBezTo>
                    <a:pt x="765" y="275"/>
                    <a:pt x="800" y="357"/>
                    <a:pt x="774" y="410"/>
                  </a:cubicBezTo>
                  <a:cubicBezTo>
                    <a:pt x="748" y="463"/>
                    <a:pt x="682" y="513"/>
                    <a:pt x="577" y="560"/>
                  </a:cubicBezTo>
                  <a:cubicBezTo>
                    <a:pt x="471" y="608"/>
                    <a:pt x="386" y="616"/>
                    <a:pt x="324" y="587"/>
                  </a:cubicBezTo>
                  <a:cubicBezTo>
                    <a:pt x="261" y="557"/>
                    <a:pt x="187" y="502"/>
                    <a:pt x="99" y="421"/>
                  </a:cubicBezTo>
                  <a:cubicBezTo>
                    <a:pt x="12" y="341"/>
                    <a:pt x="0" y="273"/>
                    <a:pt x="64" y="217"/>
                  </a:cubicBezTo>
                  <a:cubicBezTo>
                    <a:pt x="127" y="162"/>
                    <a:pt x="208" y="112"/>
                    <a:pt x="308" y="67"/>
                  </a:cubicBezTo>
                  <a:cubicBezTo>
                    <a:pt x="408" y="23"/>
                    <a:pt x="468" y="0"/>
                    <a:pt x="491" y="1"/>
                  </a:cubicBezTo>
                  <a:lnTo>
                    <a:pt x="491" y="1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0" name="Freeform 56"/>
            <p:cNvSpPr>
              <a:spLocks/>
            </p:cNvSpPr>
            <p:nvPr/>
          </p:nvSpPr>
          <p:spPr bwMode="auto">
            <a:xfrm>
              <a:off x="1609" y="3811"/>
              <a:ext cx="66" cy="58"/>
            </a:xfrm>
            <a:custGeom>
              <a:avLst/>
              <a:gdLst/>
              <a:ahLst/>
              <a:cxnLst>
                <a:cxn ang="0">
                  <a:pos x="249" y="20"/>
                </a:cxn>
                <a:cxn ang="0">
                  <a:pos x="447" y="221"/>
                </a:cxn>
                <a:cxn ang="0">
                  <a:pos x="489" y="461"/>
                </a:cxn>
                <a:cxn ang="0">
                  <a:pos x="185" y="295"/>
                </a:cxn>
                <a:cxn ang="0">
                  <a:pos x="15" y="38"/>
                </a:cxn>
                <a:cxn ang="0">
                  <a:pos x="121" y="3"/>
                </a:cxn>
                <a:cxn ang="0">
                  <a:pos x="249" y="20"/>
                </a:cxn>
              </a:cxnLst>
              <a:rect l="0" t="0" r="r" b="b"/>
              <a:pathLst>
                <a:path w="563" h="495">
                  <a:moveTo>
                    <a:pt x="249" y="20"/>
                  </a:moveTo>
                  <a:cubicBezTo>
                    <a:pt x="278" y="28"/>
                    <a:pt x="344" y="95"/>
                    <a:pt x="447" y="221"/>
                  </a:cubicBezTo>
                  <a:cubicBezTo>
                    <a:pt x="549" y="347"/>
                    <a:pt x="563" y="427"/>
                    <a:pt x="489" y="461"/>
                  </a:cubicBezTo>
                  <a:cubicBezTo>
                    <a:pt x="415" y="495"/>
                    <a:pt x="314" y="440"/>
                    <a:pt x="185" y="295"/>
                  </a:cubicBezTo>
                  <a:cubicBezTo>
                    <a:pt x="57" y="151"/>
                    <a:pt x="0" y="65"/>
                    <a:pt x="15" y="38"/>
                  </a:cubicBezTo>
                  <a:cubicBezTo>
                    <a:pt x="31" y="12"/>
                    <a:pt x="66" y="0"/>
                    <a:pt x="121" y="3"/>
                  </a:cubicBezTo>
                  <a:cubicBezTo>
                    <a:pt x="177" y="6"/>
                    <a:pt x="219" y="12"/>
                    <a:pt x="249" y="2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1" name="Freeform 57"/>
            <p:cNvSpPr>
              <a:spLocks/>
            </p:cNvSpPr>
            <p:nvPr/>
          </p:nvSpPr>
          <p:spPr bwMode="auto">
            <a:xfrm>
              <a:off x="1609" y="3811"/>
              <a:ext cx="66" cy="58"/>
            </a:xfrm>
            <a:custGeom>
              <a:avLst/>
              <a:gdLst/>
              <a:ahLst/>
              <a:cxnLst>
                <a:cxn ang="0">
                  <a:pos x="249" y="20"/>
                </a:cxn>
                <a:cxn ang="0">
                  <a:pos x="447" y="221"/>
                </a:cxn>
                <a:cxn ang="0">
                  <a:pos x="489" y="461"/>
                </a:cxn>
                <a:cxn ang="0">
                  <a:pos x="185" y="295"/>
                </a:cxn>
                <a:cxn ang="0">
                  <a:pos x="15" y="38"/>
                </a:cxn>
                <a:cxn ang="0">
                  <a:pos x="121" y="3"/>
                </a:cxn>
                <a:cxn ang="0">
                  <a:pos x="249" y="20"/>
                </a:cxn>
                <a:cxn ang="0">
                  <a:pos x="249" y="20"/>
                </a:cxn>
              </a:cxnLst>
              <a:rect l="0" t="0" r="r" b="b"/>
              <a:pathLst>
                <a:path w="563" h="495">
                  <a:moveTo>
                    <a:pt x="249" y="20"/>
                  </a:moveTo>
                  <a:cubicBezTo>
                    <a:pt x="278" y="28"/>
                    <a:pt x="344" y="95"/>
                    <a:pt x="447" y="221"/>
                  </a:cubicBezTo>
                  <a:cubicBezTo>
                    <a:pt x="549" y="347"/>
                    <a:pt x="563" y="427"/>
                    <a:pt x="489" y="461"/>
                  </a:cubicBezTo>
                  <a:cubicBezTo>
                    <a:pt x="415" y="495"/>
                    <a:pt x="314" y="440"/>
                    <a:pt x="185" y="295"/>
                  </a:cubicBezTo>
                  <a:cubicBezTo>
                    <a:pt x="57" y="151"/>
                    <a:pt x="0" y="65"/>
                    <a:pt x="15" y="38"/>
                  </a:cubicBezTo>
                  <a:cubicBezTo>
                    <a:pt x="31" y="12"/>
                    <a:pt x="66" y="0"/>
                    <a:pt x="121" y="3"/>
                  </a:cubicBezTo>
                  <a:cubicBezTo>
                    <a:pt x="177" y="6"/>
                    <a:pt x="219" y="12"/>
                    <a:pt x="249" y="20"/>
                  </a:cubicBezTo>
                  <a:lnTo>
                    <a:pt x="249" y="2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2" name="Freeform 58"/>
            <p:cNvSpPr>
              <a:spLocks/>
            </p:cNvSpPr>
            <p:nvPr/>
          </p:nvSpPr>
          <p:spPr bwMode="auto">
            <a:xfrm>
              <a:off x="972" y="3791"/>
              <a:ext cx="97" cy="83"/>
            </a:xfrm>
            <a:custGeom>
              <a:avLst/>
              <a:gdLst/>
              <a:ahLst/>
              <a:cxnLst>
                <a:cxn ang="0">
                  <a:pos x="177" y="18"/>
                </a:cxn>
                <a:cxn ang="0">
                  <a:pos x="39" y="302"/>
                </a:cxn>
                <a:cxn ang="0">
                  <a:pos x="33" y="619"/>
                </a:cxn>
                <a:cxn ang="0">
                  <a:pos x="462" y="701"/>
                </a:cxn>
                <a:cxn ang="0">
                  <a:pos x="837" y="664"/>
                </a:cxn>
                <a:cxn ang="0">
                  <a:pos x="783" y="360"/>
                </a:cxn>
                <a:cxn ang="0">
                  <a:pos x="497" y="54"/>
                </a:cxn>
                <a:cxn ang="0">
                  <a:pos x="177" y="18"/>
                </a:cxn>
              </a:cxnLst>
              <a:rect l="0" t="0" r="r" b="b"/>
              <a:pathLst>
                <a:path w="840" h="717">
                  <a:moveTo>
                    <a:pt x="177" y="18"/>
                  </a:moveTo>
                  <a:cubicBezTo>
                    <a:pt x="122" y="36"/>
                    <a:pt x="76" y="131"/>
                    <a:pt x="39" y="302"/>
                  </a:cubicBezTo>
                  <a:cubicBezTo>
                    <a:pt x="2" y="474"/>
                    <a:pt x="0" y="580"/>
                    <a:pt x="33" y="619"/>
                  </a:cubicBezTo>
                  <a:cubicBezTo>
                    <a:pt x="66" y="659"/>
                    <a:pt x="209" y="686"/>
                    <a:pt x="462" y="701"/>
                  </a:cubicBezTo>
                  <a:cubicBezTo>
                    <a:pt x="715" y="717"/>
                    <a:pt x="840" y="704"/>
                    <a:pt x="837" y="664"/>
                  </a:cubicBezTo>
                  <a:cubicBezTo>
                    <a:pt x="833" y="624"/>
                    <a:pt x="815" y="522"/>
                    <a:pt x="783" y="360"/>
                  </a:cubicBezTo>
                  <a:cubicBezTo>
                    <a:pt x="751" y="197"/>
                    <a:pt x="655" y="95"/>
                    <a:pt x="497" y="54"/>
                  </a:cubicBezTo>
                  <a:cubicBezTo>
                    <a:pt x="339" y="12"/>
                    <a:pt x="232" y="0"/>
                    <a:pt x="177" y="1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3" name="Freeform 59"/>
            <p:cNvSpPr>
              <a:spLocks/>
            </p:cNvSpPr>
            <p:nvPr/>
          </p:nvSpPr>
          <p:spPr bwMode="auto">
            <a:xfrm>
              <a:off x="972" y="3791"/>
              <a:ext cx="97" cy="83"/>
            </a:xfrm>
            <a:custGeom>
              <a:avLst/>
              <a:gdLst/>
              <a:ahLst/>
              <a:cxnLst>
                <a:cxn ang="0">
                  <a:pos x="177" y="18"/>
                </a:cxn>
                <a:cxn ang="0">
                  <a:pos x="39" y="302"/>
                </a:cxn>
                <a:cxn ang="0">
                  <a:pos x="33" y="619"/>
                </a:cxn>
                <a:cxn ang="0">
                  <a:pos x="462" y="701"/>
                </a:cxn>
                <a:cxn ang="0">
                  <a:pos x="837" y="664"/>
                </a:cxn>
                <a:cxn ang="0">
                  <a:pos x="783" y="360"/>
                </a:cxn>
                <a:cxn ang="0">
                  <a:pos x="497" y="54"/>
                </a:cxn>
                <a:cxn ang="0">
                  <a:pos x="177" y="18"/>
                </a:cxn>
                <a:cxn ang="0">
                  <a:pos x="177" y="18"/>
                </a:cxn>
              </a:cxnLst>
              <a:rect l="0" t="0" r="r" b="b"/>
              <a:pathLst>
                <a:path w="840" h="717">
                  <a:moveTo>
                    <a:pt x="177" y="18"/>
                  </a:moveTo>
                  <a:cubicBezTo>
                    <a:pt x="122" y="36"/>
                    <a:pt x="76" y="131"/>
                    <a:pt x="39" y="302"/>
                  </a:cubicBezTo>
                  <a:cubicBezTo>
                    <a:pt x="2" y="474"/>
                    <a:pt x="0" y="580"/>
                    <a:pt x="33" y="619"/>
                  </a:cubicBezTo>
                  <a:cubicBezTo>
                    <a:pt x="66" y="659"/>
                    <a:pt x="209" y="686"/>
                    <a:pt x="462" y="701"/>
                  </a:cubicBezTo>
                  <a:cubicBezTo>
                    <a:pt x="715" y="717"/>
                    <a:pt x="840" y="704"/>
                    <a:pt x="837" y="664"/>
                  </a:cubicBezTo>
                  <a:cubicBezTo>
                    <a:pt x="833" y="624"/>
                    <a:pt x="815" y="522"/>
                    <a:pt x="783" y="360"/>
                  </a:cubicBezTo>
                  <a:cubicBezTo>
                    <a:pt x="751" y="197"/>
                    <a:pt x="655" y="95"/>
                    <a:pt x="497" y="54"/>
                  </a:cubicBezTo>
                  <a:cubicBezTo>
                    <a:pt x="339" y="12"/>
                    <a:pt x="232" y="0"/>
                    <a:pt x="177" y="18"/>
                  </a:cubicBezTo>
                  <a:lnTo>
                    <a:pt x="177" y="18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4" name="Freeform 60"/>
            <p:cNvSpPr>
              <a:spLocks/>
            </p:cNvSpPr>
            <p:nvPr/>
          </p:nvSpPr>
          <p:spPr bwMode="auto">
            <a:xfrm>
              <a:off x="929" y="3799"/>
              <a:ext cx="60" cy="50"/>
            </a:xfrm>
            <a:custGeom>
              <a:avLst/>
              <a:gdLst/>
              <a:ahLst/>
              <a:cxnLst>
                <a:cxn ang="0">
                  <a:pos x="501" y="44"/>
                </a:cxn>
                <a:cxn ang="0">
                  <a:pos x="488" y="178"/>
                </a:cxn>
                <a:cxn ang="0">
                  <a:pos x="211" y="361"/>
                </a:cxn>
                <a:cxn ang="0">
                  <a:pos x="49" y="282"/>
                </a:cxn>
                <a:cxn ang="0">
                  <a:pos x="264" y="60"/>
                </a:cxn>
                <a:cxn ang="0">
                  <a:pos x="438" y="5"/>
                </a:cxn>
                <a:cxn ang="0">
                  <a:pos x="501" y="44"/>
                </a:cxn>
              </a:cxnLst>
              <a:rect l="0" t="0" r="r" b="b"/>
              <a:pathLst>
                <a:path w="520" h="425">
                  <a:moveTo>
                    <a:pt x="501" y="44"/>
                  </a:moveTo>
                  <a:cubicBezTo>
                    <a:pt x="520" y="75"/>
                    <a:pt x="516" y="120"/>
                    <a:pt x="488" y="178"/>
                  </a:cubicBezTo>
                  <a:cubicBezTo>
                    <a:pt x="460" y="237"/>
                    <a:pt x="368" y="298"/>
                    <a:pt x="211" y="361"/>
                  </a:cubicBezTo>
                  <a:cubicBezTo>
                    <a:pt x="53" y="425"/>
                    <a:pt x="0" y="399"/>
                    <a:pt x="49" y="282"/>
                  </a:cubicBezTo>
                  <a:cubicBezTo>
                    <a:pt x="99" y="166"/>
                    <a:pt x="171" y="92"/>
                    <a:pt x="264" y="60"/>
                  </a:cubicBezTo>
                  <a:cubicBezTo>
                    <a:pt x="358" y="28"/>
                    <a:pt x="416" y="10"/>
                    <a:pt x="438" y="5"/>
                  </a:cubicBezTo>
                  <a:cubicBezTo>
                    <a:pt x="461" y="0"/>
                    <a:pt x="482" y="13"/>
                    <a:pt x="501" y="4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5" name="Freeform 61"/>
            <p:cNvSpPr>
              <a:spLocks/>
            </p:cNvSpPr>
            <p:nvPr/>
          </p:nvSpPr>
          <p:spPr bwMode="auto">
            <a:xfrm>
              <a:off x="929" y="3799"/>
              <a:ext cx="60" cy="50"/>
            </a:xfrm>
            <a:custGeom>
              <a:avLst/>
              <a:gdLst/>
              <a:ahLst/>
              <a:cxnLst>
                <a:cxn ang="0">
                  <a:pos x="501" y="44"/>
                </a:cxn>
                <a:cxn ang="0">
                  <a:pos x="488" y="178"/>
                </a:cxn>
                <a:cxn ang="0">
                  <a:pos x="211" y="361"/>
                </a:cxn>
                <a:cxn ang="0">
                  <a:pos x="49" y="282"/>
                </a:cxn>
                <a:cxn ang="0">
                  <a:pos x="264" y="60"/>
                </a:cxn>
                <a:cxn ang="0">
                  <a:pos x="438" y="5"/>
                </a:cxn>
                <a:cxn ang="0">
                  <a:pos x="501" y="44"/>
                </a:cxn>
                <a:cxn ang="0">
                  <a:pos x="501" y="44"/>
                </a:cxn>
              </a:cxnLst>
              <a:rect l="0" t="0" r="r" b="b"/>
              <a:pathLst>
                <a:path w="520" h="425">
                  <a:moveTo>
                    <a:pt x="501" y="44"/>
                  </a:moveTo>
                  <a:cubicBezTo>
                    <a:pt x="520" y="75"/>
                    <a:pt x="516" y="120"/>
                    <a:pt x="488" y="178"/>
                  </a:cubicBezTo>
                  <a:cubicBezTo>
                    <a:pt x="460" y="237"/>
                    <a:pt x="368" y="298"/>
                    <a:pt x="211" y="361"/>
                  </a:cubicBezTo>
                  <a:cubicBezTo>
                    <a:pt x="53" y="425"/>
                    <a:pt x="0" y="399"/>
                    <a:pt x="49" y="282"/>
                  </a:cubicBezTo>
                  <a:cubicBezTo>
                    <a:pt x="99" y="166"/>
                    <a:pt x="171" y="92"/>
                    <a:pt x="264" y="60"/>
                  </a:cubicBezTo>
                  <a:cubicBezTo>
                    <a:pt x="358" y="28"/>
                    <a:pt x="416" y="10"/>
                    <a:pt x="438" y="5"/>
                  </a:cubicBezTo>
                  <a:cubicBezTo>
                    <a:pt x="461" y="0"/>
                    <a:pt x="482" y="13"/>
                    <a:pt x="501" y="44"/>
                  </a:cubicBezTo>
                  <a:lnTo>
                    <a:pt x="501" y="4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6" name="Freeform 62"/>
            <p:cNvSpPr>
              <a:spLocks/>
            </p:cNvSpPr>
            <p:nvPr/>
          </p:nvSpPr>
          <p:spPr bwMode="auto">
            <a:xfrm>
              <a:off x="991" y="3862"/>
              <a:ext cx="81" cy="67"/>
            </a:xfrm>
            <a:custGeom>
              <a:avLst/>
              <a:gdLst/>
              <a:ahLst/>
              <a:cxnLst>
                <a:cxn ang="0">
                  <a:pos x="104" y="40"/>
                </a:cxn>
                <a:cxn ang="0">
                  <a:pos x="30" y="270"/>
                </a:cxn>
                <a:cxn ang="0">
                  <a:pos x="59" y="534"/>
                </a:cxn>
                <a:cxn ang="0">
                  <a:pos x="310" y="570"/>
                </a:cxn>
                <a:cxn ang="0">
                  <a:pos x="546" y="470"/>
                </a:cxn>
                <a:cxn ang="0">
                  <a:pos x="661" y="217"/>
                </a:cxn>
                <a:cxn ang="0">
                  <a:pos x="590" y="22"/>
                </a:cxn>
                <a:cxn ang="0">
                  <a:pos x="299" y="10"/>
                </a:cxn>
                <a:cxn ang="0">
                  <a:pos x="104" y="40"/>
                </a:cxn>
              </a:cxnLst>
              <a:rect l="0" t="0" r="r" b="b"/>
              <a:pathLst>
                <a:path w="698" h="580">
                  <a:moveTo>
                    <a:pt x="104" y="40"/>
                  </a:moveTo>
                  <a:cubicBezTo>
                    <a:pt x="85" y="51"/>
                    <a:pt x="60" y="128"/>
                    <a:pt x="30" y="270"/>
                  </a:cubicBezTo>
                  <a:cubicBezTo>
                    <a:pt x="0" y="413"/>
                    <a:pt x="10" y="501"/>
                    <a:pt x="59" y="534"/>
                  </a:cubicBezTo>
                  <a:cubicBezTo>
                    <a:pt x="109" y="568"/>
                    <a:pt x="192" y="580"/>
                    <a:pt x="310" y="570"/>
                  </a:cubicBezTo>
                  <a:cubicBezTo>
                    <a:pt x="427" y="559"/>
                    <a:pt x="506" y="526"/>
                    <a:pt x="546" y="470"/>
                  </a:cubicBezTo>
                  <a:cubicBezTo>
                    <a:pt x="586" y="414"/>
                    <a:pt x="625" y="329"/>
                    <a:pt x="661" y="217"/>
                  </a:cubicBezTo>
                  <a:cubicBezTo>
                    <a:pt x="698" y="105"/>
                    <a:pt x="674" y="39"/>
                    <a:pt x="590" y="22"/>
                  </a:cubicBezTo>
                  <a:cubicBezTo>
                    <a:pt x="507" y="4"/>
                    <a:pt x="410" y="0"/>
                    <a:pt x="299" y="10"/>
                  </a:cubicBezTo>
                  <a:cubicBezTo>
                    <a:pt x="189" y="19"/>
                    <a:pt x="124" y="29"/>
                    <a:pt x="104" y="4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7" name="Freeform 63"/>
            <p:cNvSpPr>
              <a:spLocks/>
            </p:cNvSpPr>
            <p:nvPr/>
          </p:nvSpPr>
          <p:spPr bwMode="auto">
            <a:xfrm>
              <a:off x="991" y="3862"/>
              <a:ext cx="81" cy="67"/>
            </a:xfrm>
            <a:custGeom>
              <a:avLst/>
              <a:gdLst/>
              <a:ahLst/>
              <a:cxnLst>
                <a:cxn ang="0">
                  <a:pos x="104" y="40"/>
                </a:cxn>
                <a:cxn ang="0">
                  <a:pos x="30" y="270"/>
                </a:cxn>
                <a:cxn ang="0">
                  <a:pos x="59" y="534"/>
                </a:cxn>
                <a:cxn ang="0">
                  <a:pos x="310" y="570"/>
                </a:cxn>
                <a:cxn ang="0">
                  <a:pos x="546" y="470"/>
                </a:cxn>
                <a:cxn ang="0">
                  <a:pos x="661" y="217"/>
                </a:cxn>
                <a:cxn ang="0">
                  <a:pos x="590" y="22"/>
                </a:cxn>
                <a:cxn ang="0">
                  <a:pos x="299" y="10"/>
                </a:cxn>
                <a:cxn ang="0">
                  <a:pos x="104" y="40"/>
                </a:cxn>
                <a:cxn ang="0">
                  <a:pos x="104" y="40"/>
                </a:cxn>
              </a:cxnLst>
              <a:rect l="0" t="0" r="r" b="b"/>
              <a:pathLst>
                <a:path w="698" h="580">
                  <a:moveTo>
                    <a:pt x="104" y="40"/>
                  </a:moveTo>
                  <a:cubicBezTo>
                    <a:pt x="85" y="51"/>
                    <a:pt x="60" y="128"/>
                    <a:pt x="30" y="270"/>
                  </a:cubicBezTo>
                  <a:cubicBezTo>
                    <a:pt x="0" y="413"/>
                    <a:pt x="10" y="501"/>
                    <a:pt x="59" y="534"/>
                  </a:cubicBezTo>
                  <a:cubicBezTo>
                    <a:pt x="109" y="568"/>
                    <a:pt x="192" y="580"/>
                    <a:pt x="310" y="570"/>
                  </a:cubicBezTo>
                  <a:cubicBezTo>
                    <a:pt x="427" y="559"/>
                    <a:pt x="506" y="526"/>
                    <a:pt x="546" y="470"/>
                  </a:cubicBezTo>
                  <a:cubicBezTo>
                    <a:pt x="586" y="414"/>
                    <a:pt x="625" y="329"/>
                    <a:pt x="661" y="217"/>
                  </a:cubicBezTo>
                  <a:cubicBezTo>
                    <a:pt x="698" y="105"/>
                    <a:pt x="674" y="39"/>
                    <a:pt x="590" y="22"/>
                  </a:cubicBezTo>
                  <a:cubicBezTo>
                    <a:pt x="507" y="4"/>
                    <a:pt x="410" y="0"/>
                    <a:pt x="299" y="10"/>
                  </a:cubicBezTo>
                  <a:cubicBezTo>
                    <a:pt x="189" y="19"/>
                    <a:pt x="124" y="29"/>
                    <a:pt x="104" y="40"/>
                  </a:cubicBezTo>
                  <a:lnTo>
                    <a:pt x="104" y="40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8" name="Freeform 64"/>
            <p:cNvSpPr>
              <a:spLocks/>
            </p:cNvSpPr>
            <p:nvPr/>
          </p:nvSpPr>
          <p:spPr bwMode="auto">
            <a:xfrm>
              <a:off x="970" y="3856"/>
              <a:ext cx="35" cy="74"/>
            </a:xfrm>
            <a:custGeom>
              <a:avLst/>
              <a:gdLst/>
              <a:ahLst/>
              <a:cxnLst>
                <a:cxn ang="0">
                  <a:pos x="58" y="113"/>
                </a:cxn>
                <a:cxn ang="0">
                  <a:pos x="10" y="361"/>
                </a:cxn>
                <a:cxn ang="0">
                  <a:pos x="99" y="611"/>
                </a:cxn>
                <a:cxn ang="0">
                  <a:pos x="258" y="342"/>
                </a:cxn>
                <a:cxn ang="0">
                  <a:pos x="274" y="16"/>
                </a:cxn>
                <a:cxn ang="0">
                  <a:pos x="162" y="37"/>
                </a:cxn>
                <a:cxn ang="0">
                  <a:pos x="58" y="113"/>
                </a:cxn>
              </a:cxnLst>
              <a:rect l="0" t="0" r="r" b="b"/>
              <a:pathLst>
                <a:path w="300" h="634">
                  <a:moveTo>
                    <a:pt x="58" y="113"/>
                  </a:moveTo>
                  <a:cubicBezTo>
                    <a:pt x="36" y="135"/>
                    <a:pt x="20" y="217"/>
                    <a:pt x="10" y="361"/>
                  </a:cubicBezTo>
                  <a:cubicBezTo>
                    <a:pt x="0" y="505"/>
                    <a:pt x="30" y="588"/>
                    <a:pt x="99" y="611"/>
                  </a:cubicBezTo>
                  <a:cubicBezTo>
                    <a:pt x="168" y="634"/>
                    <a:pt x="221" y="544"/>
                    <a:pt x="258" y="342"/>
                  </a:cubicBezTo>
                  <a:cubicBezTo>
                    <a:pt x="295" y="141"/>
                    <a:pt x="300" y="32"/>
                    <a:pt x="274" y="16"/>
                  </a:cubicBezTo>
                  <a:cubicBezTo>
                    <a:pt x="247" y="0"/>
                    <a:pt x="210" y="7"/>
                    <a:pt x="162" y="37"/>
                  </a:cubicBezTo>
                  <a:cubicBezTo>
                    <a:pt x="115" y="66"/>
                    <a:pt x="80" y="92"/>
                    <a:pt x="58" y="11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89" name="Freeform 65"/>
            <p:cNvSpPr>
              <a:spLocks/>
            </p:cNvSpPr>
            <p:nvPr/>
          </p:nvSpPr>
          <p:spPr bwMode="auto">
            <a:xfrm>
              <a:off x="970" y="3856"/>
              <a:ext cx="35" cy="74"/>
            </a:xfrm>
            <a:custGeom>
              <a:avLst/>
              <a:gdLst/>
              <a:ahLst/>
              <a:cxnLst>
                <a:cxn ang="0">
                  <a:pos x="58" y="113"/>
                </a:cxn>
                <a:cxn ang="0">
                  <a:pos x="10" y="361"/>
                </a:cxn>
                <a:cxn ang="0">
                  <a:pos x="99" y="611"/>
                </a:cxn>
                <a:cxn ang="0">
                  <a:pos x="258" y="342"/>
                </a:cxn>
                <a:cxn ang="0">
                  <a:pos x="274" y="16"/>
                </a:cxn>
                <a:cxn ang="0">
                  <a:pos x="162" y="37"/>
                </a:cxn>
                <a:cxn ang="0">
                  <a:pos x="58" y="113"/>
                </a:cxn>
                <a:cxn ang="0">
                  <a:pos x="58" y="113"/>
                </a:cxn>
              </a:cxnLst>
              <a:rect l="0" t="0" r="r" b="b"/>
              <a:pathLst>
                <a:path w="300" h="634">
                  <a:moveTo>
                    <a:pt x="58" y="113"/>
                  </a:moveTo>
                  <a:cubicBezTo>
                    <a:pt x="36" y="135"/>
                    <a:pt x="20" y="217"/>
                    <a:pt x="10" y="361"/>
                  </a:cubicBezTo>
                  <a:cubicBezTo>
                    <a:pt x="0" y="505"/>
                    <a:pt x="30" y="588"/>
                    <a:pt x="99" y="611"/>
                  </a:cubicBezTo>
                  <a:cubicBezTo>
                    <a:pt x="168" y="634"/>
                    <a:pt x="221" y="544"/>
                    <a:pt x="258" y="342"/>
                  </a:cubicBezTo>
                  <a:cubicBezTo>
                    <a:pt x="295" y="141"/>
                    <a:pt x="300" y="32"/>
                    <a:pt x="274" y="16"/>
                  </a:cubicBezTo>
                  <a:cubicBezTo>
                    <a:pt x="247" y="0"/>
                    <a:pt x="210" y="7"/>
                    <a:pt x="162" y="37"/>
                  </a:cubicBezTo>
                  <a:cubicBezTo>
                    <a:pt x="115" y="66"/>
                    <a:pt x="80" y="92"/>
                    <a:pt x="58" y="113"/>
                  </a:cubicBezTo>
                  <a:lnTo>
                    <a:pt x="58" y="113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0" name="Oval 66"/>
            <p:cNvSpPr>
              <a:spLocks noChangeArrowheads="1"/>
            </p:cNvSpPr>
            <p:nvPr/>
          </p:nvSpPr>
          <p:spPr bwMode="auto">
            <a:xfrm>
              <a:off x="1180" y="3165"/>
              <a:ext cx="230" cy="223"/>
            </a:xfrm>
            <a:prstGeom prst="ellipse">
              <a:avLst/>
            </a:prstGeom>
            <a:solidFill>
              <a:srgbClr val="FFFFFF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1" name="Freeform 67"/>
            <p:cNvSpPr>
              <a:spLocks/>
            </p:cNvSpPr>
            <p:nvPr/>
          </p:nvSpPr>
          <p:spPr bwMode="auto">
            <a:xfrm>
              <a:off x="1200" y="3323"/>
              <a:ext cx="118" cy="148"/>
            </a:xfrm>
            <a:custGeom>
              <a:avLst/>
              <a:gdLst/>
              <a:ahLst/>
              <a:cxnLst>
                <a:cxn ang="0">
                  <a:pos x="980" y="338"/>
                </a:cxn>
                <a:cxn ang="0">
                  <a:pos x="834" y="543"/>
                </a:cxn>
                <a:cxn ang="0">
                  <a:pos x="843" y="980"/>
                </a:cxn>
                <a:cxn ang="0">
                  <a:pos x="971" y="1272"/>
                </a:cxn>
                <a:cxn ang="0">
                  <a:pos x="406" y="1212"/>
                </a:cxn>
                <a:cxn ang="0">
                  <a:pos x="183" y="1040"/>
                </a:cxn>
                <a:cxn ang="0">
                  <a:pos x="346" y="440"/>
                </a:cxn>
                <a:cxn ang="0">
                  <a:pos x="586" y="115"/>
                </a:cxn>
                <a:cxn ang="0">
                  <a:pos x="980" y="338"/>
                </a:cxn>
              </a:cxnLst>
              <a:rect l="0" t="0" r="r" b="b"/>
              <a:pathLst>
                <a:path w="1017" h="1277">
                  <a:moveTo>
                    <a:pt x="980" y="338"/>
                  </a:moveTo>
                  <a:cubicBezTo>
                    <a:pt x="1009" y="372"/>
                    <a:pt x="960" y="440"/>
                    <a:pt x="834" y="543"/>
                  </a:cubicBezTo>
                  <a:cubicBezTo>
                    <a:pt x="709" y="646"/>
                    <a:pt x="711" y="792"/>
                    <a:pt x="843" y="980"/>
                  </a:cubicBezTo>
                  <a:cubicBezTo>
                    <a:pt x="974" y="1169"/>
                    <a:pt x="1017" y="1266"/>
                    <a:pt x="971" y="1272"/>
                  </a:cubicBezTo>
                  <a:cubicBezTo>
                    <a:pt x="926" y="1277"/>
                    <a:pt x="737" y="1257"/>
                    <a:pt x="406" y="1212"/>
                  </a:cubicBezTo>
                  <a:cubicBezTo>
                    <a:pt x="75" y="1166"/>
                    <a:pt x="0" y="1109"/>
                    <a:pt x="183" y="1040"/>
                  </a:cubicBezTo>
                  <a:cubicBezTo>
                    <a:pt x="366" y="972"/>
                    <a:pt x="420" y="772"/>
                    <a:pt x="346" y="440"/>
                  </a:cubicBezTo>
                  <a:cubicBezTo>
                    <a:pt x="272" y="109"/>
                    <a:pt x="352" y="0"/>
                    <a:pt x="586" y="115"/>
                  </a:cubicBezTo>
                  <a:cubicBezTo>
                    <a:pt x="820" y="229"/>
                    <a:pt x="951" y="303"/>
                    <a:pt x="980" y="338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2" name="Freeform 68"/>
            <p:cNvSpPr>
              <a:spLocks/>
            </p:cNvSpPr>
            <p:nvPr/>
          </p:nvSpPr>
          <p:spPr bwMode="auto">
            <a:xfrm>
              <a:off x="1161" y="3420"/>
              <a:ext cx="218" cy="118"/>
            </a:xfrm>
            <a:custGeom>
              <a:avLst/>
              <a:gdLst/>
              <a:ahLst/>
              <a:cxnLst>
                <a:cxn ang="0">
                  <a:pos x="1688" y="329"/>
                </a:cxn>
                <a:cxn ang="0">
                  <a:pos x="1123" y="80"/>
                </a:cxn>
                <a:cxn ang="0">
                  <a:pos x="326" y="80"/>
                </a:cxn>
                <a:cxn ang="0">
                  <a:pos x="18" y="312"/>
                </a:cxn>
                <a:cxn ang="0">
                  <a:pos x="240" y="689"/>
                </a:cxn>
                <a:cxn ang="0">
                  <a:pos x="1166" y="989"/>
                </a:cxn>
                <a:cxn ang="0">
                  <a:pos x="1843" y="740"/>
                </a:cxn>
                <a:cxn ang="0">
                  <a:pos x="1688" y="329"/>
                </a:cxn>
              </a:cxnLst>
              <a:rect l="0" t="0" r="r" b="b"/>
              <a:pathLst>
                <a:path w="1877" h="1011">
                  <a:moveTo>
                    <a:pt x="1688" y="329"/>
                  </a:moveTo>
                  <a:cubicBezTo>
                    <a:pt x="1620" y="243"/>
                    <a:pt x="1431" y="160"/>
                    <a:pt x="1123" y="80"/>
                  </a:cubicBezTo>
                  <a:cubicBezTo>
                    <a:pt x="814" y="0"/>
                    <a:pt x="549" y="0"/>
                    <a:pt x="326" y="80"/>
                  </a:cubicBezTo>
                  <a:cubicBezTo>
                    <a:pt x="103" y="160"/>
                    <a:pt x="0" y="237"/>
                    <a:pt x="18" y="312"/>
                  </a:cubicBezTo>
                  <a:cubicBezTo>
                    <a:pt x="35" y="386"/>
                    <a:pt x="109" y="512"/>
                    <a:pt x="240" y="689"/>
                  </a:cubicBezTo>
                  <a:cubicBezTo>
                    <a:pt x="372" y="866"/>
                    <a:pt x="680" y="966"/>
                    <a:pt x="1166" y="989"/>
                  </a:cubicBezTo>
                  <a:cubicBezTo>
                    <a:pt x="1651" y="1011"/>
                    <a:pt x="1877" y="929"/>
                    <a:pt x="1843" y="740"/>
                  </a:cubicBezTo>
                  <a:cubicBezTo>
                    <a:pt x="1808" y="552"/>
                    <a:pt x="1757" y="414"/>
                    <a:pt x="1688" y="32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3" name="Freeform 69"/>
            <p:cNvSpPr>
              <a:spLocks/>
            </p:cNvSpPr>
            <p:nvPr/>
          </p:nvSpPr>
          <p:spPr bwMode="auto">
            <a:xfrm>
              <a:off x="1156" y="3461"/>
              <a:ext cx="223" cy="411"/>
            </a:xfrm>
            <a:custGeom>
              <a:avLst/>
              <a:gdLst/>
              <a:ahLst/>
              <a:cxnLst>
                <a:cxn ang="0">
                  <a:pos x="1722" y="405"/>
                </a:cxn>
                <a:cxn ang="0">
                  <a:pos x="1868" y="662"/>
                </a:cxn>
                <a:cxn ang="0">
                  <a:pos x="1833" y="2093"/>
                </a:cxn>
                <a:cxn ang="0">
                  <a:pos x="1508" y="3456"/>
                </a:cxn>
                <a:cxn ang="0">
                  <a:pos x="754" y="3370"/>
                </a:cxn>
                <a:cxn ang="0">
                  <a:pos x="94" y="3079"/>
                </a:cxn>
                <a:cxn ang="0">
                  <a:pos x="34" y="1622"/>
                </a:cxn>
                <a:cxn ang="0">
                  <a:pos x="162" y="97"/>
                </a:cxn>
                <a:cxn ang="0">
                  <a:pos x="951" y="148"/>
                </a:cxn>
                <a:cxn ang="0">
                  <a:pos x="1722" y="405"/>
                </a:cxn>
              </a:cxnLst>
              <a:rect l="0" t="0" r="r" b="b"/>
              <a:pathLst>
                <a:path w="1925" h="3541">
                  <a:moveTo>
                    <a:pt x="1722" y="405"/>
                  </a:moveTo>
                  <a:cubicBezTo>
                    <a:pt x="1762" y="445"/>
                    <a:pt x="1810" y="531"/>
                    <a:pt x="1868" y="662"/>
                  </a:cubicBezTo>
                  <a:cubicBezTo>
                    <a:pt x="1925" y="794"/>
                    <a:pt x="1913" y="1271"/>
                    <a:pt x="1833" y="2093"/>
                  </a:cubicBezTo>
                  <a:cubicBezTo>
                    <a:pt x="1753" y="2916"/>
                    <a:pt x="1645" y="3370"/>
                    <a:pt x="1508" y="3456"/>
                  </a:cubicBezTo>
                  <a:cubicBezTo>
                    <a:pt x="1371" y="3541"/>
                    <a:pt x="1119" y="3513"/>
                    <a:pt x="754" y="3370"/>
                  </a:cubicBezTo>
                  <a:cubicBezTo>
                    <a:pt x="388" y="3227"/>
                    <a:pt x="168" y="3130"/>
                    <a:pt x="94" y="3079"/>
                  </a:cubicBezTo>
                  <a:cubicBezTo>
                    <a:pt x="20" y="3027"/>
                    <a:pt x="0" y="2542"/>
                    <a:pt x="34" y="1622"/>
                  </a:cubicBezTo>
                  <a:cubicBezTo>
                    <a:pt x="68" y="702"/>
                    <a:pt x="111" y="194"/>
                    <a:pt x="162" y="97"/>
                  </a:cubicBezTo>
                  <a:cubicBezTo>
                    <a:pt x="214" y="0"/>
                    <a:pt x="477" y="17"/>
                    <a:pt x="951" y="148"/>
                  </a:cubicBezTo>
                  <a:cubicBezTo>
                    <a:pt x="1425" y="279"/>
                    <a:pt x="1682" y="365"/>
                    <a:pt x="1722" y="40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4" name="Freeform 70"/>
            <p:cNvSpPr>
              <a:spLocks/>
            </p:cNvSpPr>
            <p:nvPr/>
          </p:nvSpPr>
          <p:spPr bwMode="auto">
            <a:xfrm>
              <a:off x="1322" y="3478"/>
              <a:ext cx="156" cy="165"/>
            </a:xfrm>
            <a:custGeom>
              <a:avLst/>
              <a:gdLst/>
              <a:ahLst/>
              <a:cxnLst>
                <a:cxn ang="0">
                  <a:pos x="488" y="97"/>
                </a:cxn>
                <a:cxn ang="0">
                  <a:pos x="1071" y="594"/>
                </a:cxn>
                <a:cxn ang="0">
                  <a:pos x="1285" y="1237"/>
                </a:cxn>
                <a:cxn ang="0">
                  <a:pos x="754" y="1117"/>
                </a:cxn>
                <a:cxn ang="0">
                  <a:pos x="137" y="457"/>
                </a:cxn>
                <a:cxn ang="0">
                  <a:pos x="85" y="80"/>
                </a:cxn>
                <a:cxn ang="0">
                  <a:pos x="488" y="97"/>
                </a:cxn>
              </a:cxnLst>
              <a:rect l="0" t="0" r="r" b="b"/>
              <a:pathLst>
                <a:path w="1348" h="1425">
                  <a:moveTo>
                    <a:pt x="488" y="97"/>
                  </a:moveTo>
                  <a:cubicBezTo>
                    <a:pt x="671" y="189"/>
                    <a:pt x="865" y="354"/>
                    <a:pt x="1071" y="594"/>
                  </a:cubicBezTo>
                  <a:cubicBezTo>
                    <a:pt x="1276" y="834"/>
                    <a:pt x="1348" y="1048"/>
                    <a:pt x="1285" y="1237"/>
                  </a:cubicBezTo>
                  <a:cubicBezTo>
                    <a:pt x="1222" y="1425"/>
                    <a:pt x="1045" y="1386"/>
                    <a:pt x="754" y="1117"/>
                  </a:cubicBezTo>
                  <a:cubicBezTo>
                    <a:pt x="462" y="849"/>
                    <a:pt x="257" y="629"/>
                    <a:pt x="137" y="457"/>
                  </a:cubicBezTo>
                  <a:cubicBezTo>
                    <a:pt x="17" y="286"/>
                    <a:pt x="0" y="160"/>
                    <a:pt x="85" y="80"/>
                  </a:cubicBezTo>
                  <a:cubicBezTo>
                    <a:pt x="171" y="0"/>
                    <a:pt x="305" y="6"/>
                    <a:pt x="488" y="97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5" name="Freeform 71"/>
            <p:cNvSpPr>
              <a:spLocks/>
            </p:cNvSpPr>
            <p:nvPr/>
          </p:nvSpPr>
          <p:spPr bwMode="auto">
            <a:xfrm>
              <a:off x="1422" y="3605"/>
              <a:ext cx="163" cy="177"/>
            </a:xfrm>
            <a:custGeom>
              <a:avLst/>
              <a:gdLst/>
              <a:ahLst/>
              <a:cxnLst>
                <a:cxn ang="0">
                  <a:pos x="437" y="9"/>
                </a:cxn>
                <a:cxn ang="0">
                  <a:pos x="874" y="343"/>
                </a:cxn>
                <a:cxn ang="0">
                  <a:pos x="1328" y="1011"/>
                </a:cxn>
                <a:cxn ang="0">
                  <a:pos x="1165" y="1457"/>
                </a:cxn>
                <a:cxn ang="0">
                  <a:pos x="488" y="857"/>
                </a:cxn>
                <a:cxn ang="0">
                  <a:pos x="34" y="77"/>
                </a:cxn>
                <a:cxn ang="0">
                  <a:pos x="163" y="0"/>
                </a:cxn>
                <a:cxn ang="0">
                  <a:pos x="437" y="9"/>
                </a:cxn>
              </a:cxnLst>
              <a:rect l="0" t="0" r="r" b="b"/>
              <a:pathLst>
                <a:path w="1402" h="1526">
                  <a:moveTo>
                    <a:pt x="437" y="9"/>
                  </a:moveTo>
                  <a:cubicBezTo>
                    <a:pt x="500" y="15"/>
                    <a:pt x="646" y="126"/>
                    <a:pt x="874" y="343"/>
                  </a:cubicBezTo>
                  <a:cubicBezTo>
                    <a:pt x="1102" y="560"/>
                    <a:pt x="1254" y="783"/>
                    <a:pt x="1328" y="1011"/>
                  </a:cubicBezTo>
                  <a:cubicBezTo>
                    <a:pt x="1402" y="1240"/>
                    <a:pt x="1348" y="1388"/>
                    <a:pt x="1165" y="1457"/>
                  </a:cubicBezTo>
                  <a:cubicBezTo>
                    <a:pt x="982" y="1526"/>
                    <a:pt x="757" y="1326"/>
                    <a:pt x="488" y="857"/>
                  </a:cubicBezTo>
                  <a:cubicBezTo>
                    <a:pt x="220" y="389"/>
                    <a:pt x="69" y="129"/>
                    <a:pt x="34" y="77"/>
                  </a:cubicBezTo>
                  <a:cubicBezTo>
                    <a:pt x="0" y="26"/>
                    <a:pt x="43" y="0"/>
                    <a:pt x="163" y="0"/>
                  </a:cubicBezTo>
                  <a:cubicBezTo>
                    <a:pt x="283" y="0"/>
                    <a:pt x="374" y="3"/>
                    <a:pt x="437" y="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6" name="Freeform 72"/>
            <p:cNvSpPr>
              <a:spLocks/>
            </p:cNvSpPr>
            <p:nvPr/>
          </p:nvSpPr>
          <p:spPr bwMode="auto">
            <a:xfrm>
              <a:off x="1021" y="3443"/>
              <a:ext cx="172" cy="174"/>
            </a:xfrm>
            <a:custGeom>
              <a:avLst/>
              <a:gdLst/>
              <a:ahLst/>
              <a:cxnLst>
                <a:cxn ang="0">
                  <a:pos x="1343" y="322"/>
                </a:cxn>
                <a:cxn ang="0">
                  <a:pos x="1068" y="905"/>
                </a:cxn>
                <a:cxn ang="0">
                  <a:pos x="640" y="1436"/>
                </a:cxn>
                <a:cxn ang="0">
                  <a:pos x="246" y="1436"/>
                </a:cxn>
                <a:cxn ang="0">
                  <a:pos x="6" y="1179"/>
                </a:cxn>
                <a:cxn ang="0">
                  <a:pos x="640" y="536"/>
                </a:cxn>
                <a:cxn ang="0">
                  <a:pos x="1394" y="22"/>
                </a:cxn>
                <a:cxn ang="0">
                  <a:pos x="1428" y="82"/>
                </a:cxn>
                <a:cxn ang="0">
                  <a:pos x="1342" y="322"/>
                </a:cxn>
              </a:cxnLst>
              <a:rect l="0" t="0" r="r" b="b"/>
              <a:pathLst>
                <a:path w="1480" h="1499">
                  <a:moveTo>
                    <a:pt x="1343" y="322"/>
                  </a:moveTo>
                  <a:cubicBezTo>
                    <a:pt x="1337" y="419"/>
                    <a:pt x="1245" y="614"/>
                    <a:pt x="1068" y="905"/>
                  </a:cubicBezTo>
                  <a:cubicBezTo>
                    <a:pt x="891" y="1196"/>
                    <a:pt x="748" y="1373"/>
                    <a:pt x="640" y="1436"/>
                  </a:cubicBezTo>
                  <a:cubicBezTo>
                    <a:pt x="531" y="1499"/>
                    <a:pt x="400" y="1499"/>
                    <a:pt x="246" y="1436"/>
                  </a:cubicBezTo>
                  <a:cubicBezTo>
                    <a:pt x="91" y="1373"/>
                    <a:pt x="11" y="1288"/>
                    <a:pt x="6" y="1179"/>
                  </a:cubicBezTo>
                  <a:cubicBezTo>
                    <a:pt x="0" y="1071"/>
                    <a:pt x="211" y="856"/>
                    <a:pt x="640" y="536"/>
                  </a:cubicBezTo>
                  <a:cubicBezTo>
                    <a:pt x="1068" y="216"/>
                    <a:pt x="1320" y="45"/>
                    <a:pt x="1394" y="22"/>
                  </a:cubicBezTo>
                  <a:cubicBezTo>
                    <a:pt x="1468" y="0"/>
                    <a:pt x="1480" y="19"/>
                    <a:pt x="1428" y="82"/>
                  </a:cubicBezTo>
                  <a:cubicBezTo>
                    <a:pt x="1377" y="145"/>
                    <a:pt x="1348" y="225"/>
                    <a:pt x="1342" y="322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7" name="Freeform 73"/>
            <p:cNvSpPr>
              <a:spLocks/>
            </p:cNvSpPr>
            <p:nvPr/>
          </p:nvSpPr>
          <p:spPr bwMode="auto">
            <a:xfrm>
              <a:off x="994" y="3569"/>
              <a:ext cx="87" cy="257"/>
            </a:xfrm>
            <a:custGeom>
              <a:avLst/>
              <a:gdLst/>
              <a:ahLst/>
              <a:cxnLst>
                <a:cxn ang="0">
                  <a:pos x="665" y="577"/>
                </a:cxn>
                <a:cxn ang="0">
                  <a:pos x="657" y="1220"/>
                </a:cxn>
                <a:cxn ang="0">
                  <a:pos x="485" y="1914"/>
                </a:cxn>
                <a:cxn ang="0">
                  <a:pos x="220" y="2205"/>
                </a:cxn>
                <a:cxn ang="0">
                  <a:pos x="23" y="2111"/>
                </a:cxn>
                <a:cxn ang="0">
                  <a:pos x="74" y="1194"/>
                </a:cxn>
                <a:cxn ang="0">
                  <a:pos x="254" y="234"/>
                </a:cxn>
                <a:cxn ang="0">
                  <a:pos x="562" y="29"/>
                </a:cxn>
                <a:cxn ang="0">
                  <a:pos x="691" y="174"/>
                </a:cxn>
                <a:cxn ang="0">
                  <a:pos x="665" y="577"/>
                </a:cxn>
              </a:cxnLst>
              <a:rect l="0" t="0" r="r" b="b"/>
              <a:pathLst>
                <a:path w="748" h="2222">
                  <a:moveTo>
                    <a:pt x="665" y="577"/>
                  </a:moveTo>
                  <a:cubicBezTo>
                    <a:pt x="705" y="720"/>
                    <a:pt x="702" y="934"/>
                    <a:pt x="657" y="1220"/>
                  </a:cubicBezTo>
                  <a:cubicBezTo>
                    <a:pt x="611" y="1505"/>
                    <a:pt x="554" y="1737"/>
                    <a:pt x="485" y="1914"/>
                  </a:cubicBezTo>
                  <a:cubicBezTo>
                    <a:pt x="417" y="2091"/>
                    <a:pt x="328" y="2188"/>
                    <a:pt x="220" y="2205"/>
                  </a:cubicBezTo>
                  <a:cubicBezTo>
                    <a:pt x="111" y="2222"/>
                    <a:pt x="45" y="2191"/>
                    <a:pt x="23" y="2111"/>
                  </a:cubicBezTo>
                  <a:cubicBezTo>
                    <a:pt x="0" y="2031"/>
                    <a:pt x="17" y="1725"/>
                    <a:pt x="74" y="1194"/>
                  </a:cubicBezTo>
                  <a:cubicBezTo>
                    <a:pt x="131" y="663"/>
                    <a:pt x="191" y="343"/>
                    <a:pt x="254" y="234"/>
                  </a:cubicBezTo>
                  <a:cubicBezTo>
                    <a:pt x="317" y="126"/>
                    <a:pt x="420" y="57"/>
                    <a:pt x="562" y="29"/>
                  </a:cubicBezTo>
                  <a:cubicBezTo>
                    <a:pt x="705" y="0"/>
                    <a:pt x="748" y="49"/>
                    <a:pt x="691" y="174"/>
                  </a:cubicBezTo>
                  <a:cubicBezTo>
                    <a:pt x="634" y="300"/>
                    <a:pt x="625" y="434"/>
                    <a:pt x="665" y="577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8" name="Freeform 74"/>
            <p:cNvSpPr>
              <a:spLocks/>
            </p:cNvSpPr>
            <p:nvPr/>
          </p:nvSpPr>
          <p:spPr bwMode="auto">
            <a:xfrm>
              <a:off x="1246" y="4157"/>
              <a:ext cx="230" cy="144"/>
            </a:xfrm>
            <a:custGeom>
              <a:avLst/>
              <a:gdLst/>
              <a:ahLst/>
              <a:cxnLst>
                <a:cxn ang="0">
                  <a:pos x="697" y="345"/>
                </a:cxn>
                <a:cxn ang="0">
                  <a:pos x="1203" y="602"/>
                </a:cxn>
                <a:cxn ang="0">
                  <a:pos x="1820" y="1048"/>
                </a:cxn>
                <a:cxn ang="0">
                  <a:pos x="1160" y="1211"/>
                </a:cxn>
                <a:cxn ang="0">
                  <a:pos x="106" y="1014"/>
                </a:cxn>
                <a:cxn ang="0">
                  <a:pos x="80" y="397"/>
                </a:cxn>
                <a:cxn ang="0">
                  <a:pos x="380" y="131"/>
                </a:cxn>
                <a:cxn ang="0">
                  <a:pos x="697" y="345"/>
                </a:cxn>
              </a:cxnLst>
              <a:rect l="0" t="0" r="r" b="b"/>
              <a:pathLst>
                <a:path w="1986" h="1239">
                  <a:moveTo>
                    <a:pt x="697" y="345"/>
                  </a:moveTo>
                  <a:cubicBezTo>
                    <a:pt x="789" y="357"/>
                    <a:pt x="957" y="442"/>
                    <a:pt x="1203" y="602"/>
                  </a:cubicBezTo>
                  <a:cubicBezTo>
                    <a:pt x="1449" y="762"/>
                    <a:pt x="1654" y="911"/>
                    <a:pt x="1820" y="1048"/>
                  </a:cubicBezTo>
                  <a:cubicBezTo>
                    <a:pt x="1986" y="1185"/>
                    <a:pt x="1766" y="1239"/>
                    <a:pt x="1160" y="1211"/>
                  </a:cubicBezTo>
                  <a:cubicBezTo>
                    <a:pt x="555" y="1182"/>
                    <a:pt x="203" y="1116"/>
                    <a:pt x="106" y="1014"/>
                  </a:cubicBezTo>
                  <a:cubicBezTo>
                    <a:pt x="9" y="911"/>
                    <a:pt x="0" y="705"/>
                    <a:pt x="80" y="397"/>
                  </a:cubicBezTo>
                  <a:cubicBezTo>
                    <a:pt x="160" y="88"/>
                    <a:pt x="260" y="0"/>
                    <a:pt x="380" y="131"/>
                  </a:cubicBezTo>
                  <a:cubicBezTo>
                    <a:pt x="500" y="262"/>
                    <a:pt x="606" y="334"/>
                    <a:pt x="697" y="345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299" name="Freeform 75"/>
            <p:cNvSpPr>
              <a:spLocks/>
            </p:cNvSpPr>
            <p:nvPr/>
          </p:nvSpPr>
          <p:spPr bwMode="auto">
            <a:xfrm>
              <a:off x="993" y="4140"/>
              <a:ext cx="218" cy="166"/>
            </a:xfrm>
            <a:custGeom>
              <a:avLst/>
              <a:gdLst/>
              <a:ahLst/>
              <a:cxnLst>
                <a:cxn ang="0">
                  <a:pos x="1868" y="514"/>
                </a:cxn>
                <a:cxn ang="0">
                  <a:pos x="1851" y="1131"/>
                </a:cxn>
                <a:cxn ang="0">
                  <a:pos x="891" y="1388"/>
                </a:cxn>
                <a:cxn ang="0">
                  <a:pos x="69" y="1243"/>
                </a:cxn>
                <a:cxn ang="0">
                  <a:pos x="891" y="660"/>
                </a:cxn>
                <a:cxn ang="0">
                  <a:pos x="1654" y="137"/>
                </a:cxn>
                <a:cxn ang="0">
                  <a:pos x="1774" y="35"/>
                </a:cxn>
                <a:cxn ang="0">
                  <a:pos x="1868" y="514"/>
                </a:cxn>
              </a:cxnLst>
              <a:rect l="0" t="0" r="r" b="b"/>
              <a:pathLst>
                <a:path w="1880" h="1434">
                  <a:moveTo>
                    <a:pt x="1868" y="514"/>
                  </a:moveTo>
                  <a:cubicBezTo>
                    <a:pt x="1880" y="800"/>
                    <a:pt x="1874" y="1006"/>
                    <a:pt x="1851" y="1131"/>
                  </a:cubicBezTo>
                  <a:cubicBezTo>
                    <a:pt x="1828" y="1257"/>
                    <a:pt x="1508" y="1343"/>
                    <a:pt x="891" y="1388"/>
                  </a:cubicBezTo>
                  <a:cubicBezTo>
                    <a:pt x="274" y="1434"/>
                    <a:pt x="0" y="1386"/>
                    <a:pt x="69" y="1243"/>
                  </a:cubicBezTo>
                  <a:cubicBezTo>
                    <a:pt x="137" y="1100"/>
                    <a:pt x="412" y="906"/>
                    <a:pt x="891" y="660"/>
                  </a:cubicBezTo>
                  <a:cubicBezTo>
                    <a:pt x="1371" y="415"/>
                    <a:pt x="1625" y="240"/>
                    <a:pt x="1654" y="137"/>
                  </a:cubicBezTo>
                  <a:cubicBezTo>
                    <a:pt x="1683" y="35"/>
                    <a:pt x="1723" y="0"/>
                    <a:pt x="1774" y="35"/>
                  </a:cubicBezTo>
                  <a:cubicBezTo>
                    <a:pt x="1825" y="69"/>
                    <a:pt x="1857" y="229"/>
                    <a:pt x="1868" y="514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0" name="Freeform 76"/>
            <p:cNvSpPr>
              <a:spLocks/>
            </p:cNvSpPr>
            <p:nvPr/>
          </p:nvSpPr>
          <p:spPr bwMode="auto">
            <a:xfrm>
              <a:off x="1273" y="4022"/>
              <a:ext cx="94" cy="190"/>
            </a:xfrm>
            <a:custGeom>
              <a:avLst/>
              <a:gdLst/>
              <a:ahLst/>
              <a:cxnLst>
                <a:cxn ang="0">
                  <a:pos x="751" y="219"/>
                </a:cxn>
                <a:cxn ang="0">
                  <a:pos x="691" y="879"/>
                </a:cxn>
                <a:cxn ang="0">
                  <a:pos x="279" y="1530"/>
                </a:cxn>
                <a:cxn ang="0">
                  <a:pos x="5" y="1565"/>
                </a:cxn>
                <a:cxn ang="0">
                  <a:pos x="99" y="716"/>
                </a:cxn>
                <a:cxn ang="0">
                  <a:pos x="434" y="22"/>
                </a:cxn>
                <a:cxn ang="0">
                  <a:pos x="751" y="219"/>
                </a:cxn>
              </a:cxnLst>
              <a:rect l="0" t="0" r="r" b="b"/>
              <a:pathLst>
                <a:path w="808" h="1645">
                  <a:moveTo>
                    <a:pt x="751" y="219"/>
                  </a:moveTo>
                  <a:cubicBezTo>
                    <a:pt x="808" y="328"/>
                    <a:pt x="788" y="548"/>
                    <a:pt x="691" y="879"/>
                  </a:cubicBezTo>
                  <a:cubicBezTo>
                    <a:pt x="594" y="1210"/>
                    <a:pt x="456" y="1428"/>
                    <a:pt x="279" y="1530"/>
                  </a:cubicBezTo>
                  <a:cubicBezTo>
                    <a:pt x="102" y="1633"/>
                    <a:pt x="11" y="1645"/>
                    <a:pt x="5" y="1565"/>
                  </a:cubicBezTo>
                  <a:cubicBezTo>
                    <a:pt x="0" y="1485"/>
                    <a:pt x="31" y="1202"/>
                    <a:pt x="99" y="716"/>
                  </a:cubicBezTo>
                  <a:cubicBezTo>
                    <a:pt x="168" y="231"/>
                    <a:pt x="279" y="0"/>
                    <a:pt x="434" y="22"/>
                  </a:cubicBezTo>
                  <a:cubicBezTo>
                    <a:pt x="588" y="45"/>
                    <a:pt x="694" y="111"/>
                    <a:pt x="751" y="21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1" name="Freeform 77"/>
            <p:cNvSpPr>
              <a:spLocks/>
            </p:cNvSpPr>
            <p:nvPr/>
          </p:nvSpPr>
          <p:spPr bwMode="auto">
            <a:xfrm>
              <a:off x="1158" y="4009"/>
              <a:ext cx="67" cy="205"/>
            </a:xfrm>
            <a:custGeom>
              <a:avLst/>
              <a:gdLst/>
              <a:ahLst/>
              <a:cxnLst>
                <a:cxn ang="0">
                  <a:pos x="425" y="169"/>
                </a:cxn>
                <a:cxn ang="0">
                  <a:pos x="528" y="631"/>
                </a:cxn>
                <a:cxn ang="0">
                  <a:pos x="502" y="1385"/>
                </a:cxn>
                <a:cxn ang="0">
                  <a:pos x="271" y="1762"/>
                </a:cxn>
                <a:cxn ang="0">
                  <a:pos x="65" y="1634"/>
                </a:cxn>
                <a:cxn ang="0">
                  <a:pos x="5" y="803"/>
                </a:cxn>
                <a:cxn ang="0">
                  <a:pos x="57" y="49"/>
                </a:cxn>
                <a:cxn ang="0">
                  <a:pos x="245" y="40"/>
                </a:cxn>
                <a:cxn ang="0">
                  <a:pos x="425" y="169"/>
                </a:cxn>
              </a:cxnLst>
              <a:rect l="0" t="0" r="r" b="b"/>
              <a:pathLst>
                <a:path w="574" h="1774">
                  <a:moveTo>
                    <a:pt x="425" y="169"/>
                  </a:moveTo>
                  <a:cubicBezTo>
                    <a:pt x="448" y="214"/>
                    <a:pt x="482" y="369"/>
                    <a:pt x="528" y="631"/>
                  </a:cubicBezTo>
                  <a:cubicBezTo>
                    <a:pt x="574" y="894"/>
                    <a:pt x="565" y="1145"/>
                    <a:pt x="502" y="1385"/>
                  </a:cubicBezTo>
                  <a:cubicBezTo>
                    <a:pt x="439" y="1625"/>
                    <a:pt x="362" y="1751"/>
                    <a:pt x="271" y="1762"/>
                  </a:cubicBezTo>
                  <a:cubicBezTo>
                    <a:pt x="180" y="1774"/>
                    <a:pt x="111" y="1731"/>
                    <a:pt x="65" y="1634"/>
                  </a:cubicBezTo>
                  <a:cubicBezTo>
                    <a:pt x="19" y="1537"/>
                    <a:pt x="0" y="1260"/>
                    <a:pt x="5" y="803"/>
                  </a:cubicBezTo>
                  <a:cubicBezTo>
                    <a:pt x="11" y="346"/>
                    <a:pt x="28" y="94"/>
                    <a:pt x="57" y="49"/>
                  </a:cubicBezTo>
                  <a:cubicBezTo>
                    <a:pt x="85" y="3"/>
                    <a:pt x="148" y="0"/>
                    <a:pt x="245" y="40"/>
                  </a:cubicBezTo>
                  <a:cubicBezTo>
                    <a:pt x="342" y="80"/>
                    <a:pt x="402" y="123"/>
                    <a:pt x="425" y="16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2" name="Freeform 78"/>
            <p:cNvSpPr>
              <a:spLocks/>
            </p:cNvSpPr>
            <p:nvPr/>
          </p:nvSpPr>
          <p:spPr bwMode="auto">
            <a:xfrm>
              <a:off x="1287" y="3824"/>
              <a:ext cx="74" cy="250"/>
            </a:xfrm>
            <a:custGeom>
              <a:avLst/>
              <a:gdLst/>
              <a:ahLst/>
              <a:cxnLst>
                <a:cxn ang="0">
                  <a:pos x="536" y="389"/>
                </a:cxn>
                <a:cxn ang="0">
                  <a:pos x="596" y="1237"/>
                </a:cxn>
                <a:cxn ang="0">
                  <a:pos x="434" y="2051"/>
                </a:cxn>
                <a:cxn ang="0">
                  <a:pos x="254" y="2051"/>
                </a:cxn>
                <a:cxn ang="0">
                  <a:pos x="74" y="928"/>
                </a:cxn>
                <a:cxn ang="0">
                  <a:pos x="194" y="80"/>
                </a:cxn>
                <a:cxn ang="0">
                  <a:pos x="536" y="389"/>
                </a:cxn>
              </a:cxnLst>
              <a:rect l="0" t="0" r="r" b="b"/>
              <a:pathLst>
                <a:path w="631" h="2154">
                  <a:moveTo>
                    <a:pt x="536" y="389"/>
                  </a:moveTo>
                  <a:cubicBezTo>
                    <a:pt x="611" y="514"/>
                    <a:pt x="631" y="797"/>
                    <a:pt x="596" y="1237"/>
                  </a:cubicBezTo>
                  <a:cubicBezTo>
                    <a:pt x="562" y="1677"/>
                    <a:pt x="508" y="1948"/>
                    <a:pt x="434" y="2051"/>
                  </a:cubicBezTo>
                  <a:cubicBezTo>
                    <a:pt x="359" y="2154"/>
                    <a:pt x="299" y="2154"/>
                    <a:pt x="254" y="2051"/>
                  </a:cubicBezTo>
                  <a:cubicBezTo>
                    <a:pt x="208" y="1948"/>
                    <a:pt x="148" y="1574"/>
                    <a:pt x="74" y="928"/>
                  </a:cubicBezTo>
                  <a:cubicBezTo>
                    <a:pt x="0" y="283"/>
                    <a:pt x="39" y="0"/>
                    <a:pt x="194" y="80"/>
                  </a:cubicBezTo>
                  <a:cubicBezTo>
                    <a:pt x="348" y="160"/>
                    <a:pt x="462" y="263"/>
                    <a:pt x="536" y="38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3" name="Freeform 79"/>
            <p:cNvSpPr>
              <a:spLocks/>
            </p:cNvSpPr>
            <p:nvPr/>
          </p:nvSpPr>
          <p:spPr bwMode="auto">
            <a:xfrm>
              <a:off x="1152" y="3787"/>
              <a:ext cx="90" cy="301"/>
            </a:xfrm>
            <a:custGeom>
              <a:avLst/>
              <a:gdLst/>
              <a:ahLst/>
              <a:cxnLst>
                <a:cxn ang="0">
                  <a:pos x="657" y="1408"/>
                </a:cxn>
                <a:cxn ang="0">
                  <a:pos x="426" y="2539"/>
                </a:cxn>
                <a:cxn ang="0">
                  <a:pos x="212" y="2428"/>
                </a:cxn>
                <a:cxn ang="0">
                  <a:pos x="40" y="2102"/>
                </a:cxn>
                <a:cxn ang="0">
                  <a:pos x="66" y="1151"/>
                </a:cxn>
                <a:cxn ang="0">
                  <a:pos x="229" y="200"/>
                </a:cxn>
                <a:cxn ang="0">
                  <a:pos x="520" y="29"/>
                </a:cxn>
                <a:cxn ang="0">
                  <a:pos x="760" y="174"/>
                </a:cxn>
                <a:cxn ang="0">
                  <a:pos x="657" y="1408"/>
                </a:cxn>
              </a:cxnLst>
              <a:rect l="0" t="0" r="r" b="b"/>
              <a:pathLst>
                <a:path w="777" h="2596">
                  <a:moveTo>
                    <a:pt x="657" y="1408"/>
                  </a:moveTo>
                  <a:cubicBezTo>
                    <a:pt x="571" y="2105"/>
                    <a:pt x="494" y="2482"/>
                    <a:pt x="426" y="2539"/>
                  </a:cubicBezTo>
                  <a:cubicBezTo>
                    <a:pt x="357" y="2596"/>
                    <a:pt x="286" y="2559"/>
                    <a:pt x="212" y="2428"/>
                  </a:cubicBezTo>
                  <a:cubicBezTo>
                    <a:pt x="137" y="2296"/>
                    <a:pt x="80" y="2188"/>
                    <a:pt x="40" y="2102"/>
                  </a:cubicBezTo>
                  <a:cubicBezTo>
                    <a:pt x="0" y="2017"/>
                    <a:pt x="9" y="1700"/>
                    <a:pt x="66" y="1151"/>
                  </a:cubicBezTo>
                  <a:cubicBezTo>
                    <a:pt x="123" y="603"/>
                    <a:pt x="177" y="286"/>
                    <a:pt x="229" y="200"/>
                  </a:cubicBezTo>
                  <a:cubicBezTo>
                    <a:pt x="280" y="114"/>
                    <a:pt x="377" y="57"/>
                    <a:pt x="520" y="29"/>
                  </a:cubicBezTo>
                  <a:cubicBezTo>
                    <a:pt x="663" y="0"/>
                    <a:pt x="743" y="49"/>
                    <a:pt x="760" y="174"/>
                  </a:cubicBezTo>
                  <a:cubicBezTo>
                    <a:pt x="777" y="300"/>
                    <a:pt x="743" y="711"/>
                    <a:pt x="657" y="1408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4" name="Freeform 80"/>
            <p:cNvSpPr>
              <a:spLocks/>
            </p:cNvSpPr>
            <p:nvPr/>
          </p:nvSpPr>
          <p:spPr bwMode="auto">
            <a:xfrm>
              <a:off x="1548" y="3748"/>
              <a:ext cx="71" cy="93"/>
            </a:xfrm>
            <a:custGeom>
              <a:avLst/>
              <a:gdLst/>
              <a:ahLst/>
              <a:cxnLst>
                <a:cxn ang="0">
                  <a:pos x="191" y="11"/>
                </a:cxn>
                <a:cxn ang="0">
                  <a:pos x="442" y="189"/>
                </a:cxn>
                <a:cxn ang="0">
                  <a:pos x="601" y="491"/>
                </a:cxn>
                <a:cxn ang="0">
                  <a:pos x="379" y="706"/>
                </a:cxn>
                <a:cxn ang="0">
                  <a:pos x="106" y="780"/>
                </a:cxn>
                <a:cxn ang="0">
                  <a:pos x="17" y="509"/>
                </a:cxn>
                <a:cxn ang="0">
                  <a:pos x="50" y="150"/>
                </a:cxn>
                <a:cxn ang="0">
                  <a:pos x="191" y="11"/>
                </a:cxn>
              </a:cxnLst>
              <a:rect l="0" t="0" r="r" b="b"/>
              <a:pathLst>
                <a:path w="608" h="802">
                  <a:moveTo>
                    <a:pt x="191" y="11"/>
                  </a:moveTo>
                  <a:cubicBezTo>
                    <a:pt x="245" y="0"/>
                    <a:pt x="329" y="60"/>
                    <a:pt x="442" y="189"/>
                  </a:cubicBezTo>
                  <a:cubicBezTo>
                    <a:pt x="555" y="318"/>
                    <a:pt x="608" y="418"/>
                    <a:pt x="601" y="491"/>
                  </a:cubicBezTo>
                  <a:cubicBezTo>
                    <a:pt x="593" y="563"/>
                    <a:pt x="519" y="635"/>
                    <a:pt x="379" y="706"/>
                  </a:cubicBezTo>
                  <a:cubicBezTo>
                    <a:pt x="238" y="778"/>
                    <a:pt x="147" y="802"/>
                    <a:pt x="106" y="780"/>
                  </a:cubicBezTo>
                  <a:cubicBezTo>
                    <a:pt x="65" y="757"/>
                    <a:pt x="35" y="667"/>
                    <a:pt x="17" y="509"/>
                  </a:cubicBezTo>
                  <a:cubicBezTo>
                    <a:pt x="0" y="351"/>
                    <a:pt x="10" y="231"/>
                    <a:pt x="50" y="150"/>
                  </a:cubicBezTo>
                  <a:cubicBezTo>
                    <a:pt x="89" y="68"/>
                    <a:pt x="136" y="22"/>
                    <a:pt x="191" y="1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5" name="Freeform 81"/>
            <p:cNvSpPr>
              <a:spLocks/>
            </p:cNvSpPr>
            <p:nvPr/>
          </p:nvSpPr>
          <p:spPr bwMode="auto">
            <a:xfrm>
              <a:off x="1568" y="3756"/>
              <a:ext cx="80" cy="24"/>
            </a:xfrm>
            <a:custGeom>
              <a:avLst/>
              <a:gdLst/>
              <a:ahLst/>
              <a:cxnLst>
                <a:cxn ang="0">
                  <a:pos x="19" y="133"/>
                </a:cxn>
                <a:cxn ang="0">
                  <a:pos x="153" y="206"/>
                </a:cxn>
                <a:cxn ang="0">
                  <a:pos x="501" y="180"/>
                </a:cxn>
                <a:cxn ang="0">
                  <a:pos x="588" y="66"/>
                </a:cxn>
                <a:cxn ang="0">
                  <a:pos x="285" y="35"/>
                </a:cxn>
                <a:cxn ang="0">
                  <a:pos x="63" y="76"/>
                </a:cxn>
                <a:cxn ang="0">
                  <a:pos x="19" y="133"/>
                </a:cxn>
              </a:cxnLst>
              <a:rect l="0" t="0" r="r" b="b"/>
              <a:pathLst>
                <a:path w="692" h="208">
                  <a:moveTo>
                    <a:pt x="19" y="133"/>
                  </a:moveTo>
                  <a:cubicBezTo>
                    <a:pt x="39" y="179"/>
                    <a:pt x="83" y="204"/>
                    <a:pt x="153" y="206"/>
                  </a:cubicBezTo>
                  <a:cubicBezTo>
                    <a:pt x="223" y="208"/>
                    <a:pt x="339" y="200"/>
                    <a:pt x="501" y="180"/>
                  </a:cubicBezTo>
                  <a:cubicBezTo>
                    <a:pt x="662" y="160"/>
                    <a:pt x="692" y="122"/>
                    <a:pt x="588" y="66"/>
                  </a:cubicBezTo>
                  <a:cubicBezTo>
                    <a:pt x="485" y="10"/>
                    <a:pt x="384" y="0"/>
                    <a:pt x="285" y="35"/>
                  </a:cubicBezTo>
                  <a:cubicBezTo>
                    <a:pt x="186" y="71"/>
                    <a:pt x="112" y="85"/>
                    <a:pt x="63" y="76"/>
                  </a:cubicBezTo>
                  <a:cubicBezTo>
                    <a:pt x="14" y="67"/>
                    <a:pt x="0" y="86"/>
                    <a:pt x="19" y="133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6" name="Freeform 82"/>
            <p:cNvSpPr>
              <a:spLocks/>
            </p:cNvSpPr>
            <p:nvPr/>
          </p:nvSpPr>
          <p:spPr bwMode="auto">
            <a:xfrm>
              <a:off x="1559" y="3816"/>
              <a:ext cx="76" cy="70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534" y="161"/>
                </a:cxn>
                <a:cxn ang="0">
                  <a:pos x="636" y="400"/>
                </a:cxn>
                <a:cxn ang="0">
                  <a:pos x="445" y="548"/>
                </a:cxn>
                <a:cxn ang="0">
                  <a:pos x="259" y="554"/>
                </a:cxn>
                <a:cxn ang="0">
                  <a:pos x="110" y="369"/>
                </a:cxn>
                <a:cxn ang="0">
                  <a:pos x="16" y="189"/>
                </a:cxn>
                <a:cxn ang="0">
                  <a:pos x="184" y="65"/>
                </a:cxn>
                <a:cxn ang="0">
                  <a:pos x="361" y="0"/>
                </a:cxn>
              </a:cxnLst>
              <a:rect l="0" t="0" r="r" b="b"/>
              <a:pathLst>
                <a:path w="661" h="596">
                  <a:moveTo>
                    <a:pt x="361" y="0"/>
                  </a:moveTo>
                  <a:cubicBezTo>
                    <a:pt x="383" y="0"/>
                    <a:pt x="440" y="54"/>
                    <a:pt x="534" y="161"/>
                  </a:cubicBezTo>
                  <a:cubicBezTo>
                    <a:pt x="627" y="269"/>
                    <a:pt x="661" y="348"/>
                    <a:pt x="636" y="400"/>
                  </a:cubicBezTo>
                  <a:cubicBezTo>
                    <a:pt x="611" y="452"/>
                    <a:pt x="547" y="501"/>
                    <a:pt x="445" y="548"/>
                  </a:cubicBezTo>
                  <a:cubicBezTo>
                    <a:pt x="342" y="594"/>
                    <a:pt x="280" y="596"/>
                    <a:pt x="259" y="554"/>
                  </a:cubicBezTo>
                  <a:cubicBezTo>
                    <a:pt x="238" y="512"/>
                    <a:pt x="188" y="451"/>
                    <a:pt x="110" y="369"/>
                  </a:cubicBezTo>
                  <a:cubicBezTo>
                    <a:pt x="32" y="288"/>
                    <a:pt x="0" y="228"/>
                    <a:pt x="16" y="189"/>
                  </a:cubicBezTo>
                  <a:cubicBezTo>
                    <a:pt x="32" y="150"/>
                    <a:pt x="88" y="109"/>
                    <a:pt x="184" y="65"/>
                  </a:cubicBezTo>
                  <a:cubicBezTo>
                    <a:pt x="281" y="21"/>
                    <a:pt x="340" y="0"/>
                    <a:pt x="361" y="0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7" name="Freeform 83"/>
            <p:cNvSpPr>
              <a:spLocks/>
            </p:cNvSpPr>
            <p:nvPr/>
          </p:nvSpPr>
          <p:spPr bwMode="auto">
            <a:xfrm>
              <a:off x="1596" y="3805"/>
              <a:ext cx="62" cy="52"/>
            </a:xfrm>
            <a:custGeom>
              <a:avLst/>
              <a:gdLst/>
              <a:ahLst/>
              <a:cxnLst>
                <a:cxn ang="0">
                  <a:pos x="241" y="19"/>
                </a:cxn>
                <a:cxn ang="0">
                  <a:pos x="433" y="216"/>
                </a:cxn>
                <a:cxn ang="0">
                  <a:pos x="452" y="427"/>
                </a:cxn>
                <a:cxn ang="0">
                  <a:pos x="158" y="265"/>
                </a:cxn>
                <a:cxn ang="0">
                  <a:pos x="14" y="37"/>
                </a:cxn>
                <a:cxn ang="0">
                  <a:pos x="117" y="3"/>
                </a:cxn>
                <a:cxn ang="0">
                  <a:pos x="241" y="19"/>
                </a:cxn>
              </a:cxnLst>
              <a:rect l="0" t="0" r="r" b="b"/>
              <a:pathLst>
                <a:path w="539" h="445">
                  <a:moveTo>
                    <a:pt x="241" y="19"/>
                  </a:moveTo>
                  <a:cubicBezTo>
                    <a:pt x="269" y="27"/>
                    <a:pt x="333" y="93"/>
                    <a:pt x="433" y="216"/>
                  </a:cubicBezTo>
                  <a:cubicBezTo>
                    <a:pt x="532" y="339"/>
                    <a:pt x="539" y="410"/>
                    <a:pt x="452" y="427"/>
                  </a:cubicBezTo>
                  <a:cubicBezTo>
                    <a:pt x="366" y="445"/>
                    <a:pt x="268" y="391"/>
                    <a:pt x="158" y="265"/>
                  </a:cubicBezTo>
                  <a:cubicBezTo>
                    <a:pt x="47" y="139"/>
                    <a:pt x="0" y="63"/>
                    <a:pt x="14" y="37"/>
                  </a:cubicBezTo>
                  <a:cubicBezTo>
                    <a:pt x="29" y="11"/>
                    <a:pt x="63" y="0"/>
                    <a:pt x="117" y="3"/>
                  </a:cubicBezTo>
                  <a:cubicBezTo>
                    <a:pt x="171" y="6"/>
                    <a:pt x="212" y="11"/>
                    <a:pt x="241" y="1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8" name="Freeform 84"/>
            <p:cNvSpPr>
              <a:spLocks/>
            </p:cNvSpPr>
            <p:nvPr/>
          </p:nvSpPr>
          <p:spPr bwMode="auto">
            <a:xfrm>
              <a:off x="987" y="3785"/>
              <a:ext cx="76" cy="83"/>
            </a:xfrm>
            <a:custGeom>
              <a:avLst/>
              <a:gdLst/>
              <a:ahLst/>
              <a:cxnLst>
                <a:cxn ang="0">
                  <a:pos x="103" y="18"/>
                </a:cxn>
                <a:cxn ang="0">
                  <a:pos x="10" y="287"/>
                </a:cxn>
                <a:cxn ang="0">
                  <a:pos x="5" y="597"/>
                </a:cxn>
                <a:cxn ang="0">
                  <a:pos x="338" y="695"/>
                </a:cxn>
                <a:cxn ang="0">
                  <a:pos x="633" y="665"/>
                </a:cxn>
                <a:cxn ang="0">
                  <a:pos x="571" y="361"/>
                </a:cxn>
                <a:cxn ang="0">
                  <a:pos x="362" y="55"/>
                </a:cxn>
                <a:cxn ang="0">
                  <a:pos x="103" y="18"/>
                </a:cxn>
              </a:cxnLst>
              <a:rect l="0" t="0" r="r" b="b"/>
              <a:pathLst>
                <a:path w="655" h="716">
                  <a:moveTo>
                    <a:pt x="103" y="18"/>
                  </a:moveTo>
                  <a:cubicBezTo>
                    <a:pt x="49" y="35"/>
                    <a:pt x="19" y="125"/>
                    <a:pt x="10" y="287"/>
                  </a:cubicBezTo>
                  <a:cubicBezTo>
                    <a:pt x="2" y="449"/>
                    <a:pt x="0" y="552"/>
                    <a:pt x="5" y="597"/>
                  </a:cubicBezTo>
                  <a:cubicBezTo>
                    <a:pt x="10" y="641"/>
                    <a:pt x="121" y="674"/>
                    <a:pt x="338" y="695"/>
                  </a:cubicBezTo>
                  <a:cubicBezTo>
                    <a:pt x="556" y="716"/>
                    <a:pt x="655" y="706"/>
                    <a:pt x="633" y="665"/>
                  </a:cubicBezTo>
                  <a:cubicBezTo>
                    <a:pt x="612" y="623"/>
                    <a:pt x="592" y="522"/>
                    <a:pt x="571" y="361"/>
                  </a:cubicBezTo>
                  <a:cubicBezTo>
                    <a:pt x="551" y="200"/>
                    <a:pt x="481" y="98"/>
                    <a:pt x="362" y="55"/>
                  </a:cubicBezTo>
                  <a:cubicBezTo>
                    <a:pt x="243" y="13"/>
                    <a:pt x="156" y="0"/>
                    <a:pt x="103" y="18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09" name="Freeform 85"/>
            <p:cNvSpPr>
              <a:spLocks/>
            </p:cNvSpPr>
            <p:nvPr/>
          </p:nvSpPr>
          <p:spPr bwMode="auto">
            <a:xfrm>
              <a:off x="940" y="3794"/>
              <a:ext cx="53" cy="41"/>
            </a:xfrm>
            <a:custGeom>
              <a:avLst/>
              <a:gdLst/>
              <a:ahLst/>
              <a:cxnLst>
                <a:cxn ang="0">
                  <a:pos x="436" y="40"/>
                </a:cxn>
                <a:cxn ang="0">
                  <a:pos x="438" y="160"/>
                </a:cxn>
                <a:cxn ang="0">
                  <a:pos x="196" y="307"/>
                </a:cxn>
                <a:cxn ang="0">
                  <a:pos x="39" y="264"/>
                </a:cxn>
                <a:cxn ang="0">
                  <a:pos x="257" y="88"/>
                </a:cxn>
                <a:cxn ang="0">
                  <a:pos x="412" y="11"/>
                </a:cxn>
                <a:cxn ang="0">
                  <a:pos x="436" y="40"/>
                </a:cxn>
              </a:cxnLst>
              <a:rect l="0" t="0" r="r" b="b"/>
              <a:pathLst>
                <a:path w="455" h="356">
                  <a:moveTo>
                    <a:pt x="436" y="40"/>
                  </a:moveTo>
                  <a:cubicBezTo>
                    <a:pt x="454" y="71"/>
                    <a:pt x="455" y="110"/>
                    <a:pt x="438" y="160"/>
                  </a:cubicBezTo>
                  <a:cubicBezTo>
                    <a:pt x="420" y="210"/>
                    <a:pt x="340" y="259"/>
                    <a:pt x="196" y="307"/>
                  </a:cubicBezTo>
                  <a:cubicBezTo>
                    <a:pt x="52" y="356"/>
                    <a:pt x="0" y="342"/>
                    <a:pt x="39" y="264"/>
                  </a:cubicBezTo>
                  <a:cubicBezTo>
                    <a:pt x="79" y="187"/>
                    <a:pt x="151" y="128"/>
                    <a:pt x="257" y="88"/>
                  </a:cubicBezTo>
                  <a:cubicBezTo>
                    <a:pt x="363" y="48"/>
                    <a:pt x="414" y="22"/>
                    <a:pt x="412" y="11"/>
                  </a:cubicBezTo>
                  <a:cubicBezTo>
                    <a:pt x="409" y="0"/>
                    <a:pt x="417" y="10"/>
                    <a:pt x="436" y="40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0" name="Freeform 86"/>
            <p:cNvSpPr>
              <a:spLocks/>
            </p:cNvSpPr>
            <p:nvPr/>
          </p:nvSpPr>
          <p:spPr bwMode="auto">
            <a:xfrm>
              <a:off x="991" y="3851"/>
              <a:ext cx="77" cy="66"/>
            </a:xfrm>
            <a:custGeom>
              <a:avLst/>
              <a:gdLst/>
              <a:ahLst/>
              <a:cxnLst>
                <a:cxn ang="0">
                  <a:pos x="81" y="39"/>
                </a:cxn>
                <a:cxn ang="0">
                  <a:pos x="21" y="252"/>
                </a:cxn>
                <a:cxn ang="0">
                  <a:pos x="49" y="510"/>
                </a:cxn>
                <a:cxn ang="0">
                  <a:pos x="279" y="557"/>
                </a:cxn>
                <a:cxn ang="0">
                  <a:pos x="509" y="459"/>
                </a:cxn>
                <a:cxn ang="0">
                  <a:pos x="620" y="212"/>
                </a:cxn>
                <a:cxn ang="0">
                  <a:pos x="552" y="21"/>
                </a:cxn>
                <a:cxn ang="0">
                  <a:pos x="270" y="9"/>
                </a:cxn>
                <a:cxn ang="0">
                  <a:pos x="81" y="39"/>
                </a:cxn>
              </a:cxnLst>
              <a:rect l="0" t="0" r="r" b="b"/>
              <a:pathLst>
                <a:path w="656" h="566">
                  <a:moveTo>
                    <a:pt x="81" y="39"/>
                  </a:moveTo>
                  <a:cubicBezTo>
                    <a:pt x="62" y="49"/>
                    <a:pt x="42" y="120"/>
                    <a:pt x="21" y="252"/>
                  </a:cubicBezTo>
                  <a:cubicBezTo>
                    <a:pt x="0" y="384"/>
                    <a:pt x="10" y="470"/>
                    <a:pt x="49" y="510"/>
                  </a:cubicBezTo>
                  <a:cubicBezTo>
                    <a:pt x="89" y="551"/>
                    <a:pt x="166" y="566"/>
                    <a:pt x="279" y="557"/>
                  </a:cubicBezTo>
                  <a:cubicBezTo>
                    <a:pt x="393" y="547"/>
                    <a:pt x="469" y="514"/>
                    <a:pt x="509" y="459"/>
                  </a:cubicBezTo>
                  <a:cubicBezTo>
                    <a:pt x="548" y="404"/>
                    <a:pt x="585" y="322"/>
                    <a:pt x="620" y="212"/>
                  </a:cubicBezTo>
                  <a:cubicBezTo>
                    <a:pt x="656" y="102"/>
                    <a:pt x="633" y="39"/>
                    <a:pt x="552" y="21"/>
                  </a:cubicBezTo>
                  <a:cubicBezTo>
                    <a:pt x="471" y="4"/>
                    <a:pt x="377" y="0"/>
                    <a:pt x="270" y="9"/>
                  </a:cubicBezTo>
                  <a:cubicBezTo>
                    <a:pt x="163" y="18"/>
                    <a:pt x="100" y="28"/>
                    <a:pt x="81" y="39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1" name="Freeform 87"/>
            <p:cNvSpPr>
              <a:spLocks/>
            </p:cNvSpPr>
            <p:nvPr/>
          </p:nvSpPr>
          <p:spPr bwMode="auto">
            <a:xfrm>
              <a:off x="976" y="3848"/>
              <a:ext cx="34" cy="72"/>
            </a:xfrm>
            <a:custGeom>
              <a:avLst/>
              <a:gdLst/>
              <a:ahLst/>
              <a:cxnLst>
                <a:cxn ang="0">
                  <a:pos x="57" y="111"/>
                </a:cxn>
                <a:cxn ang="0">
                  <a:pos x="10" y="353"/>
                </a:cxn>
                <a:cxn ang="0">
                  <a:pos x="96" y="597"/>
                </a:cxn>
                <a:cxn ang="0">
                  <a:pos x="250" y="334"/>
                </a:cxn>
                <a:cxn ang="0">
                  <a:pos x="266" y="16"/>
                </a:cxn>
                <a:cxn ang="0">
                  <a:pos x="158" y="36"/>
                </a:cxn>
                <a:cxn ang="0">
                  <a:pos x="57" y="110"/>
                </a:cxn>
              </a:cxnLst>
              <a:rect l="0" t="0" r="r" b="b"/>
              <a:pathLst>
                <a:path w="292" h="619">
                  <a:moveTo>
                    <a:pt x="57" y="111"/>
                  </a:moveTo>
                  <a:cubicBezTo>
                    <a:pt x="36" y="131"/>
                    <a:pt x="20" y="212"/>
                    <a:pt x="10" y="353"/>
                  </a:cubicBezTo>
                  <a:cubicBezTo>
                    <a:pt x="0" y="493"/>
                    <a:pt x="29" y="574"/>
                    <a:pt x="96" y="597"/>
                  </a:cubicBezTo>
                  <a:cubicBezTo>
                    <a:pt x="163" y="619"/>
                    <a:pt x="214" y="532"/>
                    <a:pt x="250" y="334"/>
                  </a:cubicBezTo>
                  <a:cubicBezTo>
                    <a:pt x="286" y="137"/>
                    <a:pt x="292" y="31"/>
                    <a:pt x="266" y="16"/>
                  </a:cubicBezTo>
                  <a:cubicBezTo>
                    <a:pt x="240" y="0"/>
                    <a:pt x="204" y="7"/>
                    <a:pt x="158" y="36"/>
                  </a:cubicBezTo>
                  <a:cubicBezTo>
                    <a:pt x="112" y="65"/>
                    <a:pt x="78" y="90"/>
                    <a:pt x="57" y="110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2" name="Freeform 88"/>
            <p:cNvSpPr>
              <a:spLocks/>
            </p:cNvSpPr>
            <p:nvPr/>
          </p:nvSpPr>
          <p:spPr bwMode="auto">
            <a:xfrm>
              <a:off x="1277" y="3387"/>
              <a:ext cx="29" cy="16"/>
            </a:xfrm>
            <a:custGeom>
              <a:avLst/>
              <a:gdLst/>
              <a:ahLst/>
              <a:cxnLst>
                <a:cxn ang="0">
                  <a:pos x="220" y="34"/>
                </a:cxn>
                <a:cxn ang="0">
                  <a:pos x="83" y="17"/>
                </a:cxn>
                <a:cxn ang="0">
                  <a:pos x="40" y="43"/>
                </a:cxn>
                <a:cxn ang="0">
                  <a:pos x="117" y="120"/>
                </a:cxn>
                <a:cxn ang="0">
                  <a:pos x="194" y="85"/>
                </a:cxn>
                <a:cxn ang="0">
                  <a:pos x="220" y="34"/>
                </a:cxn>
              </a:cxnLst>
              <a:rect l="0" t="0" r="r" b="b"/>
              <a:pathLst>
                <a:path w="243" h="137">
                  <a:moveTo>
                    <a:pt x="220" y="34"/>
                  </a:moveTo>
                  <a:cubicBezTo>
                    <a:pt x="197" y="40"/>
                    <a:pt x="151" y="34"/>
                    <a:pt x="83" y="17"/>
                  </a:cubicBezTo>
                  <a:cubicBezTo>
                    <a:pt x="14" y="0"/>
                    <a:pt x="0" y="8"/>
                    <a:pt x="40" y="43"/>
                  </a:cubicBezTo>
                  <a:cubicBezTo>
                    <a:pt x="80" y="77"/>
                    <a:pt x="105" y="103"/>
                    <a:pt x="117" y="120"/>
                  </a:cubicBezTo>
                  <a:cubicBezTo>
                    <a:pt x="128" y="137"/>
                    <a:pt x="154" y="125"/>
                    <a:pt x="194" y="85"/>
                  </a:cubicBezTo>
                  <a:cubicBezTo>
                    <a:pt x="234" y="46"/>
                    <a:pt x="243" y="28"/>
                    <a:pt x="220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3" name="Freeform 89"/>
            <p:cNvSpPr>
              <a:spLocks/>
            </p:cNvSpPr>
            <p:nvPr/>
          </p:nvSpPr>
          <p:spPr bwMode="auto">
            <a:xfrm>
              <a:off x="1277" y="3387"/>
              <a:ext cx="29" cy="16"/>
            </a:xfrm>
            <a:custGeom>
              <a:avLst/>
              <a:gdLst/>
              <a:ahLst/>
              <a:cxnLst>
                <a:cxn ang="0">
                  <a:pos x="220" y="34"/>
                </a:cxn>
                <a:cxn ang="0">
                  <a:pos x="83" y="17"/>
                </a:cxn>
                <a:cxn ang="0">
                  <a:pos x="40" y="43"/>
                </a:cxn>
                <a:cxn ang="0">
                  <a:pos x="117" y="120"/>
                </a:cxn>
                <a:cxn ang="0">
                  <a:pos x="194" y="85"/>
                </a:cxn>
                <a:cxn ang="0">
                  <a:pos x="220" y="34"/>
                </a:cxn>
                <a:cxn ang="0">
                  <a:pos x="220" y="34"/>
                </a:cxn>
              </a:cxnLst>
              <a:rect l="0" t="0" r="r" b="b"/>
              <a:pathLst>
                <a:path w="243" h="137">
                  <a:moveTo>
                    <a:pt x="220" y="34"/>
                  </a:moveTo>
                  <a:cubicBezTo>
                    <a:pt x="197" y="40"/>
                    <a:pt x="151" y="34"/>
                    <a:pt x="83" y="17"/>
                  </a:cubicBezTo>
                  <a:cubicBezTo>
                    <a:pt x="14" y="0"/>
                    <a:pt x="0" y="8"/>
                    <a:pt x="40" y="43"/>
                  </a:cubicBezTo>
                  <a:cubicBezTo>
                    <a:pt x="80" y="77"/>
                    <a:pt x="105" y="103"/>
                    <a:pt x="117" y="120"/>
                  </a:cubicBezTo>
                  <a:cubicBezTo>
                    <a:pt x="128" y="137"/>
                    <a:pt x="154" y="125"/>
                    <a:pt x="194" y="85"/>
                  </a:cubicBezTo>
                  <a:cubicBezTo>
                    <a:pt x="234" y="46"/>
                    <a:pt x="243" y="28"/>
                    <a:pt x="220" y="34"/>
                  </a:cubicBezTo>
                  <a:lnTo>
                    <a:pt x="220" y="34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4" name="Freeform 90"/>
            <p:cNvSpPr>
              <a:spLocks/>
            </p:cNvSpPr>
            <p:nvPr/>
          </p:nvSpPr>
          <p:spPr bwMode="auto">
            <a:xfrm>
              <a:off x="1378" y="3561"/>
              <a:ext cx="7" cy="39"/>
            </a:xfrm>
            <a:custGeom>
              <a:avLst/>
              <a:gdLst/>
              <a:ahLst/>
              <a:cxnLst>
                <a:cxn ang="0">
                  <a:pos x="64" y="199"/>
                </a:cxn>
                <a:cxn ang="0">
                  <a:pos x="44" y="145"/>
                </a:cxn>
                <a:cxn ang="0">
                  <a:pos x="27" y="37"/>
                </a:cxn>
                <a:cxn ang="0">
                  <a:pos x="13" y="141"/>
                </a:cxn>
                <a:cxn ang="0">
                  <a:pos x="9" y="323"/>
                </a:cxn>
                <a:cxn ang="0">
                  <a:pos x="43" y="273"/>
                </a:cxn>
                <a:cxn ang="0">
                  <a:pos x="64" y="199"/>
                </a:cxn>
              </a:cxnLst>
              <a:rect l="0" t="0" r="r" b="b"/>
              <a:pathLst>
                <a:path w="64" h="338">
                  <a:moveTo>
                    <a:pt x="64" y="199"/>
                  </a:moveTo>
                  <a:cubicBezTo>
                    <a:pt x="64" y="199"/>
                    <a:pt x="57" y="181"/>
                    <a:pt x="44" y="145"/>
                  </a:cubicBezTo>
                  <a:cubicBezTo>
                    <a:pt x="30" y="109"/>
                    <a:pt x="25" y="73"/>
                    <a:pt x="27" y="37"/>
                  </a:cubicBezTo>
                  <a:cubicBezTo>
                    <a:pt x="30" y="0"/>
                    <a:pt x="25" y="35"/>
                    <a:pt x="13" y="141"/>
                  </a:cubicBezTo>
                  <a:cubicBezTo>
                    <a:pt x="2" y="246"/>
                    <a:pt x="0" y="307"/>
                    <a:pt x="9" y="323"/>
                  </a:cubicBezTo>
                  <a:cubicBezTo>
                    <a:pt x="18" y="338"/>
                    <a:pt x="29" y="322"/>
                    <a:pt x="43" y="273"/>
                  </a:cubicBezTo>
                  <a:cubicBezTo>
                    <a:pt x="57" y="224"/>
                    <a:pt x="64" y="199"/>
                    <a:pt x="64" y="19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5" name="Freeform 91"/>
            <p:cNvSpPr>
              <a:spLocks/>
            </p:cNvSpPr>
            <p:nvPr/>
          </p:nvSpPr>
          <p:spPr bwMode="auto">
            <a:xfrm>
              <a:off x="1378" y="3561"/>
              <a:ext cx="7" cy="39"/>
            </a:xfrm>
            <a:custGeom>
              <a:avLst/>
              <a:gdLst/>
              <a:ahLst/>
              <a:cxnLst>
                <a:cxn ang="0">
                  <a:pos x="64" y="199"/>
                </a:cxn>
                <a:cxn ang="0">
                  <a:pos x="44" y="145"/>
                </a:cxn>
                <a:cxn ang="0">
                  <a:pos x="27" y="37"/>
                </a:cxn>
                <a:cxn ang="0">
                  <a:pos x="13" y="141"/>
                </a:cxn>
                <a:cxn ang="0">
                  <a:pos x="9" y="323"/>
                </a:cxn>
                <a:cxn ang="0">
                  <a:pos x="43" y="273"/>
                </a:cxn>
                <a:cxn ang="0">
                  <a:pos x="64" y="199"/>
                </a:cxn>
              </a:cxnLst>
              <a:rect l="0" t="0" r="r" b="b"/>
              <a:pathLst>
                <a:path w="64" h="338">
                  <a:moveTo>
                    <a:pt x="64" y="199"/>
                  </a:moveTo>
                  <a:cubicBezTo>
                    <a:pt x="64" y="199"/>
                    <a:pt x="57" y="181"/>
                    <a:pt x="44" y="145"/>
                  </a:cubicBezTo>
                  <a:cubicBezTo>
                    <a:pt x="30" y="109"/>
                    <a:pt x="25" y="73"/>
                    <a:pt x="27" y="37"/>
                  </a:cubicBezTo>
                  <a:cubicBezTo>
                    <a:pt x="30" y="0"/>
                    <a:pt x="25" y="35"/>
                    <a:pt x="13" y="141"/>
                  </a:cubicBezTo>
                  <a:cubicBezTo>
                    <a:pt x="2" y="246"/>
                    <a:pt x="0" y="307"/>
                    <a:pt x="9" y="323"/>
                  </a:cubicBezTo>
                  <a:cubicBezTo>
                    <a:pt x="18" y="338"/>
                    <a:pt x="29" y="322"/>
                    <a:pt x="43" y="273"/>
                  </a:cubicBezTo>
                  <a:cubicBezTo>
                    <a:pt x="57" y="224"/>
                    <a:pt x="64" y="199"/>
                    <a:pt x="64" y="199"/>
                  </a:cubicBez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6" name="Freeform 92"/>
            <p:cNvSpPr>
              <a:spLocks/>
            </p:cNvSpPr>
            <p:nvPr/>
          </p:nvSpPr>
          <p:spPr bwMode="auto">
            <a:xfrm>
              <a:off x="1160" y="3504"/>
              <a:ext cx="11" cy="45"/>
            </a:xfrm>
            <a:custGeom>
              <a:avLst/>
              <a:gdLst/>
              <a:ahLst/>
              <a:cxnLst>
                <a:cxn ang="0">
                  <a:pos x="57" y="66"/>
                </a:cxn>
                <a:cxn ang="0">
                  <a:pos x="91" y="6"/>
                </a:cxn>
                <a:cxn ang="0">
                  <a:pos x="57" y="152"/>
                </a:cxn>
                <a:cxn ang="0">
                  <a:pos x="5" y="357"/>
                </a:cxn>
                <a:cxn ang="0">
                  <a:pos x="14" y="263"/>
                </a:cxn>
                <a:cxn ang="0">
                  <a:pos x="57" y="66"/>
                </a:cxn>
              </a:cxnLst>
              <a:rect l="0" t="0" r="r" b="b"/>
              <a:pathLst>
                <a:path w="97" h="392">
                  <a:moveTo>
                    <a:pt x="57" y="66"/>
                  </a:moveTo>
                  <a:cubicBezTo>
                    <a:pt x="74" y="32"/>
                    <a:pt x="85" y="12"/>
                    <a:pt x="91" y="6"/>
                  </a:cubicBezTo>
                  <a:cubicBezTo>
                    <a:pt x="97" y="0"/>
                    <a:pt x="85" y="49"/>
                    <a:pt x="57" y="152"/>
                  </a:cubicBezTo>
                  <a:cubicBezTo>
                    <a:pt x="28" y="254"/>
                    <a:pt x="11" y="323"/>
                    <a:pt x="5" y="357"/>
                  </a:cubicBezTo>
                  <a:cubicBezTo>
                    <a:pt x="0" y="392"/>
                    <a:pt x="2" y="360"/>
                    <a:pt x="14" y="263"/>
                  </a:cubicBezTo>
                  <a:cubicBezTo>
                    <a:pt x="25" y="166"/>
                    <a:pt x="40" y="100"/>
                    <a:pt x="57" y="6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7" name="Freeform 93"/>
            <p:cNvSpPr>
              <a:spLocks/>
            </p:cNvSpPr>
            <p:nvPr/>
          </p:nvSpPr>
          <p:spPr bwMode="auto">
            <a:xfrm>
              <a:off x="1160" y="3504"/>
              <a:ext cx="11" cy="45"/>
            </a:xfrm>
            <a:custGeom>
              <a:avLst/>
              <a:gdLst/>
              <a:ahLst/>
              <a:cxnLst>
                <a:cxn ang="0">
                  <a:pos x="57" y="66"/>
                </a:cxn>
                <a:cxn ang="0">
                  <a:pos x="91" y="6"/>
                </a:cxn>
                <a:cxn ang="0">
                  <a:pos x="57" y="152"/>
                </a:cxn>
                <a:cxn ang="0">
                  <a:pos x="5" y="357"/>
                </a:cxn>
                <a:cxn ang="0">
                  <a:pos x="14" y="263"/>
                </a:cxn>
                <a:cxn ang="0">
                  <a:pos x="57" y="66"/>
                </a:cxn>
                <a:cxn ang="0">
                  <a:pos x="57" y="66"/>
                </a:cxn>
              </a:cxnLst>
              <a:rect l="0" t="0" r="r" b="b"/>
              <a:pathLst>
                <a:path w="97" h="392">
                  <a:moveTo>
                    <a:pt x="57" y="66"/>
                  </a:moveTo>
                  <a:cubicBezTo>
                    <a:pt x="74" y="32"/>
                    <a:pt x="85" y="12"/>
                    <a:pt x="91" y="6"/>
                  </a:cubicBezTo>
                  <a:cubicBezTo>
                    <a:pt x="97" y="0"/>
                    <a:pt x="85" y="49"/>
                    <a:pt x="57" y="152"/>
                  </a:cubicBezTo>
                  <a:cubicBezTo>
                    <a:pt x="28" y="254"/>
                    <a:pt x="11" y="323"/>
                    <a:pt x="5" y="357"/>
                  </a:cubicBezTo>
                  <a:cubicBezTo>
                    <a:pt x="0" y="392"/>
                    <a:pt x="2" y="360"/>
                    <a:pt x="14" y="263"/>
                  </a:cubicBezTo>
                  <a:cubicBezTo>
                    <a:pt x="25" y="166"/>
                    <a:pt x="40" y="100"/>
                    <a:pt x="57" y="66"/>
                  </a:cubicBezTo>
                  <a:lnTo>
                    <a:pt x="57" y="66"/>
                  </a:lnTo>
                  <a:close/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8" name="Oval 94"/>
            <p:cNvSpPr>
              <a:spLocks noChangeArrowheads="1"/>
            </p:cNvSpPr>
            <p:nvPr/>
          </p:nvSpPr>
          <p:spPr bwMode="auto">
            <a:xfrm>
              <a:off x="1355" y="3212"/>
              <a:ext cx="28" cy="57"/>
            </a:xfrm>
            <a:prstGeom prst="ellipse">
              <a:avLst/>
            </a:prstGeom>
            <a:solidFill>
              <a:srgbClr val="000000"/>
            </a:soli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319" name="Freeform 95"/>
            <p:cNvSpPr>
              <a:spLocks/>
            </p:cNvSpPr>
            <p:nvPr/>
          </p:nvSpPr>
          <p:spPr bwMode="auto">
            <a:xfrm>
              <a:off x="1386" y="3259"/>
              <a:ext cx="32" cy="59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274" y="442"/>
                </a:cxn>
                <a:cxn ang="0">
                  <a:pos x="0" y="513"/>
                </a:cxn>
                <a:cxn ang="0">
                  <a:pos x="137" y="0"/>
                </a:cxn>
              </a:cxnLst>
              <a:rect l="0" t="0" r="r" b="b"/>
              <a:pathLst>
                <a:path w="274" h="513">
                  <a:moveTo>
                    <a:pt x="137" y="0"/>
                  </a:moveTo>
                  <a:cubicBezTo>
                    <a:pt x="160" y="30"/>
                    <a:pt x="274" y="442"/>
                    <a:pt x="274" y="442"/>
                  </a:cubicBezTo>
                  <a:lnTo>
                    <a:pt x="0" y="5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1763713" y="5876925"/>
            <a:ext cx="452437" cy="411163"/>
            <a:chOff x="2953" y="2700"/>
            <a:chExt cx="340" cy="292"/>
          </a:xfrm>
        </p:grpSpPr>
        <p:sp>
          <p:nvSpPr>
            <p:cNvPr id="180321" name="Oval 97"/>
            <p:cNvSpPr>
              <a:spLocks noChangeArrowheads="1"/>
            </p:cNvSpPr>
            <p:nvPr/>
          </p:nvSpPr>
          <p:spPr bwMode="auto">
            <a:xfrm flipH="1">
              <a:off x="2953" y="2700"/>
              <a:ext cx="340" cy="2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80322" name="Oval 98"/>
            <p:cNvSpPr>
              <a:spLocks noChangeArrowheads="1"/>
            </p:cNvSpPr>
            <p:nvPr/>
          </p:nvSpPr>
          <p:spPr bwMode="auto">
            <a:xfrm flipH="1">
              <a:off x="3018" y="2857"/>
              <a:ext cx="105" cy="11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80323" name="Oval 99"/>
          <p:cNvSpPr>
            <a:spLocks noChangeArrowheads="1"/>
          </p:cNvSpPr>
          <p:nvPr/>
        </p:nvSpPr>
        <p:spPr bwMode="auto">
          <a:xfrm flipH="1">
            <a:off x="2714625" y="4413250"/>
            <a:ext cx="139700" cy="15716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80324" name="Oval 100"/>
          <p:cNvSpPr>
            <a:spLocks noChangeArrowheads="1"/>
          </p:cNvSpPr>
          <p:nvPr/>
        </p:nvSpPr>
        <p:spPr bwMode="auto">
          <a:xfrm>
            <a:off x="2114550" y="4892675"/>
            <a:ext cx="785813" cy="192088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180325" name="Picture 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5600" y="476250"/>
            <a:ext cx="3317875" cy="3138488"/>
          </a:xfrm>
          <a:prstGeom prst="rect">
            <a:avLst/>
          </a:prstGeom>
          <a:noFill/>
          <a:ln w="50800" algn="ctr">
            <a:noFill/>
            <a:prstDash val="sys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Demonstration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cygwin\home\osawa\work\CPSNA2011\slide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386</Words>
  <Application>Microsoft Office PowerPoint</Application>
  <PresentationFormat>画面に合わせる (4:3)</PresentationFormat>
  <Paragraphs>99</Paragraphs>
  <Slides>29</Slides>
  <Notes>3</Notes>
  <HiddenSlides>1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0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Development of Information-Providing Method from Anthropomorphized Objects</vt:lpstr>
      <vt:lpstr>My study</vt:lpstr>
      <vt:lpstr>スライド 14</vt:lpstr>
      <vt:lpstr>Background(1/2)</vt:lpstr>
      <vt:lpstr>Background(2/2)</vt:lpstr>
      <vt:lpstr>Achievement</vt:lpstr>
      <vt:lpstr>Design and Implementation (1/2)</vt:lpstr>
      <vt:lpstr>Design and Implementation (2/2)</vt:lpstr>
      <vt:lpstr>Validation method</vt:lpstr>
      <vt:lpstr>Results: remembered functions</vt:lpstr>
      <vt:lpstr>Results: gaze time</vt:lpstr>
      <vt:lpstr>Experiment: Imaginary Body Image</vt:lpstr>
      <vt:lpstr>Result</vt:lpstr>
      <vt:lpstr>Experiment: Attributes of users</vt:lpstr>
      <vt:lpstr>Evaluation on gender factor</vt:lpstr>
      <vt:lpstr>Evaluation on age factor</vt:lpstr>
      <vt:lpstr>Application Kit</vt:lpstr>
      <vt:lpstr>Demonstration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osawa</dc:creator>
  <cp:lastModifiedBy>osawa</cp:lastModifiedBy>
  <cp:revision>1</cp:revision>
  <dcterms:created xsi:type="dcterms:W3CDTF">2011-10-22T10:57:27Z</dcterms:created>
  <dcterms:modified xsi:type="dcterms:W3CDTF">2011-10-22T11:02:25Z</dcterms:modified>
</cp:coreProperties>
</file>